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98"/>
  </p:notesMasterIdLst>
  <p:sldIdLst>
    <p:sldId id="258" r:id="rId3"/>
    <p:sldId id="363" r:id="rId4"/>
    <p:sldId id="261" r:id="rId5"/>
    <p:sldId id="356" r:id="rId6"/>
    <p:sldId id="362" r:id="rId7"/>
    <p:sldId id="357" r:id="rId8"/>
    <p:sldId id="358" r:id="rId9"/>
    <p:sldId id="359" r:id="rId10"/>
    <p:sldId id="360" r:id="rId11"/>
    <p:sldId id="369" r:id="rId12"/>
    <p:sldId id="297" r:id="rId13"/>
    <p:sldId id="298" r:id="rId14"/>
    <p:sldId id="299" r:id="rId15"/>
    <p:sldId id="300" r:id="rId16"/>
    <p:sldId id="301" r:id="rId17"/>
    <p:sldId id="346" r:id="rId18"/>
    <p:sldId id="347" r:id="rId19"/>
    <p:sldId id="348" r:id="rId20"/>
    <p:sldId id="265" r:id="rId21"/>
    <p:sldId id="305" r:id="rId22"/>
    <p:sldId id="349" r:id="rId23"/>
    <p:sldId id="374" r:id="rId24"/>
    <p:sldId id="304" r:id="rId25"/>
    <p:sldId id="313" r:id="rId26"/>
    <p:sldId id="314" r:id="rId27"/>
    <p:sldId id="315" r:id="rId28"/>
    <p:sldId id="316" r:id="rId29"/>
    <p:sldId id="354" r:id="rId30"/>
    <p:sldId id="268" r:id="rId31"/>
    <p:sldId id="283" r:id="rId32"/>
    <p:sldId id="375" r:id="rId33"/>
    <p:sldId id="318" r:id="rId34"/>
    <p:sldId id="319" r:id="rId35"/>
    <p:sldId id="321" r:id="rId36"/>
    <p:sldId id="322" r:id="rId37"/>
    <p:sldId id="324" r:id="rId38"/>
    <p:sldId id="290" r:id="rId39"/>
    <p:sldId id="323" r:id="rId40"/>
    <p:sldId id="325" r:id="rId41"/>
    <p:sldId id="326" r:id="rId42"/>
    <p:sldId id="327" r:id="rId43"/>
    <p:sldId id="328" r:id="rId44"/>
    <p:sldId id="329" r:id="rId45"/>
    <p:sldId id="331" r:id="rId46"/>
    <p:sldId id="278" r:id="rId47"/>
    <p:sldId id="351" r:id="rId48"/>
    <p:sldId id="333" r:id="rId49"/>
    <p:sldId id="279" r:id="rId50"/>
    <p:sldId id="275" r:id="rId51"/>
    <p:sldId id="335" r:id="rId52"/>
    <p:sldId id="334" r:id="rId53"/>
    <p:sldId id="336" r:id="rId54"/>
    <p:sldId id="338" r:id="rId55"/>
    <p:sldId id="337" r:id="rId56"/>
    <p:sldId id="339" r:id="rId57"/>
    <p:sldId id="342" r:id="rId58"/>
    <p:sldId id="343" r:id="rId59"/>
    <p:sldId id="345" r:id="rId60"/>
    <p:sldId id="364" r:id="rId61"/>
    <p:sldId id="285" r:id="rId62"/>
    <p:sldId id="344" r:id="rId63"/>
    <p:sldId id="287" r:id="rId64"/>
    <p:sldId id="291" r:id="rId65"/>
    <p:sldId id="292" r:id="rId66"/>
    <p:sldId id="293" r:id="rId67"/>
    <p:sldId id="294" r:id="rId68"/>
    <p:sldId id="281" r:id="rId69"/>
    <p:sldId id="264" r:id="rId70"/>
    <p:sldId id="284" r:id="rId71"/>
    <p:sldId id="289" r:id="rId72"/>
    <p:sldId id="277" r:id="rId73"/>
    <p:sldId id="310" r:id="rId74"/>
    <p:sldId id="312" r:id="rId75"/>
    <p:sldId id="311" r:id="rId76"/>
    <p:sldId id="352" r:id="rId77"/>
    <p:sldId id="353" r:id="rId78"/>
    <p:sldId id="365" r:id="rId79"/>
    <p:sldId id="366" r:id="rId80"/>
    <p:sldId id="367" r:id="rId81"/>
    <p:sldId id="368" r:id="rId82"/>
    <p:sldId id="370" r:id="rId83"/>
    <p:sldId id="371" r:id="rId84"/>
    <p:sldId id="372"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Lst>
  <p:sldSz cx="9144000" cy="5143500" type="screen16x9"/>
  <p:notesSz cx="6858000" cy="9144000"/>
  <p:custDataLst>
    <p:tags r:id="rId99"/>
  </p:custDataLst>
  <p:defaultText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A7EBB"/>
    <a:srgbClr val="0066FF"/>
    <a:srgbClr val="FFFF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5" autoAdjust="0"/>
    <p:restoredTop sz="81149" autoAdjust="0"/>
  </p:normalViewPr>
  <p:slideViewPr>
    <p:cSldViewPr>
      <p:cViewPr varScale="1">
        <p:scale>
          <a:sx n="126" d="100"/>
          <a:sy n="126" d="100"/>
        </p:scale>
        <p:origin x="-119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3369B-2685-410F-8F9E-E4B73B6E2781}" type="datetimeFigureOut">
              <a:rPr lang="en-US" smtClean="0"/>
              <a:pPr/>
              <a:t>7/24/2013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BEEBD-B9F9-4B16-8ED2-315FC8D02902}" type="slidenum">
              <a:rPr lang="en-GB" smtClean="0"/>
              <a:pPr/>
              <a:t>‹#›</a:t>
            </a:fld>
            <a:endParaRPr lang="en-GB"/>
          </a:p>
        </p:txBody>
      </p:sp>
    </p:spTree>
    <p:extLst>
      <p:ext uri="{BB962C8B-B14F-4D97-AF65-F5344CB8AC3E}">
        <p14:creationId xmlns:p14="http://schemas.microsoft.com/office/powerpoint/2010/main" val="416484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ciweavers.org/free-online-latex-equation-edito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blue bars show the regularly sampled function</a:t>
            </a:r>
            <a:r>
              <a:rPr lang="en-US" baseline="0" dirty="0" smtClean="0"/>
              <a:t>.</a:t>
            </a:r>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the integral can easily be estimated as the average of the sampled integrand. But how good is this estimate? </a:t>
            </a:r>
          </a:p>
          <a:p>
            <a:endParaRPr lang="en-US" baseline="0" dirty="0" smtClean="0"/>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 called the sampled integrand</a:t>
            </a:r>
            <a:r>
              <a:rPr lang="en-US" baseline="0" dirty="0" smtClean="0"/>
              <a:t>  </a:t>
            </a:r>
            <a:r>
              <a:rPr lang="en-US" dirty="0" smtClean="0"/>
              <a:t>is simply the product of the function</a:t>
            </a:r>
            <a:r>
              <a:rPr lang="en-US" baseline="0" dirty="0" smtClean="0"/>
              <a:t> and the sampling function, in this case a regular grid, or a piece of the Dirac comb or Shah function.</a:t>
            </a:r>
          </a:p>
          <a:p>
            <a:endParaRPr lang="en-US" baseline="0" dirty="0" smtClean="0"/>
          </a:p>
          <a:p>
            <a:endParaRPr lang="en-US" baseline="0" dirty="0" smtClean="0"/>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turns out, that this sampling function is vital in deciding the quality of numerical integration. There are two fundamental ways to improve this sampling function.</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the weights  or contributions</a:t>
            </a:r>
            <a:r>
              <a:rPr lang="en-US" baseline="0" dirty="0" smtClean="0"/>
              <a:t> </a:t>
            </a:r>
            <a:r>
              <a:rPr lang="en-US" dirty="0" smtClean="0"/>
              <a:t>of the samples may be varied. </a:t>
            </a:r>
            <a:r>
              <a:rPr lang="en-US" dirty="0" err="1" smtClean="0"/>
              <a:t>eg</a:t>
            </a:r>
            <a:r>
              <a:rPr lang="en-US" dirty="0" smtClean="0"/>
              <a:t>. Trapezoidal or Simpson’s rule.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the positions of samples may be modified. Either</a:t>
            </a:r>
            <a:r>
              <a:rPr lang="en-US" baseline="0" dirty="0" smtClean="0"/>
              <a:t> they could be sampled according to some distribution or they could be arranged with constraints (such as minimal distance ala Poisson disk sampling). Obviously, combinations of the two are possible. But which of these is more desirable? The machinery required to </a:t>
            </a:r>
            <a:r>
              <a:rPr lang="en-US" baseline="0" dirty="0" err="1" smtClean="0"/>
              <a:t>analyse</a:t>
            </a:r>
            <a:r>
              <a:rPr lang="en-US" baseline="0" dirty="0" smtClean="0"/>
              <a:t> the different methods is different.</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abstract away these approaches, we </a:t>
            </a:r>
            <a:r>
              <a:rPr lang="en-US" baseline="0" dirty="0" err="1" smtClean="0"/>
              <a:t>analyse</a:t>
            </a:r>
            <a:r>
              <a:rPr lang="en-US" baseline="0" dirty="0" smtClean="0"/>
              <a:t> the estimators based on the signature of the sampling function in the Fourier domain. </a:t>
            </a:r>
            <a:r>
              <a:rPr lang="en-US" baseline="0" dirty="0" err="1" smtClean="0"/>
              <a:t>eg</a:t>
            </a:r>
            <a:r>
              <a:rPr lang="en-US" baseline="0" dirty="0" smtClean="0"/>
              <a:t>. This plot shows the amplitude (yellow) and phase (blue) of the sampling signal.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abstract away these approaches, we </a:t>
            </a:r>
            <a:r>
              <a:rPr lang="en-US" baseline="0" dirty="0" err="1" smtClean="0"/>
              <a:t>analyse</a:t>
            </a:r>
            <a:r>
              <a:rPr lang="en-US" baseline="0" dirty="0" smtClean="0"/>
              <a:t> the estimators based on the signature of the sampling function in the Fourier domain. </a:t>
            </a:r>
            <a:r>
              <a:rPr lang="en-US" baseline="0" dirty="0" err="1" smtClean="0"/>
              <a:t>eg</a:t>
            </a:r>
            <a:r>
              <a:rPr lang="en-US" baseline="0" dirty="0" smtClean="0"/>
              <a:t>. This plot shows the amplitude (yellow) and phase (blue) of the sampling signal.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that each instance of samples from the sampler produces a different sampling spectrum. Now given the many instances of sampling spectra from two different sampling strategies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question we</a:t>
            </a:r>
            <a:r>
              <a:rPr lang="en-US" baseline="0" dirty="0" smtClean="0"/>
              <a:t> address is how we can compare the strategies, for use in numerical integration. </a:t>
            </a:r>
            <a:r>
              <a:rPr lang="en-US" dirty="0" smtClean="0"/>
              <a:t>But what is the basis of comparison?</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we want to compute the integral of f(x) (shown in yellow). What if f(x) was </a:t>
            </a:r>
            <a:r>
              <a:rPr lang="en-US" baseline="0" dirty="0" err="1" smtClean="0"/>
              <a:t>discretized</a:t>
            </a:r>
            <a:r>
              <a:rPr lang="en-US" baseline="0" dirty="0" smtClean="0"/>
              <a:t> and stored in an array?</a:t>
            </a:r>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a:t>
            </a:r>
            <a:r>
              <a:rPr lang="en-US" baseline="0" dirty="0" smtClean="0"/>
              <a:t> two estimators, we can now compare their respective biases and variances. But can we do such comparisons </a:t>
            </a:r>
            <a:r>
              <a:rPr lang="en-US" baseline="0" dirty="0" err="1" smtClean="0"/>
              <a:t>predictively</a:t>
            </a:r>
            <a:r>
              <a:rPr lang="en-US" baseline="0" dirty="0" smtClean="0"/>
              <a:t>?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classes</a:t>
            </a:r>
            <a:r>
              <a:rPr lang="en-US" baseline="0" dirty="0" smtClean="0"/>
              <a:t> of work that are relevant. For this talk, I will briefly describe three of them.</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has been work in the signal processing community on </a:t>
            </a:r>
            <a:r>
              <a:rPr lang="en-US" baseline="0" dirty="0" err="1" smtClean="0"/>
              <a:t>analysing</a:t>
            </a:r>
            <a:r>
              <a:rPr lang="en-US" baseline="0" dirty="0" smtClean="0"/>
              <a:t>  point processes, impulse processes and jittered signals. There are two fundamental differences. First, they are mostly concerned with reconstruction, not integration. And second, to them, jitter is unintentional and undesirable but unavoidable.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computer</a:t>
            </a:r>
            <a:r>
              <a:rPr lang="en-US" baseline="0" dirty="0" smtClean="0"/>
              <a:t> graphics, there have been numerous works on assessing point statistics and sampling patterns --- both for reconstruction as well as integration.  Some of them focus on modifying weights, some on the sampling distribution and others on the arrangement of samples. We abstract away these choices and directly derive bias and variance in terms of the sampling spectrum’s statistics.</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recently, there have been analyses of Monte Carlo integration in the Fourier domain. These are most relevant to our work</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What distinguishes our work from theirs is that we derive explicit equations for the bias and variance of integrators and that we do not completely ignore phase.</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look at the intuition behind our Fourier-domain</a:t>
            </a:r>
            <a:r>
              <a:rPr lang="en-US" baseline="0" dirty="0" smtClean="0"/>
              <a:t> </a:t>
            </a:r>
            <a:r>
              <a:rPr lang="en-US" dirty="0" smtClean="0"/>
              <a:t>analysis</a:t>
            </a:r>
            <a:r>
              <a:rPr lang="en-US" baseline="0" dirty="0" smtClean="0"/>
              <a:t> of integrators that use stochastic sampling.</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a:t>
            </a:r>
            <a:r>
              <a:rPr lang="en-US" baseline="0" dirty="0" smtClean="0"/>
              <a:t>  </a:t>
            </a:r>
            <a:r>
              <a:rPr lang="en-US" baseline="0" dirty="0" err="1" smtClean="0"/>
              <a:t>unweighted</a:t>
            </a:r>
            <a:r>
              <a:rPr lang="en-US" baseline="0" dirty="0" smtClean="0"/>
              <a:t>, sampling function can be expressed as the sum of impulses (or Dirac delta functions).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Fourier transform of a Dirac</a:t>
            </a:r>
            <a:r>
              <a:rPr lang="en-US" baseline="0" dirty="0" smtClean="0"/>
              <a:t> delta function is a constant (amplitude) with a phase that is linear in frequency (before the modulo 2pi)</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we want to compute the integral of f(x) (shown in yellow). What if f(x) was </a:t>
            </a:r>
            <a:r>
              <a:rPr lang="en-US" baseline="0" dirty="0" err="1" smtClean="0"/>
              <a:t>discretized</a:t>
            </a:r>
            <a:r>
              <a:rPr lang="en-US" baseline="0" dirty="0" smtClean="0"/>
              <a:t> and stored in an array?</a:t>
            </a:r>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Fourier transform of a Dirac</a:t>
            </a:r>
            <a:r>
              <a:rPr lang="en-US" baseline="0" dirty="0" smtClean="0"/>
              <a:t> delta function is a constant (amplitude) with a phase that is linear in frequency (before the modulo 2pi)</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sampling spectrum is therefore the sum of several spectra with constant amplitudes. How does this produce non-constant sampling spectra?</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imagine</a:t>
            </a:r>
            <a:r>
              <a:rPr lang="en-US" baseline="0" dirty="0" smtClean="0"/>
              <a:t> adding more impulses. In this case, the five spikes cause five samples on the dotted circle in the complex plane.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the linearity of the Fourier transform,</a:t>
            </a:r>
            <a:r>
              <a:rPr lang="en-US" baseline="0" dirty="0" smtClean="0"/>
              <a:t> the vector sum of these samples (or the </a:t>
            </a:r>
            <a:r>
              <a:rPr lang="en-US" baseline="0" dirty="0" err="1" smtClean="0"/>
              <a:t>centroid</a:t>
            </a:r>
            <a:r>
              <a:rPr lang="en-US" baseline="0" dirty="0" smtClean="0"/>
              <a:t>) is the resulting sampling spectrum, sliced at a given frequency. The amplitude spectrum is the distance of the </a:t>
            </a:r>
            <a:r>
              <a:rPr lang="en-US" baseline="0" dirty="0" err="1" smtClean="0"/>
              <a:t>centroid</a:t>
            </a:r>
            <a:r>
              <a:rPr lang="en-US" baseline="0" dirty="0" smtClean="0"/>
              <a:t> to the Origin and the phase describes the angular offset from the real axis.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multiple instances of the sampling spectrum, the location of the </a:t>
            </a:r>
            <a:r>
              <a:rPr lang="en-US" dirty="0" err="1" smtClean="0"/>
              <a:t>centroid</a:t>
            </a:r>
            <a:r>
              <a:rPr lang="en-US" dirty="0" smtClean="0"/>
              <a:t> has an expected value</a:t>
            </a:r>
            <a:r>
              <a:rPr lang="en-US" baseline="0" dirty="0" smtClean="0"/>
              <a:t> </a:t>
            </a:r>
            <a:r>
              <a:rPr lang="en-US" dirty="0" smtClean="0"/>
              <a:t>and a variance (or 2D covariance).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35</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expected amplitude spectrum</a:t>
            </a:r>
            <a:r>
              <a:rPr lang="en-US" baseline="0" dirty="0" smtClean="0"/>
              <a:t> is shown with a yellow line and the variance (at each frequency) is denoted using an orange blur.</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we have seen that the phase of the sampling spectrum encodes vital</a:t>
            </a:r>
            <a:r>
              <a:rPr lang="en-US" baseline="0" dirty="0" smtClean="0"/>
              <a:t> information</a:t>
            </a:r>
            <a:r>
              <a:rPr lang="en-US" dirty="0" smtClean="0"/>
              <a:t>.</a:t>
            </a:r>
            <a:r>
              <a:rPr lang="en-US" baseline="0" dirty="0" smtClean="0"/>
              <a:t> Yet, we cannot expect to know the phase of the integrand.</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shall now present the</a:t>
            </a:r>
            <a:r>
              <a:rPr lang="en-US" baseline="0" dirty="0" smtClean="0"/>
              <a:t> results of our analysis, and refer you to the paper for their derivations.</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bias of estimators is given by the difference between the reference value and the inner product of the sampling and integrand spectra. Since the integration includes omega=0, the bias can be seen as the inner product at all points except zero.</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sampling spectrum contains no energy at non-zero frequencies, then the resulting estimator is unbiased. If that is not the case, then the equation suggests that the expected sampling spectrum must be as close to orthogonal as possible, to the integrand’s spectrum. But remember that it is impractical to expect knowledge of the full integrand spectrum.</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we want to compute the integral of f(x) (shown in yellow). What if f(x) was </a:t>
            </a:r>
            <a:r>
              <a:rPr lang="en-US" baseline="0" dirty="0" err="1" smtClean="0"/>
              <a:t>discretized</a:t>
            </a:r>
            <a:r>
              <a:rPr lang="en-US" baseline="0" dirty="0" smtClean="0"/>
              <a:t> and stored in an array?</a:t>
            </a:r>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Writing out the bias in terms of amplitudes and phases,</a:t>
            </a:r>
            <a:r>
              <a:rPr lang="en-US" baseline="0" dirty="0" smtClean="0"/>
              <a:t> we get this. Hiding the ugly notation</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41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ignoring the phase component, we get a conservative</a:t>
            </a:r>
            <a:r>
              <a:rPr lang="en-US" baseline="0" dirty="0" smtClean="0"/>
              <a:t> estimate. that only depends on the expected sampling spectrum. Remember that the amplitude of the expected sampling spectrum encodes phase of the different instances, just not the phase of the result.</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43</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propose</a:t>
            </a:r>
            <a:r>
              <a:rPr lang="en-US" baseline="0" dirty="0" smtClean="0"/>
              <a:t> a new criterion for assessing stochastic sampling strategies used in integrators. The amplitude of the expected spectrum. As you can see, it is less conservative than the </a:t>
            </a:r>
            <a:r>
              <a:rPr lang="en-US" baseline="0" dirty="0" err="1" smtClean="0"/>
              <a:t>periodogram</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44</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derived, in the</a:t>
            </a:r>
            <a:r>
              <a:rPr lang="en-US" baseline="0" dirty="0" smtClean="0"/>
              <a:t> paper, that t</a:t>
            </a:r>
            <a:r>
              <a:rPr lang="en-US" dirty="0" smtClean="0"/>
              <a:t>he variance of the integrator is an inner product of the variance of the sampling</a:t>
            </a:r>
            <a:r>
              <a:rPr lang="en-US" baseline="0" dirty="0" smtClean="0"/>
              <a:t> spectrum and the power spectrum of the integrand.</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45</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two things to keep in mind: First, keep the amplitude of the expected spectrum low, at frequencies where the integrand contains high</a:t>
            </a:r>
            <a:r>
              <a:rPr lang="en-US" baseline="0" dirty="0" smtClean="0"/>
              <a:t> energy. Second, keep the variance of the sampling spectrum low at these frequencies to reduce variance.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46</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used these</a:t>
            </a:r>
            <a:r>
              <a:rPr lang="en-US" baseline="0" dirty="0" smtClean="0"/>
              <a:t> relationships to assess a new variant of jittered sampling. The algorithm is simple. Jitter  each ball on a grid using a zero-centered Gaussian-distributed random variable. +++ You get this. Why is this good?</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47</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find out, we analyzed the 1D version</a:t>
            </a:r>
            <a:r>
              <a:rPr lang="en-US" baseline="0" dirty="0" smtClean="0"/>
              <a:t> of Gaussian jitter. Each ball on the regular 1D grid is perturbed using </a:t>
            </a:r>
            <a:r>
              <a:rPr lang="en-US" baseline="0" dirty="0" err="1" smtClean="0"/>
              <a:t>iid</a:t>
            </a:r>
            <a:r>
              <a:rPr lang="en-US" baseline="0" dirty="0" smtClean="0"/>
              <a:t> Gaussian distributed </a:t>
            </a:r>
            <a:r>
              <a:rPr lang="en-US" baseline="0" dirty="0" err="1" smtClean="0"/>
              <a:t>rv’s</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49</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Fourier domain, each ball appears with a different phase,</a:t>
            </a:r>
            <a:r>
              <a:rPr lang="en-US" baseline="0" dirty="0" smtClean="0"/>
              <a:t> and the perturbations manifest as jitter in phases. We derived second order approximations of the expected location and variance of the </a:t>
            </a:r>
            <a:r>
              <a:rPr lang="en-US" baseline="0" dirty="0" err="1" smtClean="0"/>
              <a:t>centroid</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50</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found that, the jitter could be applied on any set of samples. If the original</a:t>
            </a:r>
            <a:r>
              <a:rPr lang="en-US" baseline="0" dirty="0" smtClean="0"/>
              <a:t> set yields an unbiased </a:t>
            </a:r>
            <a:r>
              <a:rPr lang="en-US" baseline="0" dirty="0" err="1" smtClean="0"/>
              <a:t>estim</a:t>
            </a:r>
            <a:r>
              <a:rPr lang="en-US" baseline="0" dirty="0" smtClean="0"/>
              <a:t>, then the resulting set also yields an unbiased estimator. If it was biased, then the width of the Gaussian can be used to trade-off bias for variance. The proofs and equations for these are in the paper.</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51</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experimented</a:t>
            </a:r>
            <a:r>
              <a:rPr lang="en-US" baseline="0" dirty="0" smtClean="0"/>
              <a:t> by integrating three types of functions. The pink circles were generated randomly and measurements were taken over several iterations of each class. The trends were similar for each class. So we only show one here. Refer to the paper for the full data.</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we want to compute the integral of f(x) (shown in yellow). What if f(x) was </a:t>
            </a:r>
            <a:r>
              <a:rPr lang="en-US" baseline="0" dirty="0" err="1" smtClean="0"/>
              <a:t>discretized</a:t>
            </a:r>
            <a:r>
              <a:rPr lang="en-US" baseline="0" dirty="0" smtClean="0"/>
              <a:t> and stored in an array?</a:t>
            </a:r>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6</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plotted the various</a:t>
            </a:r>
            <a:r>
              <a:rPr lang="en-US" baseline="0" dirty="0" smtClean="0"/>
              <a:t> estimators, each using a different sampling strategy, over the space of variance </a:t>
            </a:r>
            <a:r>
              <a:rPr lang="en-US" baseline="0" dirty="0" err="1" smtClean="0"/>
              <a:t>vs</a:t>
            </a:r>
            <a:r>
              <a:rPr lang="en-US" baseline="0" dirty="0" smtClean="0"/>
              <a:t> bias. +++ We see that Gaussian jitter  with different parameter settings allows a trade-off.  +++ Random sampling is low bias but high variance. +++ The regular grid yields a biased, but zero-variance estimator. +++ And other strategies are scattered over the space. Note that box-jitter is close to Gaussian jitter. To verify the benefit of GJ, we then looked at convergence.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53</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samples are increased,</a:t>
            </a:r>
            <a:r>
              <a:rPr lang="en-US" baseline="0" dirty="0" smtClean="0"/>
              <a:t> X-axis, the variance falls. On a log-log plot, the slope of the curve is the convergence.  As expected, random sampling yields a convergence of 1/N. We found that Gaussian jitter converged more rapidly than all other methods, in all our experiments.</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54</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conclude, we studied the bias and variance of integrators in terms of the sampling spectrum and the integrand’s spectrum.</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55</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derived that the bias is inner product of</a:t>
            </a:r>
            <a:r>
              <a:rPr lang="en-US" baseline="0" dirty="0" smtClean="0"/>
              <a:t> the expected sampling spectrum and the integrand’s spectrum.</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56</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that the variance is the inner product of the variance of the sampling spectrum and the power spectrum of the integrand. Then we used this theory to analyze Gaussian jittered sampling.</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57</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thank the funding body and </a:t>
            </a:r>
            <a:r>
              <a:rPr lang="en-US" baseline="0" dirty="0" err="1" smtClean="0"/>
              <a:t>Fredo</a:t>
            </a:r>
            <a:r>
              <a:rPr lang="en-US" baseline="0" dirty="0" smtClean="0"/>
              <a:t> Durand, Sylvain Paris and Cyril </a:t>
            </a:r>
            <a:r>
              <a:rPr lang="en-US" baseline="0" dirty="0" err="1" smtClean="0"/>
              <a:t>Soler</a:t>
            </a:r>
            <a:r>
              <a:rPr lang="en-US" baseline="0" dirty="0" smtClean="0"/>
              <a:t> for valuable discussions and proof-reading. Also thanks to the anonymous SIGGRAPH reviewers.</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58</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we want to compute the integral of f(x) (shown in yellow). What if f(x) was </a:t>
            </a:r>
            <a:r>
              <a:rPr lang="en-US" baseline="0" dirty="0" err="1" smtClean="0"/>
              <a:t>discretized</a:t>
            </a:r>
            <a:r>
              <a:rPr lang="en-US" baseline="0" dirty="0" smtClean="0"/>
              <a:t> and stored in an array?</a:t>
            </a:r>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59</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samples, show integrand. Take</a:t>
            </a:r>
            <a:r>
              <a:rPr lang="en-US" baseline="0" dirty="0" smtClean="0"/>
              <a:t> them into the Fourier domain. Show spectra</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68</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Applications:</a:t>
            </a:r>
            <a:r>
              <a:rPr lang="en-US" baseline="0" dirty="0" smtClean="0"/>
              <a:t> Rendering, geometry, animation, etc. In this paper we abstract away the application.</a:t>
            </a:r>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72</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Signal</a:t>
            </a:r>
            <a:r>
              <a:rPr lang="en-US" baseline="0" dirty="0" smtClean="0"/>
              <a:t> processing (mostly reconstruction), Deterministic schemes (Simpson’s rule, etc), Stochastic schemes (MC sampling, QMC sampling)</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73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we want to compute the integral of f(x) (shown in yellow). What if f(x) was </a:t>
            </a:r>
            <a:r>
              <a:rPr lang="en-US" baseline="0" dirty="0" err="1" smtClean="0"/>
              <a:t>discretized</a:t>
            </a:r>
            <a:r>
              <a:rPr lang="en-US" baseline="0" dirty="0" smtClean="0"/>
              <a:t> and stored in an array?</a:t>
            </a:r>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7</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Signal</a:t>
            </a:r>
            <a:r>
              <a:rPr lang="en-US" baseline="0" dirty="0" smtClean="0"/>
              <a:t> processing (mostly reconstruction), Deterministic schemes (Simpson’s rule, etc), Stochastic schemes (MC sampling, QMC sampling)</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74</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a:t>
            </a:r>
            <a:r>
              <a:rPr lang="en-US" baseline="0" dirty="0" smtClean="0"/>
              <a:t> would like to compute the values at the centers of the circles using values of the green surface given at arbitrary locations.</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75</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this problem has received a lot of attention,  and</a:t>
            </a:r>
            <a:r>
              <a:rPr lang="en-US" baseline="0" dirty="0" smtClean="0"/>
              <a:t> there are numerous analyses</a:t>
            </a:r>
            <a:r>
              <a:rPr lang="en-US" dirty="0" smtClean="0"/>
              <a:t>.</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76</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77</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of them assume that the samples of the green surface are reliable. What if this is not true?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78</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in rendering, these values are estimates of integration over multiple domains,</a:t>
            </a:r>
            <a:r>
              <a:rPr lang="en-US" baseline="0" dirty="0" smtClean="0"/>
              <a:t> each resulting in a different effect.</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79</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paper, our goal is to </a:t>
            </a:r>
            <a:r>
              <a:rPr lang="en-US" baseline="0" dirty="0" err="1" smtClean="0"/>
              <a:t>analyse</a:t>
            </a:r>
            <a:r>
              <a:rPr lang="en-US" baseline="0" dirty="0" smtClean="0"/>
              <a:t> numerical integration. Recall that a precise estimate not only provides a desirable image, but can also simplify reconstruction. To simplify matters, let’s look at the problem of integration in 1D.</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80</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red histogram showing the distribution of estimates obtained with </a:t>
            </a:r>
            <a:r>
              <a:rPr lang="en-US" baseline="0" dirty="0" smtClean="0"/>
              <a:t>several </a:t>
            </a:r>
            <a:r>
              <a:rPr lang="en-US" dirty="0" smtClean="0"/>
              <a:t>instances of the sampler. Two</a:t>
            </a:r>
            <a:r>
              <a:rPr lang="en-US" baseline="0" dirty="0" smtClean="0"/>
              <a:t> interesting attributes of this histogram are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81</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how far it is from the reference</a:t>
            </a:r>
            <a:r>
              <a:rPr lang="en-US" baseline="0" dirty="0" smtClean="0"/>
              <a:t> value (yellow line) and how widely the estimates are spread around the expected estimate. That is the bias and the variance.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82</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a:t>
            </a:r>
            <a:r>
              <a:rPr lang="en-US" baseline="0" dirty="0" smtClean="0"/>
              <a:t> two estimators, we can now compare their respective biases and variances. But can we do such comparisons </a:t>
            </a:r>
            <a:r>
              <a:rPr lang="en-US" baseline="0" dirty="0" err="1" smtClean="0"/>
              <a:t>predictively</a:t>
            </a:r>
            <a:r>
              <a:rPr lang="en-US" baseline="0" dirty="0" smtClean="0"/>
              <a:t>?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we want to compute the integral of f(x) (shown in yellow). What if f(x) was </a:t>
            </a:r>
            <a:r>
              <a:rPr lang="en-US" baseline="0" dirty="0" err="1" smtClean="0"/>
              <a:t>discretized</a:t>
            </a:r>
            <a:r>
              <a:rPr lang="en-US" baseline="0" dirty="0" smtClean="0"/>
              <a:t> and stored in an array?</a:t>
            </a:r>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exactly the</a:t>
            </a:r>
            <a:r>
              <a:rPr lang="en-US" dirty="0" smtClean="0"/>
              <a:t> goal of our </a:t>
            </a:r>
            <a:r>
              <a:rPr lang="en-US" baseline="0" dirty="0" smtClean="0"/>
              <a:t>work. Given the statistics of the sampling function’s spectrum and the integrand, to derive the bias and variance in closed form.</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84</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rest of this talk fixates</a:t>
            </a:r>
            <a:r>
              <a:rPr lang="en-US" baseline="0" dirty="0" smtClean="0"/>
              <a:t> on </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85</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look at the intuition behind our Fourier-domain</a:t>
            </a:r>
            <a:r>
              <a:rPr lang="en-US" baseline="0" dirty="0" smtClean="0"/>
              <a:t> </a:t>
            </a:r>
            <a:r>
              <a:rPr lang="en-US" dirty="0" smtClean="0"/>
              <a:t>analysis</a:t>
            </a:r>
            <a:r>
              <a:rPr lang="en-US" baseline="0" dirty="0" smtClean="0"/>
              <a:t> of integrators that use stochastic sampling.</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86</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Fourier transform of a Dirac</a:t>
            </a:r>
            <a:r>
              <a:rPr lang="en-US" baseline="0" dirty="0" smtClean="0"/>
              <a:t> delta function is a constant (amplitude) with a phase that is linear in frequency (before the modulo 2pi)</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87</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different frequencies, the complex number has different phases, but the same amplitude.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88</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Fourier transform of a Dirac</a:t>
            </a:r>
            <a:r>
              <a:rPr lang="en-US" baseline="0" dirty="0" smtClean="0"/>
              <a:t> delta function is a constant (amplitude) with a phase that is linear in frequency (before the modulo 2pi)</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89</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a single Dirac delta and its spectrum. Let us slice the spectrum using an orange block and visualize the Fourier transform of the sampling function evaluated at that frequency. The orange circle is  this complex number shown in the complex plane.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90</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a:t>
            </a:r>
            <a:r>
              <a:rPr lang="en-US" baseline="0" dirty="0" smtClean="0"/>
              <a:t> back to our complex plane visualization, we see that the </a:t>
            </a:r>
            <a:r>
              <a:rPr lang="en-US" baseline="0" dirty="0" err="1" smtClean="0"/>
              <a:t>centroid</a:t>
            </a:r>
            <a:r>
              <a:rPr lang="en-US" baseline="0" dirty="0" smtClean="0"/>
              <a:t> does account for the relative phases of the samples.  The </a:t>
            </a:r>
            <a:r>
              <a:rPr lang="en-US" baseline="0" dirty="0" err="1" smtClean="0"/>
              <a:t>periodogram</a:t>
            </a:r>
            <a:r>
              <a:rPr lang="en-US" baseline="0" dirty="0" smtClean="0"/>
              <a:t> in this case is not useful, as it is obtained by discarding the relative phases of the gray circles.</a:t>
            </a:r>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91</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two things to keep in mind: First, keep the amplitude of the expected spectrum low, at frequencies where the integrand contains high</a:t>
            </a:r>
            <a:r>
              <a:rPr lang="en-US" baseline="0" dirty="0" smtClean="0"/>
              <a:t> energy. Second, keep the variance of the sampling spectrum low at these frequencies to reduce variance.</a:t>
            </a:r>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92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we want to compute the integral of f(x) (shown in yellow). What if f(x) was </a:t>
            </a:r>
            <a:r>
              <a:rPr lang="en-US" baseline="0" dirty="0" err="1" smtClean="0"/>
              <a:t>discretized</a:t>
            </a:r>
            <a:r>
              <a:rPr lang="en-US" baseline="0" dirty="0" smtClean="0"/>
              <a:t> and stored in an array?</a:t>
            </a:r>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we want to compute the integral of f(x) (shown in yellow). What if f(x) was </a:t>
            </a:r>
            <a:r>
              <a:rPr lang="en-US" baseline="0" dirty="0" err="1" smtClean="0"/>
              <a:t>discretized</a:t>
            </a:r>
            <a:r>
              <a:rPr lang="en-US" baseline="0" dirty="0" smtClean="0"/>
              <a:t> and stored in an array?</a:t>
            </a:r>
          </a:p>
          <a:p>
            <a:r>
              <a:rPr lang="en-GB" dirty="0" smtClean="0">
                <a:hlinkClick r:id="rId3"/>
              </a:rPr>
              <a:t>http://www.sciweavers.org/free-online-latex-equation-editor</a:t>
            </a:r>
            <a:endParaRPr lang="en-GB" dirty="0" smtClean="0"/>
          </a:p>
          <a:p>
            <a:endParaRPr lang="en-GB" dirty="0"/>
          </a:p>
        </p:txBody>
      </p:sp>
      <p:sp>
        <p:nvSpPr>
          <p:cNvPr id="4" name="Slide Number Placeholder 3"/>
          <p:cNvSpPr>
            <a:spLocks noGrp="1"/>
          </p:cNvSpPr>
          <p:nvPr>
            <p:ph type="sldNum" sz="quarter" idx="10"/>
          </p:nvPr>
        </p:nvSpPr>
        <p:spPr/>
        <p:txBody>
          <a:bodyPr/>
          <a:lstStyle/>
          <a:p>
            <a:fld id="{9F8BEEBD-B9F9-4B16-8ED2-315FC8D02902}"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0250" y="1238251"/>
            <a:ext cx="6286500" cy="195899"/>
          </a:xfrm>
          <a:prstGeom prst="rect">
            <a:avLst/>
          </a:prstGeom>
        </p:spPr>
      </p:pic>
      <p:sp>
        <p:nvSpPr>
          <p:cNvPr id="2" name="Title 1"/>
          <p:cNvSpPr>
            <a:spLocks noGrp="1"/>
          </p:cNvSpPr>
          <p:nvPr>
            <p:ph type="ctrTitle"/>
          </p:nvPr>
        </p:nvSpPr>
        <p:spPr>
          <a:xfrm>
            <a:off x="2000250" y="695644"/>
            <a:ext cx="6191250" cy="640556"/>
          </a:xfrm>
        </p:spPr>
        <p:txBody>
          <a:bodyPr>
            <a:noAutofit/>
          </a:bodyPr>
          <a:lstStyle>
            <a:lvl1pPr algn="l">
              <a:defRPr sz="3400"/>
            </a:lvl1pPr>
          </a:lstStyle>
          <a:p>
            <a:r>
              <a:rPr lang="en-US" smtClean="0"/>
              <a:t>Click to edit Master title style</a:t>
            </a:r>
            <a:endParaRPr lang="en-US"/>
          </a:p>
        </p:txBody>
      </p:sp>
      <p:sp>
        <p:nvSpPr>
          <p:cNvPr id="3" name="Subtitle 2"/>
          <p:cNvSpPr>
            <a:spLocks noGrp="1"/>
          </p:cNvSpPr>
          <p:nvPr>
            <p:ph type="subTitle" idx="1"/>
          </p:nvPr>
        </p:nvSpPr>
        <p:spPr>
          <a:xfrm>
            <a:off x="2047875" y="1328093"/>
            <a:ext cx="6400800" cy="473551"/>
          </a:xfrm>
        </p:spPr>
        <p:txBody>
          <a:bodyPr>
            <a:noAutofit/>
          </a:bodyPr>
          <a:lstStyle>
            <a:lvl1pPr marL="0" indent="0" algn="l">
              <a:buNone/>
              <a:defRPr sz="1800">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29857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142662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247650"/>
            <a:ext cx="3290888" cy="526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9" y="247650"/>
            <a:ext cx="9723437" cy="526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261871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0250" y="1238251"/>
            <a:ext cx="6286500" cy="195899"/>
          </a:xfrm>
          <a:prstGeom prst="rect">
            <a:avLst/>
          </a:prstGeom>
        </p:spPr>
      </p:pic>
      <p:sp>
        <p:nvSpPr>
          <p:cNvPr id="2" name="Title 1"/>
          <p:cNvSpPr>
            <a:spLocks noGrp="1"/>
          </p:cNvSpPr>
          <p:nvPr>
            <p:ph type="ctrTitle"/>
          </p:nvPr>
        </p:nvSpPr>
        <p:spPr>
          <a:xfrm>
            <a:off x="2012674" y="810971"/>
            <a:ext cx="6131201" cy="450056"/>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47875" y="1288575"/>
            <a:ext cx="6143625" cy="330676"/>
          </a:xfrm>
        </p:spPr>
        <p:txBody>
          <a:bodyPr>
            <a:noAutofit/>
          </a:bodyPr>
          <a:lstStyle>
            <a:lvl1pPr marL="0" indent="0" algn="l">
              <a:buNone/>
              <a:defRPr sz="2300">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53112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143695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71054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1440656"/>
            <a:ext cx="6507162"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1401" y="1440656"/>
            <a:ext cx="6507163"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8422DD-A41A-4E5D-8029-9F7A4091C193}"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318841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8422DD-A41A-4E5D-8029-9F7A4091C193}" type="datetimeFigureOut">
              <a:rPr lang="en-US" smtClean="0"/>
              <a:pPr/>
              <a:t>7/24/2013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259132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8422DD-A41A-4E5D-8029-9F7A4091C193}" type="datetimeFigureOut">
              <a:rPr lang="en-US" smtClean="0"/>
              <a:pPr/>
              <a:t>7/24/2013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248900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422DD-A41A-4E5D-8029-9F7A4091C193}" type="datetimeFigureOut">
              <a:rPr lang="en-US" smtClean="0"/>
              <a:pPr/>
              <a:t>7/24/2013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66442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422DD-A41A-4E5D-8029-9F7A4091C193}"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30503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33375"/>
            <a:ext cx="8229600" cy="61912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47750"/>
            <a:ext cx="8229600"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229740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422DD-A41A-4E5D-8029-9F7A4091C193}"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37940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192412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247650"/>
            <a:ext cx="3290888" cy="526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9" y="247650"/>
            <a:ext cx="9723437" cy="526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20210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422DD-A41A-4E5D-8029-9F7A4091C193}"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339978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1440656"/>
            <a:ext cx="6507162"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1401" y="1440656"/>
            <a:ext cx="6507163"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8422DD-A41A-4E5D-8029-9F7A4091C193}"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2313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8422DD-A41A-4E5D-8029-9F7A4091C193}" type="datetimeFigureOut">
              <a:rPr lang="en-US" smtClean="0"/>
              <a:pPr/>
              <a:t>7/24/2013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27469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8422DD-A41A-4E5D-8029-9F7A4091C193}" type="datetimeFigureOut">
              <a:rPr lang="en-US" smtClean="0"/>
              <a:pPr/>
              <a:t>7/24/2013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29971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422DD-A41A-4E5D-8029-9F7A4091C193}" type="datetimeFigureOut">
              <a:rPr lang="en-US" smtClean="0"/>
              <a:pPr/>
              <a:t>7/24/2013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36053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422DD-A41A-4E5D-8029-9F7A4091C193}"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18861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422DD-A41A-4E5D-8029-9F7A4091C193}"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E8FB5-F7ED-4E90-B5C1-958EB4BE69F1}" type="slidenum">
              <a:rPr lang="en-US" smtClean="0"/>
              <a:pPr/>
              <a:t>‹#›</a:t>
            </a:fld>
            <a:endParaRPr lang="en-US"/>
          </a:p>
        </p:txBody>
      </p:sp>
    </p:spTree>
    <p:extLst>
      <p:ext uri="{BB962C8B-B14F-4D97-AF65-F5344CB8AC3E}">
        <p14:creationId xmlns:p14="http://schemas.microsoft.com/office/powerpoint/2010/main" val="374231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639" tIns="40819" rIns="81639" bIns="408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24225"/>
          </a:xfrm>
          <a:prstGeom prst="rect">
            <a:avLst/>
          </a:prstGeom>
        </p:spPr>
        <p:txBody>
          <a:bodyPr vert="horz" lIns="81639" tIns="40819" rIns="81639" bIns="408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781050" cy="273844"/>
          </a:xfrm>
          <a:prstGeom prst="rect">
            <a:avLst/>
          </a:prstGeom>
        </p:spPr>
        <p:txBody>
          <a:bodyPr vert="horz" lIns="81639" tIns="40819" rIns="81639" bIns="40819" rtlCol="0" anchor="ctr"/>
          <a:lstStyle>
            <a:lvl1pPr algn="l">
              <a:defRPr sz="1100">
                <a:solidFill>
                  <a:schemeClr val="bg1"/>
                </a:solidFill>
                <a:latin typeface="Arial" pitchFamily="34" charset="0"/>
                <a:cs typeface="Arial" pitchFamily="34" charset="0"/>
              </a:defRPr>
            </a:lvl1pPr>
          </a:lstStyle>
          <a:p>
            <a:fld id="{0D8422DD-A41A-4E5D-8029-9F7A4091C193}" type="datetimeFigureOut">
              <a:rPr lang="en-US" smtClean="0"/>
              <a:pPr/>
              <a:t>7/24/2013</a:t>
            </a:fld>
            <a:endParaRPr lang="en-US"/>
          </a:p>
        </p:txBody>
      </p:sp>
      <p:sp>
        <p:nvSpPr>
          <p:cNvPr id="5" name="Footer Placeholder 4"/>
          <p:cNvSpPr>
            <a:spLocks noGrp="1"/>
          </p:cNvSpPr>
          <p:nvPr>
            <p:ph type="ftr" sz="quarter" idx="3"/>
          </p:nvPr>
        </p:nvSpPr>
        <p:spPr>
          <a:xfrm>
            <a:off x="1285875" y="4767263"/>
            <a:ext cx="7000875" cy="273844"/>
          </a:xfrm>
          <a:prstGeom prst="rect">
            <a:avLst/>
          </a:prstGeom>
        </p:spPr>
        <p:txBody>
          <a:bodyPr vert="horz" lIns="81639" tIns="40819" rIns="81639" bIns="40819" rtlCol="0" anchor="ctr"/>
          <a:lstStyle>
            <a:lvl1pPr algn="ctr">
              <a:defRPr sz="1100">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8334375" y="4767263"/>
            <a:ext cx="352425" cy="273844"/>
          </a:xfrm>
          <a:prstGeom prst="rect">
            <a:avLst/>
          </a:prstGeom>
        </p:spPr>
        <p:txBody>
          <a:bodyPr vert="horz" lIns="81639" tIns="40819" rIns="81639" bIns="40819" rtlCol="0" anchor="ctr"/>
          <a:lstStyle>
            <a:lvl1pPr algn="r">
              <a:defRPr sz="1100">
                <a:solidFill>
                  <a:schemeClr val="bg1"/>
                </a:solidFill>
                <a:latin typeface="Arial" pitchFamily="34" charset="0"/>
                <a:cs typeface="Arial" pitchFamily="34" charset="0"/>
              </a:defRPr>
            </a:lvl1pPr>
          </a:lstStyle>
          <a:p>
            <a:fld id="{696E8FB5-F7ED-4E90-B5C1-958EB4BE69F1}" type="slidenum">
              <a:rPr lang="en-US" smtClean="0"/>
              <a:pPr/>
              <a:t>‹#›</a:t>
            </a:fld>
            <a:endParaRPr lang="en-US"/>
          </a:p>
        </p:txBody>
      </p:sp>
    </p:spTree>
    <p:extLst>
      <p:ext uri="{BB962C8B-B14F-4D97-AF65-F5344CB8AC3E}">
        <p14:creationId xmlns:p14="http://schemas.microsoft.com/office/powerpoint/2010/main" val="1601593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816388" rtl="0" eaLnBrk="1" latinLnBrk="0" hangingPunct="1">
        <a:spcBef>
          <a:spcPct val="0"/>
        </a:spcBef>
        <a:buNone/>
        <a:defRPr sz="3900" b="1" kern="1200">
          <a:solidFill>
            <a:schemeClr val="tx1"/>
          </a:solidFill>
          <a:latin typeface="Arial" pitchFamily="34" charset="0"/>
          <a:ea typeface="+mj-ea"/>
          <a:cs typeface="Arial" pitchFamily="34" charset="0"/>
        </a:defRPr>
      </a:lvl1pPr>
    </p:titleStyle>
    <p:bodyStyle>
      <a:lvl1pPr marL="306146" indent="-306146" algn="l" defTabSz="816388"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1pPr>
      <a:lvl2pPr marL="663315" indent="-255121" algn="l" defTabSz="816388" rtl="0" eaLnBrk="1" latinLnBrk="0" hangingPunct="1">
        <a:spcBef>
          <a:spcPct val="20000"/>
        </a:spcBef>
        <a:buFont typeface="Arial" pitchFamily="34" charset="0"/>
        <a:buChar char="–"/>
        <a:defRPr sz="2500" kern="1200">
          <a:solidFill>
            <a:schemeClr val="tx1"/>
          </a:solidFill>
          <a:latin typeface="Arial" pitchFamily="34" charset="0"/>
          <a:ea typeface="+mn-ea"/>
          <a:cs typeface="Arial" pitchFamily="34" charset="0"/>
        </a:defRPr>
      </a:lvl2pPr>
      <a:lvl3pPr marL="1020485" indent="-204097" algn="l" defTabSz="816388"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3pPr>
      <a:lvl4pPr marL="1428679" indent="-204097" algn="l" defTabSz="816388"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836873" indent="-204097" algn="l" defTabSz="816388"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245066"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60"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454"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648"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6500" y="95250"/>
            <a:ext cx="6372225" cy="523875"/>
          </a:xfrm>
          <a:prstGeom prst="rect">
            <a:avLst/>
          </a:prstGeom>
        </p:spPr>
        <p:txBody>
          <a:bodyPr vert="horz" lIns="81639" tIns="40819" rIns="81639" bIns="40819"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09625"/>
            <a:ext cx="8229600" cy="3952875"/>
          </a:xfrm>
          <a:prstGeom prst="rect">
            <a:avLst/>
          </a:prstGeom>
        </p:spPr>
        <p:txBody>
          <a:bodyPr vert="horz" lIns="81639" tIns="40819" rIns="81639" bIns="408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781050" cy="273844"/>
          </a:xfrm>
          <a:prstGeom prst="rect">
            <a:avLst/>
          </a:prstGeom>
        </p:spPr>
        <p:txBody>
          <a:bodyPr vert="horz" lIns="81639" tIns="40819" rIns="81639" bIns="40819" rtlCol="0" anchor="ctr"/>
          <a:lstStyle>
            <a:lvl1pPr algn="l">
              <a:defRPr sz="1100">
                <a:solidFill>
                  <a:schemeClr val="bg1"/>
                </a:solidFill>
                <a:latin typeface="Arial" pitchFamily="34" charset="0"/>
                <a:cs typeface="Arial" pitchFamily="34" charset="0"/>
              </a:defRPr>
            </a:lvl1pPr>
          </a:lstStyle>
          <a:p>
            <a:fld id="{0D8422DD-A41A-4E5D-8029-9F7A4091C193}" type="datetimeFigureOut">
              <a:rPr lang="en-US" smtClean="0"/>
              <a:pPr/>
              <a:t>7/24/2013</a:t>
            </a:fld>
            <a:endParaRPr lang="en-US" dirty="0"/>
          </a:p>
        </p:txBody>
      </p:sp>
      <p:sp>
        <p:nvSpPr>
          <p:cNvPr id="5" name="Footer Placeholder 4"/>
          <p:cNvSpPr>
            <a:spLocks noGrp="1"/>
          </p:cNvSpPr>
          <p:nvPr>
            <p:ph type="ftr" sz="quarter" idx="3"/>
          </p:nvPr>
        </p:nvSpPr>
        <p:spPr>
          <a:xfrm>
            <a:off x="1238250" y="4767263"/>
            <a:ext cx="7000875" cy="273844"/>
          </a:xfrm>
          <a:prstGeom prst="rect">
            <a:avLst/>
          </a:prstGeom>
        </p:spPr>
        <p:txBody>
          <a:bodyPr vert="horz" lIns="81639" tIns="40819" rIns="81639" bIns="40819" rtlCol="0" anchor="ctr"/>
          <a:lstStyle>
            <a:lvl1pPr algn="ctr">
              <a:defRPr sz="1100">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8239125" y="4767263"/>
            <a:ext cx="447675" cy="273844"/>
          </a:xfrm>
          <a:prstGeom prst="rect">
            <a:avLst/>
          </a:prstGeom>
        </p:spPr>
        <p:txBody>
          <a:bodyPr vert="horz" lIns="81639" tIns="40819" rIns="81639" bIns="40819" rtlCol="0" anchor="ctr"/>
          <a:lstStyle>
            <a:lvl1pPr algn="r">
              <a:defRPr sz="1100">
                <a:solidFill>
                  <a:schemeClr val="bg1"/>
                </a:solidFill>
                <a:latin typeface="Arial" pitchFamily="34" charset="0"/>
                <a:cs typeface="Arial" pitchFamily="34" charset="0"/>
              </a:defRPr>
            </a:lvl1pPr>
          </a:lstStyle>
          <a:p>
            <a:fld id="{696E8FB5-F7ED-4E90-B5C1-958EB4BE69F1}" type="slidenum">
              <a:rPr lang="en-US" smtClean="0"/>
              <a:pPr/>
              <a:t>‹#›</a:t>
            </a:fld>
            <a:endParaRPr lang="en-US"/>
          </a:p>
        </p:txBody>
      </p:sp>
    </p:spTree>
    <p:extLst>
      <p:ext uri="{BB962C8B-B14F-4D97-AF65-F5344CB8AC3E}">
        <p14:creationId xmlns:p14="http://schemas.microsoft.com/office/powerpoint/2010/main" val="2406532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816388" rtl="0" eaLnBrk="1" latinLnBrk="0" hangingPunct="1">
        <a:spcBef>
          <a:spcPct val="0"/>
        </a:spcBef>
        <a:buNone/>
        <a:defRPr sz="3000" b="1" kern="1200">
          <a:solidFill>
            <a:schemeClr val="tx1"/>
          </a:solidFill>
          <a:latin typeface="Arial" pitchFamily="34" charset="0"/>
          <a:ea typeface="+mj-ea"/>
          <a:cs typeface="Arial" pitchFamily="34" charset="0"/>
        </a:defRPr>
      </a:lvl1pPr>
    </p:titleStyle>
    <p:bodyStyle>
      <a:lvl1pPr marL="306146" indent="-306146" algn="l" defTabSz="816388"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1pPr>
      <a:lvl2pPr marL="663315" indent="-255121" algn="l" defTabSz="816388" rtl="0" eaLnBrk="1" latinLnBrk="0" hangingPunct="1">
        <a:spcBef>
          <a:spcPct val="20000"/>
        </a:spcBef>
        <a:buFont typeface="Arial" pitchFamily="34" charset="0"/>
        <a:buChar char="–"/>
        <a:defRPr sz="2500" kern="1200">
          <a:solidFill>
            <a:schemeClr val="tx1"/>
          </a:solidFill>
          <a:latin typeface="Arial" pitchFamily="34" charset="0"/>
          <a:ea typeface="+mn-ea"/>
          <a:cs typeface="Arial" pitchFamily="34" charset="0"/>
        </a:defRPr>
      </a:lvl2pPr>
      <a:lvl3pPr marL="1020485" indent="-204097" algn="l" defTabSz="816388"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3pPr>
      <a:lvl4pPr marL="1428679" indent="-204097" algn="l" defTabSz="816388"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836873" indent="-204097" algn="l" defTabSz="816388"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245066"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60"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454"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648"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tgztBNaGAjOOvM&amp;tbnid=-QBNVeQ6KaV4yM:&amp;ved=0CAUQjRw&amp;url=http://www.smileysymbol.com/2013/02/15-fabulous-smileys-my-collection.html&amp;ei=uVLwUauZA8WkiQKQ0oD4DA&amp;bvm=bv.49784469,d.cGE&amp;psig=AFQjCNGE8T-yQ_-M1Mpjh1x4xwjGNSvqZQ&amp;ust=1374790616476547" TargetMode="External"/><Relationship Id="rId3" Type="http://schemas.openxmlformats.org/officeDocument/2006/relationships/image" Target="../media/image7.jpeg"/><Relationship Id="rId7" Type="http://schemas.openxmlformats.org/officeDocument/2006/relationships/image" Target="../media/image9.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www.google.com/url?sa=i&amp;rct=j&amp;q=&amp;esrc=s&amp;frm=1&amp;source=images&amp;cd=&amp;cad=rja&amp;docid=cJLO-lR_BMvv3M&amp;tbnid=SWYHUdWO7S53lM:&amp;ved=0CAUQjRw&amp;url=http://jeremysmith89.org/5-reasons-weight-loss-challenges-suck/&amp;ei=o1LwUaGQJoaMigLFroGICQ&amp;bvm=bv.49784469,d.cGE&amp;psig=AFQjCNGE8T-yQ_-M1Mpjh1x4xwjGNSvqZQ&amp;ust=1374790616476547" TargetMode="External"/><Relationship Id="rId11" Type="http://schemas.openxmlformats.org/officeDocument/2006/relationships/image" Target="../media/image11.jpeg"/><Relationship Id="rId5" Type="http://schemas.openxmlformats.org/officeDocument/2006/relationships/image" Target="../media/image8.jpeg"/><Relationship Id="rId10" Type="http://schemas.openxmlformats.org/officeDocument/2006/relationships/hyperlink" Target="http://www.google.com/url?sa=i&amp;rct=j&amp;q=&amp;esrc=s&amp;frm=1&amp;source=images&amp;cd=&amp;cad=rja&amp;docid=V-mTpE5Fr2YkbM&amp;tbnid=54QZPIyBQtsx4M:&amp;ved=0CAUQjRw&amp;url=http://all-free-download.com/free-vector/vector-clip-art/sun_glasses_cool_smiley_clip_art_22897.html&amp;ei=5lLwUZjdEuOsigKm9oGwBw&amp;bvm=bv.49784469,d.cGE&amp;psig=AFQjCNGE8T-yQ_-M1Mpjh1x4xwjGNSvqZQ&amp;ust=1374790616476547" TargetMode="External"/><Relationship Id="rId4" Type="http://schemas.openxmlformats.org/officeDocument/2006/relationships/hyperlink" Target="http://www.google.com/url?sa=i&amp;rct=j&amp;q=&amp;esrc=s&amp;frm=1&amp;source=images&amp;cd=&amp;cad=rja&amp;docid=Cs2l-cpc9-KTiM&amp;tbnid=sa9B5mb91LVDAM:&amp;ved=0CAUQjRw&amp;url=http://www.smileysymbol.com/2012/07/14-cool-smileysemoticons-my-collection.html&amp;ei=aFLwUZXJL-KDjALM3oCQCg&amp;bvm=bv.49784469,d.cGE&amp;psig=AFQjCNGE8T-yQ_-M1Mpjh1x4xwjGNSvqZQ&amp;ust=1374790616476547" TargetMode="External"/><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jpeg"/></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28.jpeg"/><Relationship Id="rId4" Type="http://schemas.openxmlformats.org/officeDocument/2006/relationships/image" Target="../media/image59.jpeg"/></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9938" name="Picture 2" descr="http://2.bp.blogspot.com/-M-3y5_Beiz4/UE-2MsuOkbI/AAAAAAAAPJw/rvF_L8Klu44/s1600/1.442.jpg"/>
          <p:cNvPicPr>
            <a:picLocks noChangeAspect="1" noChangeArrowheads="1"/>
          </p:cNvPicPr>
          <p:nvPr/>
        </p:nvPicPr>
        <p:blipFill>
          <a:blip r:embed="rId3">
            <a:lum/>
          </a:blip>
          <a:srcRect/>
          <a:stretch>
            <a:fillRect/>
          </a:stretch>
        </p:blipFill>
        <p:spPr bwMode="auto">
          <a:xfrm>
            <a:off x="405736" y="341932"/>
            <a:ext cx="8309668" cy="4444396"/>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437" y="3357568"/>
            <a:ext cx="1980861" cy="1288803"/>
          </a:xfrm>
          <a:prstGeom prst="rect">
            <a:avLst/>
          </a:prstGeom>
        </p:spPr>
      </p:pic>
      <p:sp>
        <p:nvSpPr>
          <p:cNvPr id="4" name="Title 1"/>
          <p:cNvSpPr>
            <a:spLocks noGrp="1"/>
          </p:cNvSpPr>
          <p:nvPr>
            <p:ph type="ctrTitle"/>
          </p:nvPr>
        </p:nvSpPr>
        <p:spPr>
          <a:xfrm>
            <a:off x="411086" y="344099"/>
            <a:ext cx="8304318" cy="928694"/>
          </a:xfrm>
          <a:prstGeom prst="roundRect">
            <a:avLst>
              <a:gd name="adj" fmla="val 0"/>
            </a:avLst>
          </a:prstGeom>
          <a:solidFill>
            <a:srgbClr val="000000">
              <a:alpha val="74902"/>
            </a:srgbClr>
          </a:solidFill>
          <a:ln>
            <a:noFill/>
          </a:ln>
          <a:effectLst/>
        </p:spPr>
        <p:txBody>
          <a:bodyPr>
            <a:noAutofit/>
          </a:bodyPr>
          <a:lstStyle/>
          <a:p>
            <a:pPr algn="ctr"/>
            <a:r>
              <a:rPr lang="en-US" sz="2800" b="0" dirty="0" smtClean="0">
                <a:solidFill>
                  <a:srgbClr val="FFC000"/>
                </a:solidFill>
              </a:rPr>
              <a:t>Fourier Analysis of Stochastic Sampling </a:t>
            </a:r>
            <a:br>
              <a:rPr lang="en-US" sz="2800" b="0" dirty="0" smtClean="0">
                <a:solidFill>
                  <a:srgbClr val="FFC000"/>
                </a:solidFill>
              </a:rPr>
            </a:br>
            <a:r>
              <a:rPr lang="en-US" sz="2800" b="0" dirty="0" smtClean="0">
                <a:solidFill>
                  <a:srgbClr val="FFC000"/>
                </a:solidFill>
              </a:rPr>
              <a:t>For Assessing Bias and Variance in Integration</a:t>
            </a:r>
            <a:endParaRPr lang="en-US" sz="2800" b="0" dirty="0">
              <a:solidFill>
                <a:srgbClr val="FFC000"/>
              </a:solidFill>
            </a:endParaRPr>
          </a:p>
        </p:txBody>
      </p:sp>
      <p:sp>
        <p:nvSpPr>
          <p:cNvPr id="7" name="Subtitle 2"/>
          <p:cNvSpPr txBox="1">
            <a:spLocks/>
          </p:cNvSpPr>
          <p:nvPr/>
        </p:nvSpPr>
        <p:spPr>
          <a:xfrm>
            <a:off x="409141" y="1571617"/>
            <a:ext cx="8306263" cy="357191"/>
          </a:xfrm>
          <a:prstGeom prst="rect">
            <a:avLst/>
          </a:prstGeom>
          <a:solidFill>
            <a:srgbClr val="000000">
              <a:alpha val="74902"/>
            </a:srgbClr>
          </a:solidFill>
          <a:ln>
            <a:noFill/>
          </a:ln>
          <a:effectLst>
            <a:innerShdw dist="50800">
              <a:prstClr val="black"/>
            </a:innerShdw>
          </a:effectLst>
        </p:spPr>
        <p:txBody>
          <a:bodyPr vert="horz" lIns="81639" tIns="40819" rIns="81639" bIns="40819" rtlCol="0" anchor="ctr">
            <a:noAutofit/>
          </a:bodyPr>
          <a:lstStyle/>
          <a:p>
            <a:pPr marL="0" marR="0" lvl="0" indent="0" algn="ctr" defTabSz="816388"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err="1" smtClean="0">
                <a:ln>
                  <a:noFill/>
                </a:ln>
                <a:solidFill>
                  <a:srgbClr val="FFC000"/>
                </a:solidFill>
                <a:effectLst/>
                <a:uLnTx/>
                <a:uFillTx/>
                <a:latin typeface="Arial" pitchFamily="34" charset="0"/>
                <a:ea typeface="+mn-ea"/>
                <a:cs typeface="Arial" pitchFamily="34" charset="0"/>
              </a:rPr>
              <a:t>Kartic</a:t>
            </a:r>
            <a:r>
              <a:rPr kumimoji="0" lang="en-US" sz="18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 </a:t>
            </a:r>
            <a:r>
              <a:rPr kumimoji="0" lang="en-US" sz="2000" b="0" i="0" u="none" strike="noStrike" kern="1200" cap="none" spc="0" normalizeH="0" baseline="0" noProof="0" dirty="0" err="1" smtClean="0">
                <a:ln>
                  <a:noFill/>
                </a:ln>
                <a:solidFill>
                  <a:srgbClr val="FFC000"/>
                </a:solidFill>
                <a:effectLst/>
                <a:uLnTx/>
                <a:uFillTx/>
                <a:latin typeface="Arial" pitchFamily="34" charset="0"/>
                <a:ea typeface="+mn-ea"/>
                <a:cs typeface="Arial" pitchFamily="34" charset="0"/>
              </a:rPr>
              <a:t>Subr</a:t>
            </a:r>
            <a:r>
              <a:rPr kumimoji="0" lang="en-US" sz="20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 </a:t>
            </a:r>
            <a:r>
              <a:rPr kumimoji="0" lang="en-US" sz="18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Jan </a:t>
            </a:r>
            <a:r>
              <a:rPr kumimoji="0" lang="en-US" sz="1800" b="0" i="0" u="none" strike="noStrike" kern="1200" cap="none" spc="0" normalizeH="0" baseline="0" noProof="0" dirty="0" err="1" smtClean="0">
                <a:ln>
                  <a:noFill/>
                </a:ln>
                <a:solidFill>
                  <a:srgbClr val="FFC000"/>
                </a:solidFill>
                <a:effectLst/>
                <a:uLnTx/>
                <a:uFillTx/>
                <a:latin typeface="Arial" pitchFamily="34" charset="0"/>
                <a:ea typeface="+mn-ea"/>
                <a:cs typeface="Arial" pitchFamily="34" charset="0"/>
              </a:rPr>
              <a:t>Kautz</a:t>
            </a:r>
            <a:r>
              <a:rPr kumimoji="0" lang="en-US" sz="1800" b="0" i="0" u="none" strike="noStrike" kern="1200" cap="none" spc="0" normalizeH="0" noProof="0" dirty="0" smtClean="0">
                <a:ln>
                  <a:noFill/>
                </a:ln>
                <a:solidFill>
                  <a:srgbClr val="FFC000"/>
                </a:solidFill>
                <a:effectLst/>
                <a:uLnTx/>
                <a:uFillTx/>
                <a:latin typeface="Arial" pitchFamily="34" charset="0"/>
                <a:ea typeface="+mn-ea"/>
                <a:cs typeface="Arial" pitchFamily="34" charset="0"/>
              </a:rPr>
              <a:t>                                      </a:t>
            </a:r>
            <a:r>
              <a:rPr kumimoji="0" lang="en-US" sz="18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University College London</a:t>
            </a:r>
            <a:endParaRPr kumimoji="0" lang="en-US" sz="1800" b="0" i="0" u="none" strike="noStrike" kern="1200" cap="none" spc="0" normalizeH="0" baseline="0" noProof="0" dirty="0">
              <a:ln>
                <a:noFill/>
              </a:ln>
              <a:solidFill>
                <a:srgbClr val="FFC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27439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smtClean="0"/>
              <a:t>Abstracting away the application…</a:t>
            </a:r>
            <a:endParaRPr lang="en-US" dirty="0"/>
          </a:p>
        </p:txBody>
      </p:sp>
      <p:cxnSp>
        <p:nvCxnSpPr>
          <p:cNvPr id="9" name="Straight Arrow Connector 8"/>
          <p:cNvCxnSpPr/>
          <p:nvPr/>
        </p:nvCxnSpPr>
        <p:spPr>
          <a:xfrm rot="5400000" flipH="1" flipV="1">
            <a:off x="331761" y="2559844"/>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25530" y="3429006"/>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225498" y="1952621"/>
            <a:ext cx="2814568" cy="1510121"/>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solidFill>
            <a:srgbClr val="FFFF66">
              <a:alpha val="54902"/>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15" name="Freeform 14"/>
          <p:cNvSpPr/>
          <p:nvPr/>
        </p:nvSpPr>
        <p:spPr>
          <a:xfrm>
            <a:off x="1225530" y="1942698"/>
            <a:ext cx="2814568" cy="1510121"/>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pic>
        <p:nvPicPr>
          <p:cNvPr id="33800" name="Picture 8" descr="http://www.sciweavers.org/download/Tex2Img_1373972799.png"/>
          <p:cNvPicPr>
            <a:picLocks noChangeAspect="1" noChangeArrowheads="1"/>
          </p:cNvPicPr>
          <p:nvPr/>
        </p:nvPicPr>
        <p:blipFill>
          <a:blip r:embed="rId3"/>
          <a:srcRect/>
          <a:stretch>
            <a:fillRect/>
          </a:stretch>
        </p:blipFill>
        <p:spPr bwMode="auto">
          <a:xfrm>
            <a:off x="4357686" y="3357568"/>
            <a:ext cx="222252" cy="152402"/>
          </a:xfrm>
          <a:prstGeom prst="rect">
            <a:avLst/>
          </a:prstGeom>
          <a:noFill/>
        </p:spPr>
      </p:pic>
      <p:pic>
        <p:nvPicPr>
          <p:cNvPr id="33802" name="Picture 10" descr="http://www.sciweavers.org/download/Tex2Img_1373972833.png"/>
          <p:cNvPicPr>
            <a:picLocks noChangeAspect="1" noChangeArrowheads="1"/>
          </p:cNvPicPr>
          <p:nvPr/>
        </p:nvPicPr>
        <p:blipFill>
          <a:blip r:embed="rId4"/>
          <a:srcRect/>
          <a:stretch>
            <a:fillRect/>
          </a:stretch>
        </p:blipFill>
        <p:spPr bwMode="auto">
          <a:xfrm>
            <a:off x="714348" y="1643056"/>
            <a:ext cx="473076" cy="256488"/>
          </a:xfrm>
          <a:prstGeom prst="rect">
            <a:avLst/>
          </a:prstGeom>
          <a:noFill/>
        </p:spPr>
      </p:pic>
      <p:cxnSp>
        <p:nvCxnSpPr>
          <p:cNvPr id="16" name="Straight Connector 15"/>
          <p:cNvCxnSpPr>
            <a:endCxn id="33808" idx="1"/>
          </p:cNvCxnSpPr>
          <p:nvPr/>
        </p:nvCxnSpPr>
        <p:spPr>
          <a:xfrm flipV="1">
            <a:off x="3071802" y="2138355"/>
            <a:ext cx="1785950" cy="4767"/>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33808" name="Picture 16" descr="http://www.sciweavers.org/download/Tex2Img_1373973177.png"/>
          <p:cNvPicPr>
            <a:picLocks noChangeAspect="1" noChangeArrowheads="1"/>
          </p:cNvPicPr>
          <p:nvPr/>
        </p:nvPicPr>
        <p:blipFill>
          <a:blip r:embed="rId5"/>
          <a:srcRect/>
          <a:stretch>
            <a:fillRect/>
          </a:stretch>
        </p:blipFill>
        <p:spPr bwMode="auto">
          <a:xfrm>
            <a:off x="4857752" y="1704960"/>
            <a:ext cx="1151840" cy="866790"/>
          </a:xfrm>
          <a:prstGeom prst="rect">
            <a:avLst/>
          </a:prstGeom>
          <a:noFill/>
        </p:spPr>
      </p:pic>
      <p:pic>
        <p:nvPicPr>
          <p:cNvPr id="33810" name="Picture 18" descr="http://www.sciweavers.org/download/Tex2Img_1373976702.png"/>
          <p:cNvPicPr>
            <a:picLocks noChangeAspect="1" noChangeArrowheads="1"/>
          </p:cNvPicPr>
          <p:nvPr/>
        </p:nvPicPr>
        <p:blipFill>
          <a:blip r:embed="rId6">
            <a:lum bright="70000" contrast="-70000"/>
          </a:blip>
          <a:srcRect/>
          <a:stretch>
            <a:fillRect/>
          </a:stretch>
        </p:blipFill>
        <p:spPr bwMode="auto">
          <a:xfrm>
            <a:off x="3976682" y="3500444"/>
            <a:ext cx="166690" cy="166690"/>
          </a:xfrm>
          <a:prstGeom prst="rect">
            <a:avLst/>
          </a:prstGeom>
          <a:noFill/>
        </p:spPr>
      </p:pic>
      <p:sp>
        <p:nvSpPr>
          <p:cNvPr id="24" name="TextBox 23"/>
          <p:cNvSpPr txBox="1"/>
          <p:nvPr/>
        </p:nvSpPr>
        <p:spPr>
          <a:xfrm>
            <a:off x="996990" y="3447642"/>
            <a:ext cx="288862" cy="338554"/>
          </a:xfrm>
          <a:prstGeom prst="rect">
            <a:avLst/>
          </a:prstGeom>
          <a:noFill/>
        </p:spPr>
        <p:txBody>
          <a:bodyPr wrap="none" rtlCol="0">
            <a:spAutoFit/>
          </a:bodyPr>
          <a:lstStyle/>
          <a:p>
            <a:r>
              <a:rPr lang="en-US" i="1" dirty="0" smtClean="0">
                <a:solidFill>
                  <a:schemeClr val="accent5">
                    <a:lumMod val="20000"/>
                    <a:lumOff val="80000"/>
                  </a:schemeClr>
                </a:solidFill>
              </a:rPr>
              <a:t>0</a:t>
            </a:r>
            <a:endParaRPr lang="en-GB" i="1" dirty="0">
              <a:solidFill>
                <a:schemeClr val="accent5">
                  <a:lumMod val="20000"/>
                  <a:lumOff val="80000"/>
                </a:schemeClr>
              </a:solidFill>
            </a:endParaRPr>
          </a:p>
        </p:txBody>
      </p:sp>
    </p:spTree>
    <p:extLst>
      <p:ext uri="{BB962C8B-B14F-4D97-AF65-F5344CB8AC3E}">
        <p14:creationId xmlns:p14="http://schemas.microsoft.com/office/powerpoint/2010/main" val="2322578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numerical integration implies sampling</a:t>
            </a:r>
            <a:endParaRPr lang="en-US" dirty="0"/>
          </a:p>
        </p:txBody>
      </p:sp>
      <p:cxnSp>
        <p:nvCxnSpPr>
          <p:cNvPr id="9" name="Straight Arrow Connector 8"/>
          <p:cNvCxnSpPr/>
          <p:nvPr/>
        </p:nvCxnSpPr>
        <p:spPr>
          <a:xfrm rot="5400000" flipH="1" flipV="1">
            <a:off x="331761" y="2559844"/>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25530" y="3429006"/>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225498" y="1952621"/>
            <a:ext cx="2814568" cy="1510121"/>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solidFill>
            <a:srgbClr val="FFFF66">
              <a:alpha val="54902"/>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15" name="Freeform 14"/>
          <p:cNvSpPr/>
          <p:nvPr/>
        </p:nvSpPr>
        <p:spPr>
          <a:xfrm>
            <a:off x="1225530" y="1942698"/>
            <a:ext cx="2814568" cy="1510121"/>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pic>
        <p:nvPicPr>
          <p:cNvPr id="33800" name="Picture 8" descr="http://www.sciweavers.org/download/Tex2Img_1373972799.png"/>
          <p:cNvPicPr>
            <a:picLocks noChangeAspect="1" noChangeArrowheads="1"/>
          </p:cNvPicPr>
          <p:nvPr/>
        </p:nvPicPr>
        <p:blipFill>
          <a:blip r:embed="rId3"/>
          <a:srcRect/>
          <a:stretch>
            <a:fillRect/>
          </a:stretch>
        </p:blipFill>
        <p:spPr bwMode="auto">
          <a:xfrm>
            <a:off x="4357686" y="3357568"/>
            <a:ext cx="222252" cy="152402"/>
          </a:xfrm>
          <a:prstGeom prst="rect">
            <a:avLst/>
          </a:prstGeom>
          <a:noFill/>
        </p:spPr>
      </p:pic>
      <p:pic>
        <p:nvPicPr>
          <p:cNvPr id="33802" name="Picture 10" descr="http://www.sciweavers.org/download/Tex2Img_1373972833.png"/>
          <p:cNvPicPr>
            <a:picLocks noChangeAspect="1" noChangeArrowheads="1"/>
          </p:cNvPicPr>
          <p:nvPr/>
        </p:nvPicPr>
        <p:blipFill>
          <a:blip r:embed="rId4"/>
          <a:srcRect/>
          <a:stretch>
            <a:fillRect/>
          </a:stretch>
        </p:blipFill>
        <p:spPr bwMode="auto">
          <a:xfrm>
            <a:off x="714348" y="1643056"/>
            <a:ext cx="473076" cy="256488"/>
          </a:xfrm>
          <a:prstGeom prst="rect">
            <a:avLst/>
          </a:prstGeom>
          <a:noFill/>
        </p:spPr>
      </p:pic>
      <p:pic>
        <p:nvPicPr>
          <p:cNvPr id="33810" name="Picture 18" descr="http://www.sciweavers.org/download/Tex2Img_1373976702.png"/>
          <p:cNvPicPr>
            <a:picLocks noChangeAspect="1" noChangeArrowheads="1"/>
          </p:cNvPicPr>
          <p:nvPr/>
        </p:nvPicPr>
        <p:blipFill>
          <a:blip r:embed="rId5">
            <a:lum bright="70000" contrast="-70000"/>
          </a:blip>
          <a:srcRect/>
          <a:stretch>
            <a:fillRect/>
          </a:stretch>
        </p:blipFill>
        <p:spPr bwMode="auto">
          <a:xfrm>
            <a:off x="3976682" y="3500444"/>
            <a:ext cx="166690" cy="166690"/>
          </a:xfrm>
          <a:prstGeom prst="rect">
            <a:avLst/>
          </a:prstGeom>
          <a:noFill/>
        </p:spPr>
      </p:pic>
      <p:sp>
        <p:nvSpPr>
          <p:cNvPr id="24" name="TextBox 23"/>
          <p:cNvSpPr txBox="1"/>
          <p:nvPr/>
        </p:nvSpPr>
        <p:spPr>
          <a:xfrm>
            <a:off x="996990" y="3447642"/>
            <a:ext cx="288862" cy="338554"/>
          </a:xfrm>
          <a:prstGeom prst="rect">
            <a:avLst/>
          </a:prstGeom>
          <a:noFill/>
        </p:spPr>
        <p:txBody>
          <a:bodyPr wrap="none" rtlCol="0">
            <a:spAutoFit/>
          </a:bodyPr>
          <a:lstStyle/>
          <a:p>
            <a:r>
              <a:rPr lang="en-US" i="1" dirty="0" smtClean="0">
                <a:solidFill>
                  <a:schemeClr val="accent5">
                    <a:lumMod val="20000"/>
                    <a:lumOff val="80000"/>
                  </a:schemeClr>
                </a:solidFill>
              </a:rPr>
              <a:t>0</a:t>
            </a:r>
            <a:endParaRPr lang="en-GB" i="1" dirty="0">
              <a:solidFill>
                <a:schemeClr val="accent5">
                  <a:lumMod val="20000"/>
                  <a:lumOff val="80000"/>
                </a:schemeClr>
              </a:solidFill>
            </a:endParaRPr>
          </a:p>
        </p:txBody>
      </p:sp>
      <p:sp>
        <p:nvSpPr>
          <p:cNvPr id="17" name="Rectangle 16"/>
          <p:cNvSpPr/>
          <p:nvPr/>
        </p:nvSpPr>
        <p:spPr>
          <a:xfrm flipH="1">
            <a:off x="1227114" y="3276592"/>
            <a:ext cx="136522" cy="17146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flipH="1">
            <a:off x="1369992" y="2919402"/>
            <a:ext cx="136522" cy="52865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flipH="1">
            <a:off x="1500162" y="2490774"/>
            <a:ext cx="136522" cy="957282"/>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flipH="1">
            <a:off x="1643038" y="2205022"/>
            <a:ext cx="136522" cy="124303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flipH="1">
            <a:off x="1785914" y="2419336"/>
            <a:ext cx="136522" cy="102872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flipH="1">
            <a:off x="1928790" y="2776526"/>
            <a:ext cx="136522" cy="67153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flipH="1">
            <a:off x="2071666" y="3205154"/>
            <a:ext cx="136522" cy="242902"/>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flipH="1">
            <a:off x="2214542" y="3133716"/>
            <a:ext cx="136522" cy="31434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flipH="1">
            <a:off x="2357418" y="3062278"/>
            <a:ext cx="136522" cy="38577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flipH="1">
            <a:off x="2500294" y="2919402"/>
            <a:ext cx="136522" cy="52865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flipH="1">
            <a:off x="2655874" y="2057383"/>
            <a:ext cx="136522" cy="138591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flipH="1">
            <a:off x="2798752" y="1981184"/>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flipH="1">
            <a:off x="2928922" y="1982906"/>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flipH="1">
            <a:off x="3071798" y="1982906"/>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flipH="1">
            <a:off x="3214674" y="1978143"/>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flipH="1">
            <a:off x="3357550" y="2328848"/>
            <a:ext cx="136522" cy="110015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flipH="1">
            <a:off x="3500426" y="3257542"/>
            <a:ext cx="136522" cy="17146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flipH="1">
            <a:off x="3643302" y="3383287"/>
            <a:ext cx="136522" cy="45719"/>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flipH="1">
            <a:off x="3786178" y="3344868"/>
            <a:ext cx="136522" cy="8413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flipH="1">
            <a:off x="3929054" y="3383287"/>
            <a:ext cx="136522" cy="45719"/>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p:cNvCxnSpPr>
            <a:stCxn id="20" idx="0"/>
          </p:cNvCxnSpPr>
          <p:nvPr/>
        </p:nvCxnSpPr>
        <p:spPr>
          <a:xfrm rot="5400000" flipH="1" flipV="1">
            <a:off x="1348562" y="1839105"/>
            <a:ext cx="728655" cy="3180"/>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68618" name="Picture 10" descr="http://www.sciweavers.org/download/Tex2Img_1373979225.png"/>
          <p:cNvPicPr>
            <a:picLocks noChangeAspect="1" noChangeArrowheads="1"/>
          </p:cNvPicPr>
          <p:nvPr/>
        </p:nvPicPr>
        <p:blipFill>
          <a:blip r:embed="rId6"/>
          <a:srcRect/>
          <a:stretch>
            <a:fillRect/>
          </a:stretch>
        </p:blipFill>
        <p:spPr bwMode="auto">
          <a:xfrm>
            <a:off x="1620590" y="1152514"/>
            <a:ext cx="236766" cy="276228"/>
          </a:xfrm>
          <a:prstGeom prst="rect">
            <a:avLst/>
          </a:prstGeom>
          <a:noFill/>
        </p:spPr>
      </p:pic>
      <p:sp>
        <p:nvSpPr>
          <p:cNvPr id="72" name="TextBox 71"/>
          <p:cNvSpPr txBox="1"/>
          <p:nvPr/>
        </p:nvSpPr>
        <p:spPr>
          <a:xfrm>
            <a:off x="1561126" y="3120394"/>
            <a:ext cx="2129942" cy="400110"/>
          </a:xfrm>
          <a:prstGeom prst="rect">
            <a:avLst/>
          </a:prstGeom>
          <a:noFill/>
        </p:spPr>
        <p:txBody>
          <a:bodyPr wrap="none" rtlCol="0">
            <a:spAutoFit/>
          </a:bodyPr>
          <a:lstStyle/>
          <a:p>
            <a:r>
              <a:rPr lang="en-US" sz="2000" smtClean="0">
                <a:solidFill>
                  <a:schemeClr val="tx2">
                    <a:lumMod val="50000"/>
                  </a:schemeClr>
                </a:solidFill>
              </a:rPr>
              <a:t>sampled integrand</a:t>
            </a:r>
            <a:endParaRPr lang="en-GB" sz="2000" dirty="0">
              <a:solidFill>
                <a:schemeClr val="tx2">
                  <a:lumMod val="50000"/>
                </a:schemeClr>
              </a:solidFill>
            </a:endParaRPr>
          </a:p>
        </p:txBody>
      </p:sp>
      <p:sp>
        <p:nvSpPr>
          <p:cNvPr id="75" name="TextBox 74"/>
          <p:cNvSpPr txBox="1"/>
          <p:nvPr/>
        </p:nvSpPr>
        <p:spPr>
          <a:xfrm>
            <a:off x="1849736" y="1084830"/>
            <a:ext cx="1417376" cy="400110"/>
          </a:xfrm>
          <a:prstGeom prst="rect">
            <a:avLst/>
          </a:prstGeom>
          <a:noFill/>
        </p:spPr>
        <p:txBody>
          <a:bodyPr wrap="none" rtlCol="0">
            <a:spAutoFit/>
          </a:bodyPr>
          <a:lstStyle/>
          <a:p>
            <a:r>
              <a:rPr lang="en-US" sz="2000" dirty="0" smtClean="0">
                <a:solidFill>
                  <a:schemeClr val="tx2">
                    <a:lumMod val="40000"/>
                    <a:lumOff val="60000"/>
                  </a:schemeClr>
                </a:solidFill>
              </a:rPr>
              <a:t>(</a:t>
            </a:r>
            <a:r>
              <a:rPr lang="en-US" sz="2000" i="1" dirty="0" smtClean="0">
                <a:solidFill>
                  <a:schemeClr val="tx2">
                    <a:lumMod val="40000"/>
                    <a:lumOff val="60000"/>
                  </a:schemeClr>
                </a:solidFill>
              </a:rPr>
              <a:t>N</a:t>
            </a:r>
            <a:r>
              <a:rPr lang="en-US" sz="2000" dirty="0" smtClean="0">
                <a:solidFill>
                  <a:schemeClr val="tx2">
                    <a:lumMod val="40000"/>
                    <a:lumOff val="60000"/>
                  </a:schemeClr>
                </a:solidFill>
              </a:rPr>
              <a:t> samples)</a:t>
            </a:r>
            <a:endParaRPr lang="en-GB" sz="2000" dirty="0">
              <a:solidFill>
                <a:schemeClr val="tx2">
                  <a:lumMod val="40000"/>
                  <a:lumOff val="60000"/>
                </a:schemeClr>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numerical integration implies sampling</a:t>
            </a:r>
            <a:endParaRPr lang="en-US" dirty="0"/>
          </a:p>
        </p:txBody>
      </p:sp>
      <p:cxnSp>
        <p:nvCxnSpPr>
          <p:cNvPr id="9" name="Straight Arrow Connector 8"/>
          <p:cNvCxnSpPr/>
          <p:nvPr/>
        </p:nvCxnSpPr>
        <p:spPr>
          <a:xfrm rot="5400000" flipH="1" flipV="1">
            <a:off x="331761" y="2559844"/>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25530" y="3429006"/>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225498" y="1952621"/>
            <a:ext cx="2814568" cy="1510121"/>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solidFill>
            <a:srgbClr val="FFFF66">
              <a:alpha val="54902"/>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15" name="Freeform 14"/>
          <p:cNvSpPr/>
          <p:nvPr/>
        </p:nvSpPr>
        <p:spPr>
          <a:xfrm>
            <a:off x="1225530" y="1942698"/>
            <a:ext cx="2814568" cy="1510121"/>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pic>
        <p:nvPicPr>
          <p:cNvPr id="33800" name="Picture 8" descr="http://www.sciweavers.org/download/Tex2Img_1373972799.png"/>
          <p:cNvPicPr>
            <a:picLocks noChangeAspect="1" noChangeArrowheads="1"/>
          </p:cNvPicPr>
          <p:nvPr/>
        </p:nvPicPr>
        <p:blipFill>
          <a:blip r:embed="rId3"/>
          <a:srcRect/>
          <a:stretch>
            <a:fillRect/>
          </a:stretch>
        </p:blipFill>
        <p:spPr bwMode="auto">
          <a:xfrm>
            <a:off x="4357686" y="3357568"/>
            <a:ext cx="222252" cy="152402"/>
          </a:xfrm>
          <a:prstGeom prst="rect">
            <a:avLst/>
          </a:prstGeom>
          <a:noFill/>
        </p:spPr>
      </p:pic>
      <p:pic>
        <p:nvPicPr>
          <p:cNvPr id="33802" name="Picture 10" descr="http://www.sciweavers.org/download/Tex2Img_1373972833.png"/>
          <p:cNvPicPr>
            <a:picLocks noChangeAspect="1" noChangeArrowheads="1"/>
          </p:cNvPicPr>
          <p:nvPr/>
        </p:nvPicPr>
        <p:blipFill>
          <a:blip r:embed="rId4"/>
          <a:srcRect/>
          <a:stretch>
            <a:fillRect/>
          </a:stretch>
        </p:blipFill>
        <p:spPr bwMode="auto">
          <a:xfrm>
            <a:off x="714348" y="1643056"/>
            <a:ext cx="473076" cy="256488"/>
          </a:xfrm>
          <a:prstGeom prst="rect">
            <a:avLst/>
          </a:prstGeom>
          <a:noFill/>
        </p:spPr>
      </p:pic>
      <p:cxnSp>
        <p:nvCxnSpPr>
          <p:cNvPr id="16" name="Straight Connector 15"/>
          <p:cNvCxnSpPr>
            <a:endCxn id="33808" idx="1"/>
          </p:cNvCxnSpPr>
          <p:nvPr/>
        </p:nvCxnSpPr>
        <p:spPr>
          <a:xfrm flipV="1">
            <a:off x="3143240" y="2138355"/>
            <a:ext cx="1714512" cy="4767"/>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33808" name="Picture 16" descr="http://www.sciweavers.org/download/Tex2Img_1373973177.png"/>
          <p:cNvPicPr>
            <a:picLocks noChangeAspect="1" noChangeArrowheads="1"/>
          </p:cNvPicPr>
          <p:nvPr/>
        </p:nvPicPr>
        <p:blipFill>
          <a:blip r:embed="rId5"/>
          <a:srcRect/>
          <a:stretch>
            <a:fillRect/>
          </a:stretch>
        </p:blipFill>
        <p:spPr bwMode="auto">
          <a:xfrm>
            <a:off x="4857752" y="1704960"/>
            <a:ext cx="1151840" cy="866790"/>
          </a:xfrm>
          <a:prstGeom prst="rect">
            <a:avLst/>
          </a:prstGeom>
          <a:noFill/>
        </p:spPr>
      </p:pic>
      <p:pic>
        <p:nvPicPr>
          <p:cNvPr id="33810" name="Picture 18" descr="http://www.sciweavers.org/download/Tex2Img_1373976702.png"/>
          <p:cNvPicPr>
            <a:picLocks noChangeAspect="1" noChangeArrowheads="1"/>
          </p:cNvPicPr>
          <p:nvPr/>
        </p:nvPicPr>
        <p:blipFill>
          <a:blip r:embed="rId6">
            <a:lum bright="70000" contrast="-70000"/>
          </a:blip>
          <a:srcRect/>
          <a:stretch>
            <a:fillRect/>
          </a:stretch>
        </p:blipFill>
        <p:spPr bwMode="auto">
          <a:xfrm>
            <a:off x="3976682" y="3500444"/>
            <a:ext cx="166690" cy="166690"/>
          </a:xfrm>
          <a:prstGeom prst="rect">
            <a:avLst/>
          </a:prstGeom>
          <a:noFill/>
        </p:spPr>
      </p:pic>
      <p:sp>
        <p:nvSpPr>
          <p:cNvPr id="24" name="TextBox 23"/>
          <p:cNvSpPr txBox="1"/>
          <p:nvPr/>
        </p:nvSpPr>
        <p:spPr>
          <a:xfrm>
            <a:off x="996990" y="3447642"/>
            <a:ext cx="288862" cy="338554"/>
          </a:xfrm>
          <a:prstGeom prst="rect">
            <a:avLst/>
          </a:prstGeom>
          <a:noFill/>
        </p:spPr>
        <p:txBody>
          <a:bodyPr wrap="none" rtlCol="0">
            <a:spAutoFit/>
          </a:bodyPr>
          <a:lstStyle/>
          <a:p>
            <a:r>
              <a:rPr lang="en-US" i="1" dirty="0" smtClean="0">
                <a:solidFill>
                  <a:schemeClr val="accent5">
                    <a:lumMod val="20000"/>
                    <a:lumOff val="80000"/>
                  </a:schemeClr>
                </a:solidFill>
              </a:rPr>
              <a:t>0</a:t>
            </a:r>
            <a:endParaRPr lang="en-GB" i="1" dirty="0">
              <a:solidFill>
                <a:schemeClr val="accent5">
                  <a:lumMod val="20000"/>
                  <a:lumOff val="80000"/>
                </a:schemeClr>
              </a:solidFill>
            </a:endParaRPr>
          </a:p>
        </p:txBody>
      </p:sp>
      <p:sp>
        <p:nvSpPr>
          <p:cNvPr id="17" name="Rectangle 16"/>
          <p:cNvSpPr/>
          <p:nvPr/>
        </p:nvSpPr>
        <p:spPr>
          <a:xfrm flipH="1">
            <a:off x="1227114" y="3276592"/>
            <a:ext cx="136522" cy="17146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flipH="1">
            <a:off x="1369992" y="2919402"/>
            <a:ext cx="136522" cy="52865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flipH="1">
            <a:off x="1500162" y="2490774"/>
            <a:ext cx="136522" cy="957282"/>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flipH="1">
            <a:off x="1643038" y="2205022"/>
            <a:ext cx="136522" cy="124303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flipH="1">
            <a:off x="1785914" y="2419336"/>
            <a:ext cx="136522" cy="102872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flipH="1">
            <a:off x="1928790" y="2776526"/>
            <a:ext cx="136522" cy="67153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flipH="1">
            <a:off x="2071666" y="3205154"/>
            <a:ext cx="136522" cy="242902"/>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flipH="1">
            <a:off x="2214542" y="3133716"/>
            <a:ext cx="136522" cy="31434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flipH="1">
            <a:off x="2357418" y="3062278"/>
            <a:ext cx="136522" cy="38577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flipH="1">
            <a:off x="2500294" y="2919402"/>
            <a:ext cx="136522" cy="52865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flipH="1">
            <a:off x="2655874" y="2057383"/>
            <a:ext cx="136522" cy="138591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flipH="1">
            <a:off x="2798752" y="1981184"/>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flipH="1">
            <a:off x="2928922" y="1982906"/>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flipH="1">
            <a:off x="3071798" y="1982906"/>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flipH="1">
            <a:off x="3214674" y="1978143"/>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flipH="1">
            <a:off x="3357550" y="2328848"/>
            <a:ext cx="136522" cy="110015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flipH="1">
            <a:off x="3500426" y="3257542"/>
            <a:ext cx="136522" cy="17146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flipH="1">
            <a:off x="3643302" y="3383287"/>
            <a:ext cx="136522" cy="45719"/>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flipH="1">
            <a:off x="3786178" y="3344868"/>
            <a:ext cx="136522" cy="8413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flipH="1">
            <a:off x="3929054" y="3383287"/>
            <a:ext cx="136522" cy="45719"/>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p:cNvCxnSpPr>
            <a:stCxn id="20" idx="0"/>
          </p:cNvCxnSpPr>
          <p:nvPr/>
        </p:nvCxnSpPr>
        <p:spPr>
          <a:xfrm rot="5400000" flipH="1" flipV="1">
            <a:off x="1348562" y="1839105"/>
            <a:ext cx="728655" cy="3180"/>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68616" name="Picture 8" descr="http://www.sciweavers.org/download/Tex2Img_1373979129.png"/>
          <p:cNvPicPr>
            <a:picLocks noChangeAspect="1" noChangeArrowheads="1"/>
          </p:cNvPicPr>
          <p:nvPr/>
        </p:nvPicPr>
        <p:blipFill>
          <a:blip r:embed="rId7">
            <a:duotone>
              <a:prstClr val="black"/>
              <a:schemeClr val="accent1">
                <a:tint val="45000"/>
                <a:satMod val="400000"/>
              </a:schemeClr>
            </a:duotone>
          </a:blip>
          <a:srcRect/>
          <a:stretch>
            <a:fillRect/>
          </a:stretch>
        </p:blipFill>
        <p:spPr bwMode="auto">
          <a:xfrm>
            <a:off x="6028030" y="1766874"/>
            <a:ext cx="1187176" cy="733438"/>
          </a:xfrm>
          <a:prstGeom prst="rect">
            <a:avLst/>
          </a:prstGeom>
          <a:noFill/>
        </p:spPr>
      </p:pic>
      <p:pic>
        <p:nvPicPr>
          <p:cNvPr id="68618" name="Picture 10" descr="http://www.sciweavers.org/download/Tex2Img_1373979225.png"/>
          <p:cNvPicPr>
            <a:picLocks noChangeAspect="1" noChangeArrowheads="1"/>
          </p:cNvPicPr>
          <p:nvPr/>
        </p:nvPicPr>
        <p:blipFill>
          <a:blip r:embed="rId8"/>
          <a:srcRect/>
          <a:stretch>
            <a:fillRect/>
          </a:stretch>
        </p:blipFill>
        <p:spPr bwMode="auto">
          <a:xfrm>
            <a:off x="1620590" y="1152514"/>
            <a:ext cx="236766" cy="276228"/>
          </a:xfrm>
          <a:prstGeom prst="rect">
            <a:avLst/>
          </a:prstGeom>
          <a:noFill/>
        </p:spPr>
      </p:pic>
      <p:sp>
        <p:nvSpPr>
          <p:cNvPr id="72" name="TextBox 71"/>
          <p:cNvSpPr txBox="1"/>
          <p:nvPr/>
        </p:nvSpPr>
        <p:spPr>
          <a:xfrm>
            <a:off x="1561126" y="3120394"/>
            <a:ext cx="2129942" cy="400110"/>
          </a:xfrm>
          <a:prstGeom prst="rect">
            <a:avLst/>
          </a:prstGeom>
          <a:noFill/>
        </p:spPr>
        <p:txBody>
          <a:bodyPr wrap="none" rtlCol="0">
            <a:spAutoFit/>
          </a:bodyPr>
          <a:lstStyle/>
          <a:p>
            <a:r>
              <a:rPr lang="en-US" sz="2000" smtClean="0">
                <a:solidFill>
                  <a:schemeClr val="tx2">
                    <a:lumMod val="50000"/>
                  </a:schemeClr>
                </a:solidFill>
              </a:rPr>
              <a:t>sampled integrand</a:t>
            </a:r>
            <a:endParaRPr lang="en-GB" sz="2000" dirty="0">
              <a:solidFill>
                <a:schemeClr val="tx2">
                  <a:lumMod val="50000"/>
                </a:schemeClr>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580996" y="39039"/>
            <a:ext cx="7991532" cy="619125"/>
          </a:xfrm>
        </p:spPr>
        <p:txBody>
          <a:bodyPr>
            <a:normAutofit/>
          </a:bodyPr>
          <a:lstStyle/>
          <a:p>
            <a:pPr algn="ctr"/>
            <a:r>
              <a:rPr lang="en-US" dirty="0" smtClean="0"/>
              <a:t>the sampling function</a:t>
            </a:r>
            <a:endParaRPr lang="en-US" dirty="0"/>
          </a:p>
        </p:txBody>
      </p:sp>
      <p:sp>
        <p:nvSpPr>
          <p:cNvPr id="44" name="Freeform 43"/>
          <p:cNvSpPr/>
          <p:nvPr/>
        </p:nvSpPr>
        <p:spPr>
          <a:xfrm>
            <a:off x="1072332" y="1000113"/>
            <a:ext cx="2940974" cy="1347415"/>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grpSp>
        <p:nvGrpSpPr>
          <p:cNvPr id="2" name="Group 68"/>
          <p:cNvGrpSpPr/>
          <p:nvPr/>
        </p:nvGrpSpPr>
        <p:grpSpPr>
          <a:xfrm>
            <a:off x="6146948" y="1428742"/>
            <a:ext cx="2282704" cy="1187326"/>
            <a:chOff x="1379514" y="2124058"/>
            <a:chExt cx="2838462" cy="1476398"/>
          </a:xfrm>
        </p:grpSpPr>
        <p:sp>
          <p:nvSpPr>
            <p:cNvPr id="47" name="Rectangle 46"/>
            <p:cNvSpPr/>
            <p:nvPr/>
          </p:nvSpPr>
          <p:spPr>
            <a:xfrm flipH="1">
              <a:off x="1379514" y="3428992"/>
              <a:ext cx="136522" cy="17146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flipH="1">
              <a:off x="1522392" y="3071802"/>
              <a:ext cx="136522" cy="52865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flipH="1">
              <a:off x="1652562" y="2643174"/>
              <a:ext cx="136522" cy="957282"/>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flipH="1">
              <a:off x="1795438" y="2357422"/>
              <a:ext cx="136522" cy="124303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flipH="1">
              <a:off x="1938314" y="2571736"/>
              <a:ext cx="136522" cy="102872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flipH="1">
              <a:off x="2081190" y="2928926"/>
              <a:ext cx="136522" cy="67153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flipH="1">
              <a:off x="2224066" y="3357554"/>
              <a:ext cx="136522" cy="242902"/>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flipH="1">
              <a:off x="2366942" y="3286116"/>
              <a:ext cx="136522" cy="31434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flipH="1">
              <a:off x="2509818" y="3214678"/>
              <a:ext cx="136522" cy="38577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flipH="1">
              <a:off x="2652694" y="3071802"/>
              <a:ext cx="136522" cy="52865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flipH="1">
              <a:off x="2808274" y="2209783"/>
              <a:ext cx="136522" cy="138591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flipH="1">
              <a:off x="2951152" y="2133584"/>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flipH="1">
              <a:off x="3081322" y="2128821"/>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flipH="1">
              <a:off x="3224198" y="2128821"/>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flipH="1">
              <a:off x="3367074" y="2124058"/>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flipH="1">
              <a:off x="3509950" y="2481248"/>
              <a:ext cx="136522" cy="110015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flipH="1">
              <a:off x="3652826" y="3409942"/>
              <a:ext cx="136522" cy="17146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flipH="1">
              <a:off x="3795702" y="3535687"/>
              <a:ext cx="136522" cy="45719"/>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flipH="1">
              <a:off x="3938578" y="3497268"/>
              <a:ext cx="136522" cy="8413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flipH="1">
              <a:off x="4081454" y="3535687"/>
              <a:ext cx="136522" cy="45719"/>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p:cNvGrpSpPr/>
          <p:nvPr/>
        </p:nvGrpSpPr>
        <p:grpSpPr>
          <a:xfrm>
            <a:off x="1071538" y="928676"/>
            <a:ext cx="3132950" cy="1428760"/>
            <a:chOff x="927868" y="523861"/>
            <a:chExt cx="3132950" cy="1786744"/>
          </a:xfrm>
        </p:grpSpPr>
        <p:cxnSp>
          <p:nvCxnSpPr>
            <p:cNvPr id="90" name="Straight Arrow Connector 89"/>
            <p:cNvCxnSpPr/>
            <p:nvPr/>
          </p:nvCxnSpPr>
          <p:spPr>
            <a:xfrm rot="5400000" flipH="1" flipV="1">
              <a:off x="34893" y="1416836"/>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928662" y="2285998"/>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cxnSp>
        <p:nvCxnSpPr>
          <p:cNvPr id="92" name="Straight Arrow Connector 91"/>
          <p:cNvCxnSpPr/>
          <p:nvPr/>
        </p:nvCxnSpPr>
        <p:spPr>
          <a:xfrm rot="5400000" flipH="1" flipV="1">
            <a:off x="451615" y="3690946"/>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071538" y="4310076"/>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1130006" y="3584852"/>
            <a:ext cx="3000396" cy="723905"/>
            <a:chOff x="1022960" y="2643187"/>
            <a:chExt cx="2071702" cy="652467"/>
          </a:xfrm>
        </p:grpSpPr>
        <p:cxnSp>
          <p:nvCxnSpPr>
            <p:cNvPr id="70" name="Straight Connector 69"/>
            <p:cNvCxnSpPr/>
            <p:nvPr/>
          </p:nvCxnSpPr>
          <p:spPr>
            <a:xfrm>
              <a:off x="1022960" y="3286130"/>
              <a:ext cx="207170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V="1">
              <a:off x="811981"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1092979"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954857"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V="1">
              <a:off x="12549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V="1">
              <a:off x="14073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V="1">
              <a:off x="15597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V="1">
              <a:off x="17121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V="1">
              <a:off x="1864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V="1">
              <a:off x="20169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V="1">
              <a:off x="21693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V="1">
              <a:off x="23217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V="1">
              <a:off x="24741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V="1">
              <a:off x="2626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a:stCxn id="115" idx="3"/>
            <a:endCxn id="104" idx="1"/>
          </p:cNvCxnSpPr>
          <p:nvPr/>
        </p:nvCxnSpPr>
        <p:spPr>
          <a:xfrm>
            <a:off x="3143240" y="2628929"/>
            <a:ext cx="1798207" cy="3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04" idx="3"/>
            <a:endCxn id="116" idx="3"/>
          </p:cNvCxnSpPr>
          <p:nvPr/>
        </p:nvCxnSpPr>
        <p:spPr>
          <a:xfrm rot="5400000" flipH="1">
            <a:off x="4255657" y="2350909"/>
            <a:ext cx="2002" cy="1369579"/>
          </a:xfrm>
          <a:prstGeom prst="line">
            <a:avLst/>
          </a:prstGeom>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4857752" y="2548890"/>
            <a:ext cx="571504" cy="571504"/>
            <a:chOff x="4643438" y="2643188"/>
            <a:chExt cx="714380" cy="714380"/>
          </a:xfrm>
        </p:grpSpPr>
        <p:sp>
          <p:nvSpPr>
            <p:cNvPr id="104" name="Oval 103"/>
            <p:cNvSpPr/>
            <p:nvPr/>
          </p:nvSpPr>
          <p:spPr>
            <a:xfrm>
              <a:off x="4643438" y="2643188"/>
              <a:ext cx="71438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0660" name="Picture 4" descr="http://www.sciweavers.org/download/Tex2Img_1373981223.png"/>
            <p:cNvPicPr>
              <a:picLocks noChangeAspect="1" noChangeArrowheads="1"/>
            </p:cNvPicPr>
            <p:nvPr/>
          </p:nvPicPr>
          <p:blipFill>
            <a:blip r:embed="rId3"/>
            <a:srcRect/>
            <a:stretch>
              <a:fillRect/>
            </a:stretch>
          </p:blipFill>
          <p:spPr bwMode="auto">
            <a:xfrm>
              <a:off x="4786314" y="2857502"/>
              <a:ext cx="466725" cy="333376"/>
            </a:xfrm>
            <a:prstGeom prst="rect">
              <a:avLst/>
            </a:prstGeom>
            <a:noFill/>
          </p:spPr>
        </p:pic>
      </p:grpSp>
      <p:cxnSp>
        <p:nvCxnSpPr>
          <p:cNvPr id="111" name="Straight Connector 110"/>
          <p:cNvCxnSpPr>
            <a:stCxn id="117" idx="1"/>
            <a:endCxn id="104" idx="6"/>
          </p:cNvCxnSpPr>
          <p:nvPr/>
        </p:nvCxnSpPr>
        <p:spPr>
          <a:xfrm rot="10800000" flipV="1">
            <a:off x="5429257" y="2830272"/>
            <a:ext cx="785213" cy="43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1957466" y="2428874"/>
            <a:ext cx="1185774" cy="400110"/>
          </a:xfrm>
          <a:prstGeom prst="rect">
            <a:avLst/>
          </a:prstGeom>
          <a:noFill/>
        </p:spPr>
        <p:txBody>
          <a:bodyPr wrap="none" rtlCol="0">
            <a:spAutoFit/>
          </a:bodyPr>
          <a:lstStyle/>
          <a:p>
            <a:r>
              <a:rPr lang="en-US" sz="2000" dirty="0" smtClean="0">
                <a:solidFill>
                  <a:srgbClr val="FFFF00"/>
                </a:solidFill>
              </a:rPr>
              <a:t>integrand</a:t>
            </a:r>
            <a:endParaRPr lang="en-GB" sz="2000" dirty="0">
              <a:solidFill>
                <a:srgbClr val="FFFF00"/>
              </a:solidFill>
            </a:endParaRPr>
          </a:p>
        </p:txBody>
      </p:sp>
      <p:sp>
        <p:nvSpPr>
          <p:cNvPr id="116" name="TextBox 115"/>
          <p:cNvSpPr txBox="1"/>
          <p:nvPr/>
        </p:nvSpPr>
        <p:spPr>
          <a:xfrm>
            <a:off x="1502071" y="2834642"/>
            <a:ext cx="2069797" cy="400110"/>
          </a:xfrm>
          <a:prstGeom prst="rect">
            <a:avLst/>
          </a:prstGeom>
          <a:noFill/>
        </p:spPr>
        <p:txBody>
          <a:bodyPr wrap="none" rtlCol="0">
            <a:spAutoFit/>
          </a:bodyPr>
          <a:lstStyle/>
          <a:p>
            <a:r>
              <a:rPr lang="en-US" sz="2000" dirty="0" smtClean="0">
                <a:solidFill>
                  <a:schemeClr val="bg1"/>
                </a:solidFill>
              </a:rPr>
              <a:t>sampling function</a:t>
            </a:r>
            <a:endParaRPr lang="en-GB" sz="2000" dirty="0">
              <a:solidFill>
                <a:schemeClr val="bg1"/>
              </a:solidFill>
            </a:endParaRPr>
          </a:p>
        </p:txBody>
      </p:sp>
      <p:sp>
        <p:nvSpPr>
          <p:cNvPr id="117" name="TextBox 116"/>
          <p:cNvSpPr txBox="1"/>
          <p:nvPr/>
        </p:nvSpPr>
        <p:spPr>
          <a:xfrm>
            <a:off x="6214469" y="2630218"/>
            <a:ext cx="2129942" cy="400110"/>
          </a:xfrm>
          <a:prstGeom prst="rect">
            <a:avLst/>
          </a:prstGeom>
          <a:noFill/>
        </p:spPr>
        <p:txBody>
          <a:bodyPr wrap="none" rtlCol="0">
            <a:spAutoFit/>
          </a:bodyPr>
          <a:lstStyle/>
          <a:p>
            <a:r>
              <a:rPr lang="en-US" sz="2000" dirty="0" smtClean="0">
                <a:solidFill>
                  <a:schemeClr val="tx2">
                    <a:lumMod val="20000"/>
                    <a:lumOff val="80000"/>
                  </a:schemeClr>
                </a:solidFill>
              </a:rPr>
              <a:t>sampled integrand</a:t>
            </a:r>
            <a:endParaRPr lang="en-GB" sz="2000" dirty="0">
              <a:solidFill>
                <a:schemeClr val="tx2">
                  <a:lumMod val="20000"/>
                  <a:lumOff val="80000"/>
                </a:schemeClr>
              </a:solidFill>
            </a:endParaRPr>
          </a:p>
        </p:txBody>
      </p:sp>
      <p:sp>
        <p:nvSpPr>
          <p:cNvPr id="127" name="TextBox 126"/>
          <p:cNvSpPr txBox="1"/>
          <p:nvPr/>
        </p:nvSpPr>
        <p:spPr>
          <a:xfrm>
            <a:off x="4643438" y="3071816"/>
            <a:ext cx="1039067" cy="400110"/>
          </a:xfrm>
          <a:prstGeom prst="rect">
            <a:avLst/>
          </a:prstGeom>
          <a:noFill/>
        </p:spPr>
        <p:txBody>
          <a:bodyPr wrap="none" rtlCol="0">
            <a:spAutoFit/>
          </a:bodyPr>
          <a:lstStyle/>
          <a:p>
            <a:r>
              <a:rPr lang="en-US" sz="2000" dirty="0" smtClean="0">
                <a:solidFill>
                  <a:schemeClr val="bg1"/>
                </a:solidFill>
              </a:rPr>
              <a:t>multiply</a:t>
            </a:r>
            <a:endParaRPr lang="en-GB" sz="2000"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580996" y="39039"/>
            <a:ext cx="7991532" cy="619125"/>
          </a:xfrm>
        </p:spPr>
        <p:txBody>
          <a:bodyPr>
            <a:normAutofit/>
          </a:bodyPr>
          <a:lstStyle/>
          <a:p>
            <a:pPr algn="ctr"/>
            <a:r>
              <a:rPr lang="en-US" dirty="0" smtClean="0"/>
              <a:t>sampling </a:t>
            </a:r>
            <a:r>
              <a:rPr lang="en-US" dirty="0" err="1" smtClean="0"/>
              <a:t>func</a:t>
            </a:r>
            <a:r>
              <a:rPr lang="en-US" dirty="0" smtClean="0"/>
              <a:t>. decides integration quality</a:t>
            </a:r>
            <a:endParaRPr lang="en-US" dirty="0"/>
          </a:p>
        </p:txBody>
      </p:sp>
      <p:sp>
        <p:nvSpPr>
          <p:cNvPr id="44" name="Freeform 43"/>
          <p:cNvSpPr/>
          <p:nvPr/>
        </p:nvSpPr>
        <p:spPr>
          <a:xfrm>
            <a:off x="1072332" y="1000113"/>
            <a:ext cx="2940974" cy="1347415"/>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grpSp>
        <p:nvGrpSpPr>
          <p:cNvPr id="2" name="Group 68"/>
          <p:cNvGrpSpPr/>
          <p:nvPr/>
        </p:nvGrpSpPr>
        <p:grpSpPr>
          <a:xfrm>
            <a:off x="6146948" y="1428742"/>
            <a:ext cx="2282704" cy="1187326"/>
            <a:chOff x="1379514" y="2124058"/>
            <a:chExt cx="2838462" cy="1476398"/>
          </a:xfrm>
        </p:grpSpPr>
        <p:sp>
          <p:nvSpPr>
            <p:cNvPr id="47" name="Rectangle 46"/>
            <p:cNvSpPr/>
            <p:nvPr/>
          </p:nvSpPr>
          <p:spPr>
            <a:xfrm flipH="1">
              <a:off x="1379514" y="3428992"/>
              <a:ext cx="136522" cy="17146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flipH="1">
              <a:off x="1522392" y="3071802"/>
              <a:ext cx="136522" cy="52865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flipH="1">
              <a:off x="1652562" y="2643174"/>
              <a:ext cx="136522" cy="957282"/>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flipH="1">
              <a:off x="1795438" y="2357422"/>
              <a:ext cx="136522" cy="124303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flipH="1">
              <a:off x="1938314" y="2571736"/>
              <a:ext cx="136522" cy="102872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flipH="1">
              <a:off x="2081190" y="2928926"/>
              <a:ext cx="136522" cy="67153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flipH="1">
              <a:off x="2224066" y="3357554"/>
              <a:ext cx="136522" cy="242902"/>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flipH="1">
              <a:off x="2366942" y="3286116"/>
              <a:ext cx="136522" cy="31434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flipH="1">
              <a:off x="2509818" y="3214678"/>
              <a:ext cx="136522" cy="38577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flipH="1">
              <a:off x="2652694" y="3071802"/>
              <a:ext cx="136522" cy="52865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flipH="1">
              <a:off x="2808274" y="2209783"/>
              <a:ext cx="136522" cy="1385910"/>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flipH="1">
              <a:off x="2951152" y="2133584"/>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flipH="1">
              <a:off x="3081322" y="2128821"/>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flipH="1">
              <a:off x="3224198" y="2128821"/>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flipH="1">
              <a:off x="3367074" y="2124058"/>
              <a:ext cx="136522" cy="145734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flipH="1">
              <a:off x="3509950" y="2481248"/>
              <a:ext cx="136522" cy="110015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flipH="1">
              <a:off x="3652826" y="3409942"/>
              <a:ext cx="136522" cy="171464"/>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flipH="1">
              <a:off x="3795702" y="3535687"/>
              <a:ext cx="136522" cy="45719"/>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flipH="1">
              <a:off x="3938578" y="3497268"/>
              <a:ext cx="136522" cy="84138"/>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flipH="1">
              <a:off x="4081454" y="3535687"/>
              <a:ext cx="136522" cy="45719"/>
            </a:xfrm>
            <a:prstGeom prst="rect">
              <a:avLst/>
            </a:prstGeom>
            <a:solidFill>
              <a:srgbClr val="0066F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93"/>
          <p:cNvGrpSpPr/>
          <p:nvPr/>
        </p:nvGrpSpPr>
        <p:grpSpPr>
          <a:xfrm>
            <a:off x="1071538" y="928676"/>
            <a:ext cx="3132950" cy="1428760"/>
            <a:chOff x="927868" y="523861"/>
            <a:chExt cx="3132950" cy="1786744"/>
          </a:xfrm>
        </p:grpSpPr>
        <p:cxnSp>
          <p:nvCxnSpPr>
            <p:cNvPr id="90" name="Straight Arrow Connector 89"/>
            <p:cNvCxnSpPr/>
            <p:nvPr/>
          </p:nvCxnSpPr>
          <p:spPr>
            <a:xfrm rot="5400000" flipH="1" flipV="1">
              <a:off x="34893" y="1416836"/>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928662" y="2285998"/>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a:stCxn id="115" idx="3"/>
            <a:endCxn id="104" idx="1"/>
          </p:cNvCxnSpPr>
          <p:nvPr/>
        </p:nvCxnSpPr>
        <p:spPr>
          <a:xfrm>
            <a:off x="3143240" y="2628929"/>
            <a:ext cx="1798207" cy="3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04" idx="3"/>
          </p:cNvCxnSpPr>
          <p:nvPr/>
        </p:nvCxnSpPr>
        <p:spPr>
          <a:xfrm rot="5400000" flipH="1">
            <a:off x="4255657" y="2350909"/>
            <a:ext cx="2002" cy="1369579"/>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104"/>
          <p:cNvGrpSpPr/>
          <p:nvPr/>
        </p:nvGrpSpPr>
        <p:grpSpPr>
          <a:xfrm>
            <a:off x="4857752" y="2548890"/>
            <a:ext cx="571504" cy="571504"/>
            <a:chOff x="4643438" y="2643188"/>
            <a:chExt cx="714380" cy="714380"/>
          </a:xfrm>
        </p:grpSpPr>
        <p:sp>
          <p:nvSpPr>
            <p:cNvPr id="104" name="Oval 103"/>
            <p:cNvSpPr/>
            <p:nvPr/>
          </p:nvSpPr>
          <p:spPr>
            <a:xfrm>
              <a:off x="4643438" y="2643188"/>
              <a:ext cx="71438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0660" name="Picture 4" descr="http://www.sciweavers.org/download/Tex2Img_1373981223.png"/>
            <p:cNvPicPr>
              <a:picLocks noChangeAspect="1" noChangeArrowheads="1"/>
            </p:cNvPicPr>
            <p:nvPr/>
          </p:nvPicPr>
          <p:blipFill>
            <a:blip r:embed="rId3"/>
            <a:srcRect/>
            <a:stretch>
              <a:fillRect/>
            </a:stretch>
          </p:blipFill>
          <p:spPr bwMode="auto">
            <a:xfrm>
              <a:off x="4786314" y="2857502"/>
              <a:ext cx="466725" cy="333376"/>
            </a:xfrm>
            <a:prstGeom prst="rect">
              <a:avLst/>
            </a:prstGeom>
            <a:noFill/>
          </p:spPr>
        </p:pic>
      </p:grpSp>
      <p:cxnSp>
        <p:nvCxnSpPr>
          <p:cNvPr id="111" name="Straight Connector 110"/>
          <p:cNvCxnSpPr>
            <a:stCxn id="117" idx="1"/>
            <a:endCxn id="104" idx="6"/>
          </p:cNvCxnSpPr>
          <p:nvPr/>
        </p:nvCxnSpPr>
        <p:spPr>
          <a:xfrm rot="10800000" flipV="1">
            <a:off x="5429257" y="2830272"/>
            <a:ext cx="785213" cy="43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1957466" y="2428874"/>
            <a:ext cx="1185774" cy="400110"/>
          </a:xfrm>
          <a:prstGeom prst="rect">
            <a:avLst/>
          </a:prstGeom>
          <a:noFill/>
        </p:spPr>
        <p:txBody>
          <a:bodyPr wrap="none" rtlCol="0">
            <a:spAutoFit/>
          </a:bodyPr>
          <a:lstStyle/>
          <a:p>
            <a:r>
              <a:rPr lang="en-US" sz="2000" dirty="0" smtClean="0">
                <a:solidFill>
                  <a:srgbClr val="FFFF00"/>
                </a:solidFill>
              </a:rPr>
              <a:t>integrand</a:t>
            </a:r>
            <a:endParaRPr lang="en-GB" sz="2000" dirty="0">
              <a:solidFill>
                <a:srgbClr val="FFFF00"/>
              </a:solidFill>
            </a:endParaRPr>
          </a:p>
        </p:txBody>
      </p:sp>
      <p:sp>
        <p:nvSpPr>
          <p:cNvPr id="117" name="TextBox 116"/>
          <p:cNvSpPr txBox="1"/>
          <p:nvPr/>
        </p:nvSpPr>
        <p:spPr>
          <a:xfrm>
            <a:off x="6214469" y="2630218"/>
            <a:ext cx="2000869" cy="400110"/>
          </a:xfrm>
          <a:prstGeom prst="rect">
            <a:avLst/>
          </a:prstGeom>
          <a:noFill/>
        </p:spPr>
        <p:txBody>
          <a:bodyPr wrap="none" rtlCol="0">
            <a:spAutoFit/>
          </a:bodyPr>
          <a:lstStyle/>
          <a:p>
            <a:r>
              <a:rPr lang="en-US" sz="2000" dirty="0" smtClean="0">
                <a:solidFill>
                  <a:schemeClr val="tx2">
                    <a:lumMod val="20000"/>
                    <a:lumOff val="80000"/>
                  </a:schemeClr>
                </a:solidFill>
              </a:rPr>
              <a:t>sampled function</a:t>
            </a:r>
            <a:endParaRPr lang="en-GB" sz="2000" dirty="0">
              <a:solidFill>
                <a:schemeClr val="tx2">
                  <a:lumMod val="20000"/>
                  <a:lumOff val="80000"/>
                </a:schemeClr>
              </a:solidFill>
            </a:endParaRPr>
          </a:p>
        </p:txBody>
      </p:sp>
      <p:sp>
        <p:nvSpPr>
          <p:cNvPr id="127" name="TextBox 126"/>
          <p:cNvSpPr txBox="1"/>
          <p:nvPr/>
        </p:nvSpPr>
        <p:spPr>
          <a:xfrm>
            <a:off x="4643438" y="3071816"/>
            <a:ext cx="1039067" cy="400110"/>
          </a:xfrm>
          <a:prstGeom prst="rect">
            <a:avLst/>
          </a:prstGeom>
          <a:noFill/>
        </p:spPr>
        <p:txBody>
          <a:bodyPr wrap="none" rtlCol="0">
            <a:spAutoFit/>
          </a:bodyPr>
          <a:lstStyle/>
          <a:p>
            <a:r>
              <a:rPr lang="en-US" sz="2000" dirty="0" smtClean="0">
                <a:solidFill>
                  <a:schemeClr val="bg1"/>
                </a:solidFill>
              </a:rPr>
              <a:t>multiply</a:t>
            </a:r>
            <a:endParaRPr lang="en-GB" sz="2000" dirty="0">
              <a:solidFill>
                <a:schemeClr val="bg1"/>
              </a:solidFill>
            </a:endParaRPr>
          </a:p>
        </p:txBody>
      </p:sp>
      <p:sp>
        <p:nvSpPr>
          <p:cNvPr id="63" name="Rectangle 62"/>
          <p:cNvSpPr/>
          <p:nvPr/>
        </p:nvSpPr>
        <p:spPr>
          <a:xfrm>
            <a:off x="371446" y="714362"/>
            <a:ext cx="8415396" cy="4100541"/>
          </a:xfrm>
          <a:prstGeom prst="rect">
            <a:avLst/>
          </a:pr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8" name="Straight Arrow Connector 67"/>
          <p:cNvCxnSpPr/>
          <p:nvPr/>
        </p:nvCxnSpPr>
        <p:spPr>
          <a:xfrm rot="5400000" flipH="1" flipV="1">
            <a:off x="451615" y="3690946"/>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71538" y="4310076"/>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71" name="Group 88"/>
          <p:cNvGrpSpPr/>
          <p:nvPr/>
        </p:nvGrpSpPr>
        <p:grpSpPr>
          <a:xfrm>
            <a:off x="1130006" y="3584852"/>
            <a:ext cx="3000396" cy="723905"/>
            <a:chOff x="1022960" y="2643187"/>
            <a:chExt cx="2071702" cy="652467"/>
          </a:xfrm>
        </p:grpSpPr>
        <p:cxnSp>
          <p:nvCxnSpPr>
            <p:cNvPr id="72" name="Straight Connector 71"/>
            <p:cNvCxnSpPr/>
            <p:nvPr/>
          </p:nvCxnSpPr>
          <p:spPr>
            <a:xfrm>
              <a:off x="1022960" y="3286130"/>
              <a:ext cx="207170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V="1">
              <a:off x="811981"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V="1">
              <a:off x="1092979"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V="1">
              <a:off x="954857"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V="1">
              <a:off x="12549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V="1">
              <a:off x="14073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V="1">
              <a:off x="15597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V="1">
              <a:off x="17121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V="1">
              <a:off x="1864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V="1">
              <a:off x="20169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V="1">
              <a:off x="21693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V="1">
              <a:off x="23217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V="1">
              <a:off x="24741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V="1">
              <a:off x="2626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6" name="TextBox 105"/>
          <p:cNvSpPr txBox="1"/>
          <p:nvPr/>
        </p:nvSpPr>
        <p:spPr>
          <a:xfrm>
            <a:off x="1502071" y="2834642"/>
            <a:ext cx="2069797" cy="400110"/>
          </a:xfrm>
          <a:prstGeom prst="rect">
            <a:avLst/>
          </a:prstGeom>
          <a:noFill/>
        </p:spPr>
        <p:txBody>
          <a:bodyPr wrap="none" rtlCol="0">
            <a:spAutoFit/>
          </a:bodyPr>
          <a:lstStyle/>
          <a:p>
            <a:r>
              <a:rPr lang="en-US" sz="2000" dirty="0" smtClean="0">
                <a:solidFill>
                  <a:schemeClr val="bg1"/>
                </a:solidFill>
              </a:rPr>
              <a:t>sampling function</a:t>
            </a:r>
            <a:endParaRPr lang="en-GB" sz="2000"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strategies to improve estimators</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43" name="Group 42"/>
          <p:cNvGrpSpPr/>
          <p:nvPr/>
        </p:nvGrpSpPr>
        <p:grpSpPr>
          <a:xfrm>
            <a:off x="653233" y="857238"/>
            <a:ext cx="3204387" cy="1476228"/>
            <a:chOff x="5084243" y="714362"/>
            <a:chExt cx="3204387" cy="1476228"/>
          </a:xfrm>
        </p:grpSpPr>
        <p:grpSp>
          <p:nvGrpSpPr>
            <p:cNvPr id="42" name="Group 41"/>
            <p:cNvGrpSpPr/>
            <p:nvPr/>
          </p:nvGrpSpPr>
          <p:grpSpPr>
            <a:xfrm>
              <a:off x="5084243" y="951536"/>
              <a:ext cx="3204387" cy="1239054"/>
              <a:chOff x="5084243" y="951536"/>
              <a:chExt cx="3204387" cy="1239054"/>
            </a:xfrm>
          </p:grpSpPr>
          <p:cxnSp>
            <p:nvCxnSpPr>
              <p:cNvPr id="44" name="Straight Arrow Connector 43"/>
              <p:cNvCxnSpPr/>
              <p:nvPr/>
            </p:nvCxnSpPr>
            <p:spPr>
              <a:xfrm rot="5400000" flipH="1" flipV="1">
                <a:off x="4465113" y="1570666"/>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85036" y="2189796"/>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43504" y="2177910"/>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4948472"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5043361" y="1707592"/>
                <a:ext cx="938219" cy="235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5462591" y="1926785"/>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5917819" y="1926784"/>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6914248"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5567053" y="1826206"/>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V="1">
                <a:off x="6258677" y="1826206"/>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V="1">
                <a:off x="6550655" y="1676751"/>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V="1">
                <a:off x="6992090" y="1676751"/>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V="1">
                <a:off x="7498559" y="1962504"/>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84"/>
              <p:cNvGrpSpPr/>
              <p:nvPr/>
            </p:nvGrpSpPr>
            <p:grpSpPr>
              <a:xfrm>
                <a:off x="6386434" y="1250258"/>
                <a:ext cx="1558815" cy="938219"/>
                <a:chOff x="6386434" y="1928808"/>
                <a:chExt cx="1558815" cy="509591"/>
              </a:xfrm>
            </p:grpSpPr>
            <p:cxnSp>
              <p:nvCxnSpPr>
                <p:cNvPr id="53" name="Straight Connector 52"/>
                <p:cNvCxnSpPr/>
                <p:nvPr/>
              </p:nvCxnSpPr>
              <p:spPr>
                <a:xfrm rot="16200000" flipV="1">
                  <a:off x="6138536" y="2176706"/>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V="1">
                  <a:off x="6615690"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V="1">
                  <a:off x="7719276"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5515569" y="714362"/>
              <a:ext cx="2031197" cy="400110"/>
            </a:xfrm>
            <a:prstGeom prst="rect">
              <a:avLst/>
            </a:prstGeom>
            <a:noFill/>
          </p:spPr>
          <p:txBody>
            <a:bodyPr wrap="none" rtlCol="0">
              <a:spAutoFit/>
            </a:bodyPr>
            <a:lstStyle/>
            <a:p>
              <a:r>
                <a:rPr lang="en-US" sz="2000" dirty="0" smtClean="0">
                  <a:solidFill>
                    <a:schemeClr val="bg1"/>
                  </a:solidFill>
                </a:rPr>
                <a:t>1. modify weights</a:t>
              </a:r>
              <a:endParaRPr lang="en-GB" sz="2000" dirty="0">
                <a:solidFill>
                  <a:schemeClr val="bg1"/>
                </a:solidFill>
              </a:endParaRPr>
            </a:p>
          </p:txBody>
        </p:sp>
      </p:grpSp>
      <p:sp>
        <p:nvSpPr>
          <p:cNvPr id="79" name="TextBox 78"/>
          <p:cNvSpPr txBox="1"/>
          <p:nvPr/>
        </p:nvSpPr>
        <p:spPr>
          <a:xfrm>
            <a:off x="714348" y="2643188"/>
            <a:ext cx="3000396" cy="400110"/>
          </a:xfrm>
          <a:prstGeom prst="rect">
            <a:avLst/>
          </a:prstGeom>
          <a:noFill/>
        </p:spPr>
        <p:txBody>
          <a:bodyPr wrap="square" rtlCol="0">
            <a:spAutoFit/>
          </a:bodyPr>
          <a:lstStyle/>
          <a:p>
            <a:r>
              <a:rPr lang="en-US" sz="2000" dirty="0" err="1" smtClean="0">
                <a:solidFill>
                  <a:schemeClr val="bg1">
                    <a:lumMod val="85000"/>
                  </a:schemeClr>
                </a:solidFill>
              </a:rPr>
              <a:t>eg</a:t>
            </a:r>
            <a:r>
              <a:rPr lang="en-US" sz="2000" dirty="0" smtClean="0">
                <a:solidFill>
                  <a:schemeClr val="bg1">
                    <a:lumMod val="85000"/>
                  </a:schemeClr>
                </a:solidFill>
              </a:rPr>
              <a:t>. </a:t>
            </a:r>
            <a:r>
              <a:rPr lang="en-US" sz="2000" dirty="0" err="1" smtClean="0">
                <a:solidFill>
                  <a:schemeClr val="bg1">
                    <a:lumMod val="85000"/>
                  </a:schemeClr>
                </a:solidFill>
              </a:rPr>
              <a:t>quadrature</a:t>
            </a:r>
            <a:r>
              <a:rPr lang="en-US" sz="2000" dirty="0" smtClean="0">
                <a:solidFill>
                  <a:schemeClr val="bg1">
                    <a:lumMod val="85000"/>
                  </a:schemeClr>
                </a:solidFill>
              </a:rPr>
              <a:t> rules</a:t>
            </a:r>
            <a:endParaRPr lang="en-GB" sz="2000" dirty="0">
              <a:solidFill>
                <a:schemeClr val="bg1">
                  <a:lumMod val="85000"/>
                </a:schemeClr>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strategies to improve estimators</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42"/>
          <p:cNvGrpSpPr/>
          <p:nvPr/>
        </p:nvGrpSpPr>
        <p:grpSpPr>
          <a:xfrm>
            <a:off x="653233" y="857238"/>
            <a:ext cx="3204387" cy="1476228"/>
            <a:chOff x="5084243" y="714362"/>
            <a:chExt cx="3204387" cy="1476228"/>
          </a:xfrm>
        </p:grpSpPr>
        <p:grpSp>
          <p:nvGrpSpPr>
            <p:cNvPr id="3" name="Group 41"/>
            <p:cNvGrpSpPr/>
            <p:nvPr/>
          </p:nvGrpSpPr>
          <p:grpSpPr>
            <a:xfrm>
              <a:off x="5084243" y="951536"/>
              <a:ext cx="3204387" cy="1239054"/>
              <a:chOff x="5084243" y="951536"/>
              <a:chExt cx="3204387" cy="1239054"/>
            </a:xfrm>
          </p:grpSpPr>
          <p:cxnSp>
            <p:nvCxnSpPr>
              <p:cNvPr id="44" name="Straight Arrow Connector 43"/>
              <p:cNvCxnSpPr/>
              <p:nvPr/>
            </p:nvCxnSpPr>
            <p:spPr>
              <a:xfrm rot="5400000" flipH="1" flipV="1">
                <a:off x="4465113" y="1570666"/>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85036" y="2189796"/>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43504" y="2177910"/>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4948472"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5043361" y="1707592"/>
                <a:ext cx="938219" cy="235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5462591" y="1926785"/>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5917819" y="1926784"/>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6914248"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5567053" y="1826206"/>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V="1">
                <a:off x="6258677" y="1826206"/>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V="1">
                <a:off x="6550655" y="1676751"/>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V="1">
                <a:off x="6992090" y="1676751"/>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V="1">
                <a:off x="7498559" y="1962504"/>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84"/>
              <p:cNvGrpSpPr/>
              <p:nvPr/>
            </p:nvGrpSpPr>
            <p:grpSpPr>
              <a:xfrm>
                <a:off x="6386434" y="1250258"/>
                <a:ext cx="1558815" cy="938219"/>
                <a:chOff x="6386434" y="1928808"/>
                <a:chExt cx="1558815" cy="509591"/>
              </a:xfrm>
            </p:grpSpPr>
            <p:cxnSp>
              <p:nvCxnSpPr>
                <p:cNvPr id="53" name="Straight Connector 52"/>
                <p:cNvCxnSpPr/>
                <p:nvPr/>
              </p:nvCxnSpPr>
              <p:spPr>
                <a:xfrm rot="16200000" flipV="1">
                  <a:off x="6138536" y="2176706"/>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V="1">
                  <a:off x="6615690"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V="1">
                  <a:off x="7719276"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5515569" y="714362"/>
              <a:ext cx="2031197" cy="400110"/>
            </a:xfrm>
            <a:prstGeom prst="rect">
              <a:avLst/>
            </a:prstGeom>
            <a:noFill/>
          </p:spPr>
          <p:txBody>
            <a:bodyPr wrap="none" rtlCol="0">
              <a:spAutoFit/>
            </a:bodyPr>
            <a:lstStyle/>
            <a:p>
              <a:r>
                <a:rPr lang="en-US" sz="2000" dirty="0" smtClean="0">
                  <a:solidFill>
                    <a:schemeClr val="bg1"/>
                  </a:solidFill>
                </a:rPr>
                <a:t>1. modify weights</a:t>
              </a:r>
              <a:endParaRPr lang="en-GB" sz="2000" dirty="0">
                <a:solidFill>
                  <a:schemeClr val="bg1"/>
                </a:solidFill>
              </a:endParaRPr>
            </a:p>
          </p:txBody>
        </p:sp>
      </p:grpSp>
      <p:grpSp>
        <p:nvGrpSpPr>
          <p:cNvPr id="8" name="Group 77"/>
          <p:cNvGrpSpPr/>
          <p:nvPr/>
        </p:nvGrpSpPr>
        <p:grpSpPr>
          <a:xfrm>
            <a:off x="4653761" y="857238"/>
            <a:ext cx="3204387" cy="2186060"/>
            <a:chOff x="867547" y="714362"/>
            <a:chExt cx="3204387" cy="2186060"/>
          </a:xfrm>
        </p:grpSpPr>
        <p:sp>
          <p:nvSpPr>
            <p:cNvPr id="86" name="TextBox 85"/>
            <p:cNvSpPr txBox="1"/>
            <p:nvPr/>
          </p:nvSpPr>
          <p:spPr>
            <a:xfrm>
              <a:off x="1071538" y="2500312"/>
              <a:ext cx="2752741" cy="400110"/>
            </a:xfrm>
            <a:prstGeom prst="rect">
              <a:avLst/>
            </a:prstGeom>
            <a:noFill/>
          </p:spPr>
          <p:txBody>
            <a:bodyPr wrap="none" rtlCol="0">
              <a:spAutoFit/>
            </a:bodyPr>
            <a:lstStyle/>
            <a:p>
              <a:r>
                <a:rPr lang="en-US" sz="2000" dirty="0" err="1" smtClean="0">
                  <a:solidFill>
                    <a:schemeClr val="bg1">
                      <a:lumMod val="85000"/>
                    </a:schemeClr>
                  </a:solidFill>
                </a:rPr>
                <a:t>eg</a:t>
              </a:r>
              <a:r>
                <a:rPr lang="en-US" sz="2000" dirty="0" smtClean="0">
                  <a:solidFill>
                    <a:schemeClr val="bg1">
                      <a:lumMod val="85000"/>
                    </a:schemeClr>
                  </a:solidFill>
                </a:rPr>
                <a:t>. importance sampling</a:t>
              </a:r>
              <a:endParaRPr lang="en-GB" sz="2000" dirty="0">
                <a:solidFill>
                  <a:schemeClr val="bg1">
                    <a:lumMod val="85000"/>
                  </a:schemeClr>
                </a:solidFill>
              </a:endParaRPr>
            </a:p>
          </p:txBody>
        </p:sp>
        <p:cxnSp>
          <p:nvCxnSpPr>
            <p:cNvPr id="46" name="Straight Arrow Connector 45"/>
            <p:cNvCxnSpPr/>
            <p:nvPr/>
          </p:nvCxnSpPr>
          <p:spPr>
            <a:xfrm rot="5400000" flipH="1" flipV="1">
              <a:off x="248417" y="1570666"/>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68340" y="2189796"/>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26808" y="2177910"/>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845565"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1202755"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938700"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1488507"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1631383"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1988573"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V="1">
              <a:off x="2035401"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V="1">
              <a:off x="2131449"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V="1">
              <a:off x="2359557"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V="1">
              <a:off x="2573871"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V="1">
              <a:off x="2716747"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2931061"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3288251"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298873" y="714362"/>
              <a:ext cx="2161169" cy="400110"/>
            </a:xfrm>
            <a:prstGeom prst="rect">
              <a:avLst/>
            </a:prstGeom>
            <a:noFill/>
          </p:spPr>
          <p:txBody>
            <a:bodyPr wrap="none" rtlCol="0">
              <a:spAutoFit/>
            </a:bodyPr>
            <a:lstStyle/>
            <a:p>
              <a:r>
                <a:rPr lang="en-US" sz="2000" dirty="0" smtClean="0">
                  <a:solidFill>
                    <a:schemeClr val="bg1"/>
                  </a:solidFill>
                </a:rPr>
                <a:t>2. modify locations</a:t>
              </a:r>
              <a:endParaRPr lang="en-GB" sz="2000" dirty="0">
                <a:solidFill>
                  <a:schemeClr val="bg1"/>
                </a:solidFill>
              </a:endParaRPr>
            </a:p>
          </p:txBody>
        </p:sp>
      </p:grpSp>
      <p:sp>
        <p:nvSpPr>
          <p:cNvPr id="79" name="TextBox 78"/>
          <p:cNvSpPr txBox="1"/>
          <p:nvPr/>
        </p:nvSpPr>
        <p:spPr>
          <a:xfrm>
            <a:off x="714348" y="2643188"/>
            <a:ext cx="3000396" cy="400110"/>
          </a:xfrm>
          <a:prstGeom prst="rect">
            <a:avLst/>
          </a:prstGeom>
          <a:noFill/>
        </p:spPr>
        <p:txBody>
          <a:bodyPr wrap="square" rtlCol="0">
            <a:spAutoFit/>
          </a:bodyPr>
          <a:lstStyle/>
          <a:p>
            <a:r>
              <a:rPr lang="en-US" sz="2000" dirty="0" err="1" smtClean="0">
                <a:solidFill>
                  <a:schemeClr val="bg1">
                    <a:lumMod val="85000"/>
                  </a:schemeClr>
                </a:solidFill>
              </a:rPr>
              <a:t>eg</a:t>
            </a:r>
            <a:r>
              <a:rPr lang="en-US" sz="2000" dirty="0" smtClean="0">
                <a:solidFill>
                  <a:schemeClr val="bg1">
                    <a:lumMod val="85000"/>
                  </a:schemeClr>
                </a:solidFill>
              </a:rPr>
              <a:t>. </a:t>
            </a:r>
            <a:r>
              <a:rPr lang="en-US" sz="2000" dirty="0" err="1" smtClean="0">
                <a:solidFill>
                  <a:schemeClr val="bg1">
                    <a:lumMod val="85000"/>
                  </a:schemeClr>
                </a:solidFill>
              </a:rPr>
              <a:t>quadrature</a:t>
            </a:r>
            <a:r>
              <a:rPr lang="en-US" sz="2000" dirty="0" smtClean="0">
                <a:solidFill>
                  <a:schemeClr val="bg1">
                    <a:lumMod val="85000"/>
                  </a:schemeClr>
                </a:solidFill>
              </a:rPr>
              <a:t> rules</a:t>
            </a:r>
            <a:endParaRPr lang="en-GB" sz="2000" dirty="0">
              <a:solidFill>
                <a:schemeClr val="bg1">
                  <a:lumMod val="85000"/>
                </a:schemeClr>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fontScale="90000"/>
          </a:bodyPr>
          <a:lstStyle/>
          <a:p>
            <a:pPr algn="ctr"/>
            <a:r>
              <a:rPr lang="en-US" dirty="0" smtClean="0"/>
              <a:t>abstract away strategy: use Fourier domain</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42"/>
          <p:cNvGrpSpPr/>
          <p:nvPr/>
        </p:nvGrpSpPr>
        <p:grpSpPr>
          <a:xfrm>
            <a:off x="653233" y="857238"/>
            <a:ext cx="3204387" cy="1476228"/>
            <a:chOff x="5084243" y="714362"/>
            <a:chExt cx="3204387" cy="1476228"/>
          </a:xfrm>
        </p:grpSpPr>
        <p:grpSp>
          <p:nvGrpSpPr>
            <p:cNvPr id="3" name="Group 41"/>
            <p:cNvGrpSpPr/>
            <p:nvPr/>
          </p:nvGrpSpPr>
          <p:grpSpPr>
            <a:xfrm>
              <a:off x="5084243" y="951536"/>
              <a:ext cx="3204387" cy="1239054"/>
              <a:chOff x="5084243" y="951536"/>
              <a:chExt cx="3204387" cy="1239054"/>
            </a:xfrm>
          </p:grpSpPr>
          <p:cxnSp>
            <p:nvCxnSpPr>
              <p:cNvPr id="44" name="Straight Arrow Connector 43"/>
              <p:cNvCxnSpPr/>
              <p:nvPr/>
            </p:nvCxnSpPr>
            <p:spPr>
              <a:xfrm rot="5400000" flipH="1" flipV="1">
                <a:off x="4465113" y="1570666"/>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85036" y="2189796"/>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43504" y="2177910"/>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4948472"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5043361" y="1707592"/>
                <a:ext cx="938219" cy="235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5462591" y="1926785"/>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5917819" y="1926784"/>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6914248"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5567053" y="1826206"/>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V="1">
                <a:off x="6258677" y="1826206"/>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V="1">
                <a:off x="6550655" y="1676751"/>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V="1">
                <a:off x="6992090" y="1676751"/>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V="1">
                <a:off x="7498559" y="1962504"/>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84"/>
              <p:cNvGrpSpPr/>
              <p:nvPr/>
            </p:nvGrpSpPr>
            <p:grpSpPr>
              <a:xfrm>
                <a:off x="6386434" y="1250258"/>
                <a:ext cx="1558815" cy="938219"/>
                <a:chOff x="6386434" y="1928808"/>
                <a:chExt cx="1558815" cy="509591"/>
              </a:xfrm>
            </p:grpSpPr>
            <p:cxnSp>
              <p:nvCxnSpPr>
                <p:cNvPr id="53" name="Straight Connector 52"/>
                <p:cNvCxnSpPr/>
                <p:nvPr/>
              </p:nvCxnSpPr>
              <p:spPr>
                <a:xfrm rot="16200000" flipV="1">
                  <a:off x="6138536" y="2176706"/>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V="1">
                  <a:off x="6615690"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V="1">
                  <a:off x="7719276"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5515569" y="714362"/>
              <a:ext cx="2031197" cy="400110"/>
            </a:xfrm>
            <a:prstGeom prst="rect">
              <a:avLst/>
            </a:prstGeom>
            <a:noFill/>
          </p:spPr>
          <p:txBody>
            <a:bodyPr wrap="none" rtlCol="0">
              <a:spAutoFit/>
            </a:bodyPr>
            <a:lstStyle/>
            <a:p>
              <a:r>
                <a:rPr lang="en-US" sz="2000" dirty="0" smtClean="0">
                  <a:solidFill>
                    <a:schemeClr val="bg1"/>
                  </a:solidFill>
                </a:rPr>
                <a:t>1. modify weights</a:t>
              </a:r>
              <a:endParaRPr lang="en-GB" sz="2000" dirty="0">
                <a:solidFill>
                  <a:schemeClr val="bg1"/>
                </a:solidFill>
              </a:endParaRPr>
            </a:p>
          </p:txBody>
        </p:sp>
      </p:grpSp>
      <p:grpSp>
        <p:nvGrpSpPr>
          <p:cNvPr id="8" name="Group 77"/>
          <p:cNvGrpSpPr/>
          <p:nvPr/>
        </p:nvGrpSpPr>
        <p:grpSpPr>
          <a:xfrm>
            <a:off x="4653761" y="857238"/>
            <a:ext cx="3204387" cy="1476228"/>
            <a:chOff x="867547" y="714362"/>
            <a:chExt cx="3204387" cy="1476228"/>
          </a:xfrm>
        </p:grpSpPr>
        <p:cxnSp>
          <p:nvCxnSpPr>
            <p:cNvPr id="46" name="Straight Arrow Connector 45"/>
            <p:cNvCxnSpPr/>
            <p:nvPr/>
          </p:nvCxnSpPr>
          <p:spPr>
            <a:xfrm rot="5400000" flipH="1" flipV="1">
              <a:off x="248417" y="1570666"/>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68340" y="2189796"/>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26808" y="2177910"/>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845565"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1202755"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938700"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1488507"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1631383"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1988573"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V="1">
              <a:off x="2035401"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V="1">
              <a:off x="2131449"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V="1">
              <a:off x="2359557"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V="1">
              <a:off x="2573871"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V="1">
              <a:off x="2716747"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2931061"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3288251"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298873" y="714362"/>
              <a:ext cx="2161169" cy="400110"/>
            </a:xfrm>
            <a:prstGeom prst="rect">
              <a:avLst/>
            </a:prstGeom>
            <a:noFill/>
          </p:spPr>
          <p:txBody>
            <a:bodyPr wrap="none" rtlCol="0">
              <a:spAutoFit/>
            </a:bodyPr>
            <a:lstStyle/>
            <a:p>
              <a:r>
                <a:rPr lang="en-US" sz="2000" dirty="0" smtClean="0">
                  <a:solidFill>
                    <a:schemeClr val="bg1"/>
                  </a:solidFill>
                </a:rPr>
                <a:t>2. modify locations</a:t>
              </a:r>
              <a:endParaRPr lang="en-GB" sz="2000" dirty="0">
                <a:solidFill>
                  <a:schemeClr val="bg1"/>
                </a:solidFill>
              </a:endParaRPr>
            </a:p>
          </p:txBody>
        </p:sp>
      </p:grpSp>
      <p:sp>
        <p:nvSpPr>
          <p:cNvPr id="79" name="TextBox 78"/>
          <p:cNvSpPr txBox="1"/>
          <p:nvPr/>
        </p:nvSpPr>
        <p:spPr>
          <a:xfrm>
            <a:off x="714348" y="2643188"/>
            <a:ext cx="3000396" cy="400110"/>
          </a:xfrm>
          <a:prstGeom prst="rect">
            <a:avLst/>
          </a:prstGeom>
          <a:noFill/>
        </p:spPr>
        <p:txBody>
          <a:bodyPr wrap="square" rtlCol="0">
            <a:spAutoFit/>
          </a:bodyPr>
          <a:lstStyle/>
          <a:p>
            <a:r>
              <a:rPr lang="en-US" sz="2000" dirty="0" err="1" smtClean="0">
                <a:solidFill>
                  <a:schemeClr val="bg1">
                    <a:lumMod val="85000"/>
                  </a:schemeClr>
                </a:solidFill>
              </a:rPr>
              <a:t>eg</a:t>
            </a:r>
            <a:r>
              <a:rPr lang="en-US" sz="2000" dirty="0" smtClean="0">
                <a:solidFill>
                  <a:schemeClr val="bg1">
                    <a:lumMod val="85000"/>
                  </a:schemeClr>
                </a:solidFill>
              </a:rPr>
              <a:t>. </a:t>
            </a:r>
            <a:r>
              <a:rPr lang="en-US" sz="2000" dirty="0" err="1" smtClean="0">
                <a:solidFill>
                  <a:schemeClr val="bg1">
                    <a:lumMod val="85000"/>
                  </a:schemeClr>
                </a:solidFill>
              </a:rPr>
              <a:t>quadrature</a:t>
            </a:r>
            <a:r>
              <a:rPr lang="en-US" sz="2000" dirty="0" smtClean="0">
                <a:solidFill>
                  <a:schemeClr val="bg1">
                    <a:lumMod val="85000"/>
                  </a:schemeClr>
                </a:solidFill>
              </a:rPr>
              <a:t> rules</a:t>
            </a:r>
            <a:endParaRPr lang="en-GB" sz="2000" dirty="0">
              <a:solidFill>
                <a:schemeClr val="bg1">
                  <a:lumMod val="85000"/>
                </a:schemeClr>
              </a:solidFill>
            </a:endParaRPr>
          </a:p>
        </p:txBody>
      </p:sp>
      <p:sp>
        <p:nvSpPr>
          <p:cNvPr id="78" name="Rectangle 77"/>
          <p:cNvSpPr/>
          <p:nvPr/>
        </p:nvSpPr>
        <p:spPr>
          <a:xfrm>
            <a:off x="1857356" y="1489094"/>
            <a:ext cx="5300700" cy="2582854"/>
          </a:xfrm>
          <a:prstGeom prst="rect">
            <a:avLst/>
          </a:prstGeom>
          <a:solidFill>
            <a:srgbClr val="000000"/>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TextBox 83"/>
          <p:cNvSpPr txBox="1"/>
          <p:nvPr/>
        </p:nvSpPr>
        <p:spPr>
          <a:xfrm>
            <a:off x="2143108" y="2600268"/>
            <a:ext cx="4803431" cy="400110"/>
          </a:xfrm>
          <a:prstGeom prst="rect">
            <a:avLst/>
          </a:prstGeom>
          <a:noFill/>
        </p:spPr>
        <p:txBody>
          <a:bodyPr wrap="none" rtlCol="0">
            <a:spAutoFit/>
          </a:bodyPr>
          <a:lstStyle/>
          <a:p>
            <a:r>
              <a:rPr lang="en-US" sz="2000" dirty="0" err="1" smtClean="0">
                <a:solidFill>
                  <a:schemeClr val="bg1">
                    <a:lumMod val="95000"/>
                  </a:schemeClr>
                </a:solidFill>
              </a:rPr>
              <a:t>analyse</a:t>
            </a:r>
            <a:r>
              <a:rPr lang="en-US" sz="2000" dirty="0" smtClean="0">
                <a:solidFill>
                  <a:schemeClr val="bg1">
                    <a:lumMod val="95000"/>
                  </a:schemeClr>
                </a:solidFill>
              </a:rPr>
              <a:t> sampling function in </a:t>
            </a:r>
            <a:r>
              <a:rPr lang="en-US" sz="2000" dirty="0" smtClean="0">
                <a:solidFill>
                  <a:srgbClr val="FFFF00"/>
                </a:solidFill>
              </a:rPr>
              <a:t>Fourier domain</a:t>
            </a:r>
            <a:endParaRPr lang="en-GB" sz="2000" dirty="0">
              <a:solidFill>
                <a:srgbClr val="FFFF00"/>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fontScale="90000"/>
          </a:bodyPr>
          <a:lstStyle/>
          <a:p>
            <a:pPr algn="ctr"/>
            <a:r>
              <a:rPr lang="en-US" dirty="0" smtClean="0"/>
              <a:t>abstract away strategy: use Fourier domain</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42"/>
          <p:cNvGrpSpPr/>
          <p:nvPr/>
        </p:nvGrpSpPr>
        <p:grpSpPr>
          <a:xfrm>
            <a:off x="653233" y="857238"/>
            <a:ext cx="3204387" cy="1476228"/>
            <a:chOff x="5084243" y="714362"/>
            <a:chExt cx="3204387" cy="1476228"/>
          </a:xfrm>
        </p:grpSpPr>
        <p:grpSp>
          <p:nvGrpSpPr>
            <p:cNvPr id="3" name="Group 41"/>
            <p:cNvGrpSpPr/>
            <p:nvPr/>
          </p:nvGrpSpPr>
          <p:grpSpPr>
            <a:xfrm>
              <a:off x="5084243" y="951536"/>
              <a:ext cx="3204387" cy="1239054"/>
              <a:chOff x="5084243" y="951536"/>
              <a:chExt cx="3204387" cy="1239054"/>
            </a:xfrm>
          </p:grpSpPr>
          <p:cxnSp>
            <p:nvCxnSpPr>
              <p:cNvPr id="44" name="Straight Arrow Connector 43"/>
              <p:cNvCxnSpPr/>
              <p:nvPr/>
            </p:nvCxnSpPr>
            <p:spPr>
              <a:xfrm rot="5400000" flipH="1" flipV="1">
                <a:off x="4465113" y="1570666"/>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85036" y="2189796"/>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43504" y="2177910"/>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4948472"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5043361" y="1707592"/>
                <a:ext cx="938219" cy="235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5462591" y="1926785"/>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5917819" y="1926784"/>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6914248"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5567053" y="1826206"/>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V="1">
                <a:off x="6258677" y="1826206"/>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V="1">
                <a:off x="6550655" y="1676751"/>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V="1">
                <a:off x="6992090" y="1676751"/>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V="1">
                <a:off x="7498559" y="1962504"/>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84"/>
              <p:cNvGrpSpPr/>
              <p:nvPr/>
            </p:nvGrpSpPr>
            <p:grpSpPr>
              <a:xfrm>
                <a:off x="6386434" y="1250258"/>
                <a:ext cx="1558815" cy="938219"/>
                <a:chOff x="6386434" y="1928808"/>
                <a:chExt cx="1558815" cy="509591"/>
              </a:xfrm>
            </p:grpSpPr>
            <p:cxnSp>
              <p:nvCxnSpPr>
                <p:cNvPr id="53" name="Straight Connector 52"/>
                <p:cNvCxnSpPr/>
                <p:nvPr/>
              </p:nvCxnSpPr>
              <p:spPr>
                <a:xfrm rot="16200000" flipV="1">
                  <a:off x="6138536" y="2176706"/>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V="1">
                  <a:off x="6615690"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V="1">
                  <a:off x="7719276"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5515569" y="714362"/>
              <a:ext cx="2031197" cy="400110"/>
            </a:xfrm>
            <a:prstGeom prst="rect">
              <a:avLst/>
            </a:prstGeom>
            <a:noFill/>
          </p:spPr>
          <p:txBody>
            <a:bodyPr wrap="none" rtlCol="0">
              <a:spAutoFit/>
            </a:bodyPr>
            <a:lstStyle/>
            <a:p>
              <a:r>
                <a:rPr lang="en-US" sz="2000" dirty="0" smtClean="0">
                  <a:solidFill>
                    <a:schemeClr val="bg1"/>
                  </a:solidFill>
                </a:rPr>
                <a:t>1. modify weights</a:t>
              </a:r>
              <a:endParaRPr lang="en-GB" sz="2000" dirty="0">
                <a:solidFill>
                  <a:schemeClr val="bg1"/>
                </a:solidFill>
              </a:endParaRPr>
            </a:p>
          </p:txBody>
        </p:sp>
      </p:grpSp>
      <p:grpSp>
        <p:nvGrpSpPr>
          <p:cNvPr id="8" name="Group 77"/>
          <p:cNvGrpSpPr/>
          <p:nvPr/>
        </p:nvGrpSpPr>
        <p:grpSpPr>
          <a:xfrm>
            <a:off x="4286248" y="857238"/>
            <a:ext cx="4368888" cy="2257498"/>
            <a:chOff x="500034" y="714362"/>
            <a:chExt cx="4368888" cy="2257498"/>
          </a:xfrm>
        </p:grpSpPr>
        <p:sp>
          <p:nvSpPr>
            <p:cNvPr id="86" name="TextBox 85"/>
            <p:cNvSpPr txBox="1"/>
            <p:nvPr/>
          </p:nvSpPr>
          <p:spPr>
            <a:xfrm>
              <a:off x="500034" y="2571750"/>
              <a:ext cx="4368888" cy="400110"/>
            </a:xfrm>
            <a:prstGeom prst="rect">
              <a:avLst/>
            </a:prstGeom>
            <a:noFill/>
          </p:spPr>
          <p:txBody>
            <a:bodyPr wrap="none" rtlCol="0">
              <a:spAutoFit/>
            </a:bodyPr>
            <a:lstStyle/>
            <a:p>
              <a:r>
                <a:rPr lang="en-US" sz="2000" dirty="0" smtClean="0">
                  <a:solidFill>
                    <a:schemeClr val="bg1">
                      <a:lumMod val="85000"/>
                    </a:schemeClr>
                  </a:solidFill>
                </a:rPr>
                <a:t>a. Distribution </a:t>
              </a:r>
              <a:r>
                <a:rPr lang="en-US" sz="2000" dirty="0" err="1" smtClean="0">
                  <a:solidFill>
                    <a:schemeClr val="bg1">
                      <a:lumMod val="85000"/>
                    </a:schemeClr>
                  </a:solidFill>
                </a:rPr>
                <a:t>eg</a:t>
              </a:r>
              <a:r>
                <a:rPr lang="en-US" sz="2000" dirty="0" smtClean="0">
                  <a:solidFill>
                    <a:schemeClr val="bg1">
                      <a:lumMod val="85000"/>
                    </a:schemeClr>
                  </a:solidFill>
                </a:rPr>
                <a:t>. importance sampling)</a:t>
              </a:r>
              <a:endParaRPr lang="en-GB" sz="2000" dirty="0">
                <a:solidFill>
                  <a:schemeClr val="bg1">
                    <a:lumMod val="85000"/>
                  </a:schemeClr>
                </a:solidFill>
              </a:endParaRPr>
            </a:p>
          </p:txBody>
        </p:sp>
        <p:cxnSp>
          <p:nvCxnSpPr>
            <p:cNvPr id="46" name="Straight Arrow Connector 45"/>
            <p:cNvCxnSpPr/>
            <p:nvPr/>
          </p:nvCxnSpPr>
          <p:spPr>
            <a:xfrm rot="5400000" flipH="1" flipV="1">
              <a:off x="248417" y="1570666"/>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68340" y="2189796"/>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26808" y="2177910"/>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845565"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1202755"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938700"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1488507"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1631383"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1988573"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V="1">
              <a:off x="2035401" y="1819627"/>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V="1">
              <a:off x="2131449"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V="1">
              <a:off x="2359557"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V="1">
              <a:off x="2573871"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V="1">
              <a:off x="2716747"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2931061"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3288251" y="1819628"/>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298873" y="714362"/>
              <a:ext cx="2161169" cy="400110"/>
            </a:xfrm>
            <a:prstGeom prst="rect">
              <a:avLst/>
            </a:prstGeom>
            <a:noFill/>
          </p:spPr>
          <p:txBody>
            <a:bodyPr wrap="none" rtlCol="0">
              <a:spAutoFit/>
            </a:bodyPr>
            <a:lstStyle/>
            <a:p>
              <a:r>
                <a:rPr lang="en-US" sz="2000" dirty="0" smtClean="0">
                  <a:solidFill>
                    <a:schemeClr val="bg1"/>
                  </a:solidFill>
                </a:rPr>
                <a:t>2. modify locations</a:t>
              </a:r>
              <a:endParaRPr lang="en-GB" sz="2000" dirty="0">
                <a:solidFill>
                  <a:schemeClr val="bg1"/>
                </a:solidFill>
              </a:endParaRPr>
            </a:p>
          </p:txBody>
        </p:sp>
      </p:grpSp>
      <p:sp>
        <p:nvSpPr>
          <p:cNvPr id="79" name="TextBox 78"/>
          <p:cNvSpPr txBox="1"/>
          <p:nvPr/>
        </p:nvSpPr>
        <p:spPr>
          <a:xfrm>
            <a:off x="714348" y="2643188"/>
            <a:ext cx="3000396" cy="400110"/>
          </a:xfrm>
          <a:prstGeom prst="rect">
            <a:avLst/>
          </a:prstGeom>
          <a:noFill/>
        </p:spPr>
        <p:txBody>
          <a:bodyPr wrap="square" rtlCol="0">
            <a:spAutoFit/>
          </a:bodyPr>
          <a:lstStyle/>
          <a:p>
            <a:r>
              <a:rPr lang="en-US" sz="2000" dirty="0" err="1" smtClean="0">
                <a:solidFill>
                  <a:schemeClr val="bg1">
                    <a:lumMod val="85000"/>
                  </a:schemeClr>
                </a:solidFill>
              </a:rPr>
              <a:t>eg</a:t>
            </a:r>
            <a:r>
              <a:rPr lang="en-US" sz="2000" dirty="0" smtClean="0">
                <a:solidFill>
                  <a:schemeClr val="bg1">
                    <a:lumMod val="85000"/>
                  </a:schemeClr>
                </a:solidFill>
              </a:rPr>
              <a:t>. </a:t>
            </a:r>
            <a:r>
              <a:rPr lang="en-US" sz="2000" dirty="0" err="1" smtClean="0">
                <a:solidFill>
                  <a:schemeClr val="bg1">
                    <a:lumMod val="85000"/>
                  </a:schemeClr>
                </a:solidFill>
              </a:rPr>
              <a:t>quadrature</a:t>
            </a:r>
            <a:r>
              <a:rPr lang="en-US" sz="2000" dirty="0" smtClean="0">
                <a:solidFill>
                  <a:schemeClr val="bg1">
                    <a:lumMod val="85000"/>
                  </a:schemeClr>
                </a:solidFill>
              </a:rPr>
              <a:t> rules</a:t>
            </a:r>
            <a:endParaRPr lang="en-GB" sz="2000" dirty="0">
              <a:solidFill>
                <a:schemeClr val="bg1">
                  <a:lumMod val="85000"/>
                </a:schemeClr>
              </a:solidFill>
            </a:endParaRPr>
          </a:p>
        </p:txBody>
      </p:sp>
      <p:sp>
        <p:nvSpPr>
          <p:cNvPr id="78" name="Rectangle 77"/>
          <p:cNvSpPr/>
          <p:nvPr/>
        </p:nvSpPr>
        <p:spPr>
          <a:xfrm>
            <a:off x="1071538" y="1062456"/>
            <a:ext cx="6986636" cy="3404354"/>
          </a:xfrm>
          <a:prstGeom prst="rect">
            <a:avLst/>
          </a:prstGeom>
          <a:solidFill>
            <a:srgbClr val="000000"/>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9" name="Group 79"/>
          <p:cNvGrpSpPr/>
          <p:nvPr/>
        </p:nvGrpSpPr>
        <p:grpSpPr>
          <a:xfrm>
            <a:off x="1290615" y="2000247"/>
            <a:ext cx="6281781" cy="1428760"/>
            <a:chOff x="1285852" y="3261522"/>
            <a:chExt cx="6281781" cy="1239053"/>
          </a:xfrm>
        </p:grpSpPr>
        <p:cxnSp>
          <p:nvCxnSpPr>
            <p:cNvPr id="81" name="Straight Arrow Connector 80"/>
            <p:cNvCxnSpPr/>
            <p:nvPr/>
          </p:nvCxnSpPr>
          <p:spPr>
            <a:xfrm rot="5400000" flipH="1" flipV="1">
              <a:off x="3809994" y="3880652"/>
              <a:ext cx="1239053" cy="794"/>
            </a:xfrm>
            <a:prstGeom prst="straightConnector1">
              <a:avLst/>
            </a:prstGeom>
            <a:ln>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364039" y="4429138"/>
              <a:ext cx="3203594" cy="794"/>
            </a:xfrm>
            <a:prstGeom prst="straightConnector1">
              <a:avLst/>
            </a:prstGeom>
            <a:ln>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1285852" y="4429138"/>
              <a:ext cx="3203594" cy="794"/>
            </a:xfrm>
            <a:prstGeom prst="straightConnector1">
              <a:avLst/>
            </a:prstGeom>
            <a:ln>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2399158" y="1100070"/>
            <a:ext cx="4387420" cy="400110"/>
          </a:xfrm>
          <a:prstGeom prst="rect">
            <a:avLst/>
          </a:prstGeom>
          <a:noFill/>
        </p:spPr>
        <p:txBody>
          <a:bodyPr wrap="none" rtlCol="0">
            <a:spAutoFit/>
          </a:bodyPr>
          <a:lstStyle/>
          <a:p>
            <a:r>
              <a:rPr lang="en-US" sz="2000" smtClean="0">
                <a:solidFill>
                  <a:schemeClr val="bg1"/>
                </a:solidFill>
              </a:rPr>
              <a:t>sampling </a:t>
            </a:r>
            <a:r>
              <a:rPr lang="en-US" sz="2000" dirty="0" smtClean="0">
                <a:solidFill>
                  <a:schemeClr val="bg1"/>
                </a:solidFill>
              </a:rPr>
              <a:t>function in the Fourier domain</a:t>
            </a:r>
            <a:endParaRPr lang="en-GB" sz="2000" dirty="0">
              <a:solidFill>
                <a:schemeClr val="bg1"/>
              </a:solidFill>
            </a:endParaRPr>
          </a:p>
        </p:txBody>
      </p:sp>
      <p:grpSp>
        <p:nvGrpSpPr>
          <p:cNvPr id="10" name="Group 84"/>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88" name="Freeform 87"/>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Freeform 88"/>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1" name="Group 89"/>
          <p:cNvGrpSpPr/>
          <p:nvPr/>
        </p:nvGrpSpPr>
        <p:grpSpPr>
          <a:xfrm>
            <a:off x="1576367" y="2000246"/>
            <a:ext cx="5715040" cy="1342921"/>
            <a:chOff x="1576367" y="1931559"/>
            <a:chExt cx="5715040" cy="982980"/>
          </a:xfrm>
        </p:grpSpPr>
        <p:grpSp>
          <p:nvGrpSpPr>
            <p:cNvPr id="12" name="Group 98"/>
            <p:cNvGrpSpPr/>
            <p:nvPr/>
          </p:nvGrpSpPr>
          <p:grpSpPr>
            <a:xfrm>
              <a:off x="1576367" y="1931559"/>
              <a:ext cx="5715040" cy="982980"/>
              <a:chOff x="1571604" y="3160406"/>
              <a:chExt cx="5715040" cy="982980"/>
            </a:xfrm>
          </p:grpSpPr>
          <p:sp>
            <p:nvSpPr>
              <p:cNvPr id="93" name="Freeform 92"/>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94" name="Freeform 93"/>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92" name="Straight Connector 91"/>
            <p:cNvCxnSpPr/>
            <p:nvPr/>
          </p:nvCxnSpPr>
          <p:spPr>
            <a:xfrm rot="5400000" flipH="1" flipV="1">
              <a:off x="4143374" y="2428874"/>
              <a:ext cx="571502" cy="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6724159" y="3500444"/>
            <a:ext cx="919675" cy="307777"/>
          </a:xfrm>
          <a:prstGeom prst="rect">
            <a:avLst/>
          </a:prstGeom>
          <a:noFill/>
        </p:spPr>
        <p:txBody>
          <a:bodyPr wrap="none" rtlCol="0">
            <a:spAutoFit/>
          </a:bodyPr>
          <a:lstStyle/>
          <a:p>
            <a:r>
              <a:rPr lang="en-US" sz="1400" dirty="0" smtClean="0">
                <a:solidFill>
                  <a:schemeClr val="bg1"/>
                </a:solidFill>
              </a:rPr>
              <a:t>frequency</a:t>
            </a:r>
            <a:endParaRPr lang="en-GB" sz="1400" dirty="0">
              <a:solidFill>
                <a:schemeClr val="bg1"/>
              </a:solidFill>
            </a:endParaRPr>
          </a:p>
        </p:txBody>
      </p:sp>
      <p:sp>
        <p:nvSpPr>
          <p:cNvPr id="96" name="TextBox 95"/>
          <p:cNvSpPr txBox="1"/>
          <p:nvPr/>
        </p:nvSpPr>
        <p:spPr>
          <a:xfrm>
            <a:off x="1787263" y="1661692"/>
            <a:ext cx="2784737" cy="338554"/>
          </a:xfrm>
          <a:prstGeom prst="rect">
            <a:avLst/>
          </a:prstGeom>
          <a:noFill/>
        </p:spPr>
        <p:txBody>
          <a:bodyPr wrap="none" rtlCol="0">
            <a:spAutoFit/>
          </a:bodyPr>
          <a:lstStyle/>
          <a:p>
            <a:r>
              <a:rPr lang="en-US" dirty="0" smtClean="0">
                <a:solidFill>
                  <a:srgbClr val="FFC000"/>
                </a:solidFill>
              </a:rPr>
              <a:t>amplitude (sampling spectrum)</a:t>
            </a:r>
            <a:endParaRPr lang="en-GB" dirty="0">
              <a:solidFill>
                <a:srgbClr val="FFC000"/>
              </a:solidFill>
            </a:endParaRPr>
          </a:p>
        </p:txBody>
      </p:sp>
      <p:sp>
        <p:nvSpPr>
          <p:cNvPr id="97" name="TextBox 96"/>
          <p:cNvSpPr txBox="1"/>
          <p:nvPr/>
        </p:nvSpPr>
        <p:spPr>
          <a:xfrm>
            <a:off x="1714480" y="3714758"/>
            <a:ext cx="2478564" cy="338554"/>
          </a:xfrm>
          <a:prstGeom prst="rect">
            <a:avLst/>
          </a:prstGeom>
          <a:noFill/>
        </p:spPr>
        <p:txBody>
          <a:bodyPr wrap="none" rtlCol="0">
            <a:spAutoFit/>
          </a:bodyPr>
          <a:lstStyle/>
          <a:p>
            <a:r>
              <a:rPr lang="en-US" smtClean="0">
                <a:solidFill>
                  <a:schemeClr val="tx2">
                    <a:lumMod val="40000"/>
                    <a:lumOff val="60000"/>
                  </a:schemeClr>
                </a:solidFill>
              </a:rPr>
              <a:t>phase  (sampling spectrum)</a:t>
            </a:r>
            <a:endParaRPr lang="en-GB" dirty="0">
              <a:solidFill>
                <a:schemeClr val="tx2">
                  <a:lumMod val="40000"/>
                  <a:lumOff val="60000"/>
                </a:schemeClr>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509558" y="39039"/>
            <a:ext cx="8134408" cy="619125"/>
          </a:xfrm>
        </p:spPr>
        <p:txBody>
          <a:bodyPr>
            <a:normAutofit/>
          </a:bodyPr>
          <a:lstStyle/>
          <a:p>
            <a:pPr algn="ctr"/>
            <a:r>
              <a:rPr lang="en-US" dirty="0" smtClean="0"/>
              <a:t>stochastic sampling &amp; instances of spectra</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1" name="Rectangle 70"/>
          <p:cNvSpPr/>
          <p:nvPr/>
        </p:nvSpPr>
        <p:spPr>
          <a:xfrm>
            <a:off x="500034" y="1142990"/>
            <a:ext cx="114300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Sampler </a:t>
            </a:r>
          </a:p>
          <a:p>
            <a:pPr algn="ctr"/>
            <a:r>
              <a:rPr lang="en-US" dirty="0" smtClean="0"/>
              <a:t>(Strategy 1)</a:t>
            </a:r>
            <a:endParaRPr lang="en-GB" dirty="0"/>
          </a:p>
        </p:txBody>
      </p:sp>
      <p:sp>
        <p:nvSpPr>
          <p:cNvPr id="92" name="Rectangle 91"/>
          <p:cNvSpPr/>
          <p:nvPr/>
        </p:nvSpPr>
        <p:spPr>
          <a:xfrm>
            <a:off x="2421890" y="1158298"/>
            <a:ext cx="2449801" cy="67355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2550827" y="1035833"/>
            <a:ext cx="2449801" cy="67355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2486359" y="1097066"/>
            <a:ext cx="2449801" cy="67355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2421890" y="1158298"/>
            <a:ext cx="2449801" cy="67355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2357422" y="1219531"/>
            <a:ext cx="2449801" cy="67355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0" name="Group 129"/>
          <p:cNvGrpSpPr/>
          <p:nvPr/>
        </p:nvGrpSpPr>
        <p:grpSpPr>
          <a:xfrm>
            <a:off x="5715008" y="1035833"/>
            <a:ext cx="2643206" cy="857256"/>
            <a:chOff x="6786578" y="1214428"/>
            <a:chExt cx="2928958" cy="1000132"/>
          </a:xfrm>
        </p:grpSpPr>
        <p:sp>
          <p:nvSpPr>
            <p:cNvPr id="131" name="Rectangle 130"/>
            <p:cNvSpPr/>
            <p:nvPr/>
          </p:nvSpPr>
          <p:spPr>
            <a:xfrm>
              <a:off x="6858016" y="1357304"/>
              <a:ext cx="2714644" cy="7858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p:cNvSpPr/>
            <p:nvPr/>
          </p:nvSpPr>
          <p:spPr>
            <a:xfrm>
              <a:off x="7000892" y="1214428"/>
              <a:ext cx="2714644" cy="7858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6929454" y="1285866"/>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p:cNvSpPr/>
            <p:nvPr/>
          </p:nvSpPr>
          <p:spPr>
            <a:xfrm>
              <a:off x="6858016" y="1357304"/>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p:cNvSpPr/>
            <p:nvPr/>
          </p:nvSpPr>
          <p:spPr>
            <a:xfrm>
              <a:off x="6786578" y="1428742"/>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6" name="Group 96"/>
            <p:cNvGrpSpPr/>
            <p:nvPr/>
          </p:nvGrpSpPr>
          <p:grpSpPr>
            <a:xfrm>
              <a:off x="6858016" y="1500180"/>
              <a:ext cx="2567006" cy="642942"/>
              <a:chOff x="1290615" y="2000246"/>
              <a:chExt cx="6281781" cy="1785950"/>
            </a:xfrm>
          </p:grpSpPr>
          <p:grpSp>
            <p:nvGrpSpPr>
              <p:cNvPr id="137" name="Group 136"/>
              <p:cNvGrpSpPr/>
              <p:nvPr/>
            </p:nvGrpSpPr>
            <p:grpSpPr>
              <a:xfrm>
                <a:off x="1290615" y="2000247"/>
                <a:ext cx="6281781" cy="1428760"/>
                <a:chOff x="1285852" y="3261522"/>
                <a:chExt cx="6281781" cy="1239053"/>
              </a:xfrm>
            </p:grpSpPr>
            <p:cxnSp>
              <p:nvCxnSpPr>
                <p:cNvPr id="146" name="Straight Arrow Connector 145"/>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38" name="Group 12"/>
              <p:cNvGrpSpPr/>
              <p:nvPr/>
            </p:nvGrpSpPr>
            <p:grpSpPr>
              <a:xfrm>
                <a:off x="1576367" y="2000246"/>
                <a:ext cx="5715040" cy="1342921"/>
                <a:chOff x="1576367" y="1931559"/>
                <a:chExt cx="5715040" cy="982980"/>
              </a:xfrm>
            </p:grpSpPr>
            <p:grpSp>
              <p:nvGrpSpPr>
                <p:cNvPr id="142" name="Group 98"/>
                <p:cNvGrpSpPr/>
                <p:nvPr/>
              </p:nvGrpSpPr>
              <p:grpSpPr>
                <a:xfrm>
                  <a:off x="1576367" y="1931559"/>
                  <a:ext cx="5715040" cy="982980"/>
                  <a:chOff x="1571604" y="3160406"/>
                  <a:chExt cx="5715040" cy="982980"/>
                </a:xfrm>
              </p:grpSpPr>
              <p:sp>
                <p:nvSpPr>
                  <p:cNvPr id="144" name="Freeform 143"/>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145" name="Freeform 144"/>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143" name="Straight Connector 142"/>
                <p:cNvCxnSpPr/>
                <p:nvPr/>
              </p:nvCxnSpPr>
              <p:spPr>
                <a:xfrm rot="5400000" flipH="1" flipV="1">
                  <a:off x="4143374" y="2428874"/>
                  <a:ext cx="571502"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9" name="Group 17"/>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140" name="Freeform 139"/>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Freeform 140"/>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grpSp>
        <p:nvGrpSpPr>
          <p:cNvPr id="181" name="Group 180"/>
          <p:cNvGrpSpPr/>
          <p:nvPr/>
        </p:nvGrpSpPr>
        <p:grpSpPr>
          <a:xfrm>
            <a:off x="2500298" y="1285866"/>
            <a:ext cx="2200548" cy="499314"/>
            <a:chOff x="1940971" y="2131194"/>
            <a:chExt cx="3204387" cy="1239054"/>
          </a:xfrm>
        </p:grpSpPr>
        <p:cxnSp>
          <p:nvCxnSpPr>
            <p:cNvPr id="149" name="Straight Arrow Connector 148"/>
            <p:cNvCxnSpPr/>
            <p:nvPr/>
          </p:nvCxnSpPr>
          <p:spPr>
            <a:xfrm rot="5400000" flipH="1" flipV="1">
              <a:off x="1321841" y="2750324"/>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1941764" y="3369454"/>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000232" y="3357568"/>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6200000" flipV="1">
              <a:off x="1918989"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6200000" flipV="1">
              <a:off x="2276179"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V="1">
              <a:off x="2012124"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V="1">
              <a:off x="2561931" y="2999285"/>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flipV="1">
              <a:off x="2704807" y="2999285"/>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6200000" flipV="1">
              <a:off x="3061997" y="2999285"/>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V="1">
              <a:off x="3108825" y="2999285"/>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V="1">
              <a:off x="3204873"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flipV="1">
              <a:off x="3432981"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V="1">
              <a:off x="3647295"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V="1">
              <a:off x="3790171"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4004485"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flipV="1">
              <a:off x="4361675"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60" name="Straight Connector 259"/>
          <p:cNvCxnSpPr/>
          <p:nvPr/>
        </p:nvCxnSpPr>
        <p:spPr>
          <a:xfrm rot="10800000" flipV="1">
            <a:off x="1714481" y="1495810"/>
            <a:ext cx="571503" cy="43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0800000" flipV="1">
            <a:off x="5072067" y="1500181"/>
            <a:ext cx="571503" cy="43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9" name="TextBox 268"/>
          <p:cNvSpPr txBox="1"/>
          <p:nvPr/>
        </p:nvSpPr>
        <p:spPr>
          <a:xfrm>
            <a:off x="4948645" y="1269197"/>
            <a:ext cx="800476" cy="461665"/>
          </a:xfrm>
          <a:prstGeom prst="rect">
            <a:avLst/>
          </a:prstGeom>
          <a:noFill/>
        </p:spPr>
        <p:txBody>
          <a:bodyPr wrap="none" rtlCol="0">
            <a:spAutoFit/>
          </a:bodyPr>
          <a:lstStyle/>
          <a:p>
            <a:pPr algn="ctr"/>
            <a:r>
              <a:rPr lang="en-US" sz="1200" dirty="0" smtClean="0">
                <a:solidFill>
                  <a:schemeClr val="bg1"/>
                </a:solidFill>
              </a:rPr>
              <a:t>Fourier</a:t>
            </a:r>
          </a:p>
          <a:p>
            <a:pPr algn="ctr"/>
            <a:r>
              <a:rPr lang="en-US" sz="1200" dirty="0" smtClean="0">
                <a:solidFill>
                  <a:schemeClr val="bg1"/>
                </a:solidFill>
              </a:rPr>
              <a:t>transform</a:t>
            </a:r>
            <a:endParaRPr lang="en-GB" sz="1200" dirty="0">
              <a:solidFill>
                <a:schemeClr val="bg1"/>
              </a:solidFill>
            </a:endParaRPr>
          </a:p>
        </p:txBody>
      </p:sp>
      <p:sp>
        <p:nvSpPr>
          <p:cNvPr id="270" name="TextBox 269"/>
          <p:cNvSpPr txBox="1"/>
          <p:nvPr/>
        </p:nvSpPr>
        <p:spPr>
          <a:xfrm>
            <a:off x="1714480" y="1214428"/>
            <a:ext cx="551689" cy="307777"/>
          </a:xfrm>
          <a:prstGeom prst="rect">
            <a:avLst/>
          </a:prstGeom>
          <a:noFill/>
        </p:spPr>
        <p:txBody>
          <a:bodyPr wrap="none" rtlCol="0">
            <a:spAutoFit/>
          </a:bodyPr>
          <a:lstStyle/>
          <a:p>
            <a:r>
              <a:rPr lang="en-US" sz="1400" dirty="0" smtClean="0">
                <a:solidFill>
                  <a:schemeClr val="bg1"/>
                </a:solidFill>
              </a:rPr>
              <a:t>draw</a:t>
            </a:r>
            <a:endParaRPr lang="en-GB" sz="1400" dirty="0">
              <a:solidFill>
                <a:schemeClr val="bg1"/>
              </a:solidFill>
            </a:endParaRPr>
          </a:p>
        </p:txBody>
      </p:sp>
      <p:sp>
        <p:nvSpPr>
          <p:cNvPr id="271" name="TextBox 270"/>
          <p:cNvSpPr txBox="1"/>
          <p:nvPr/>
        </p:nvSpPr>
        <p:spPr>
          <a:xfrm>
            <a:off x="2500298" y="785800"/>
            <a:ext cx="2475999" cy="307777"/>
          </a:xfrm>
          <a:prstGeom prst="rect">
            <a:avLst/>
          </a:prstGeom>
          <a:noFill/>
        </p:spPr>
        <p:txBody>
          <a:bodyPr wrap="none" rtlCol="0">
            <a:spAutoFit/>
          </a:bodyPr>
          <a:lstStyle/>
          <a:p>
            <a:r>
              <a:rPr lang="en-US" sz="1400" dirty="0" smtClean="0">
                <a:solidFill>
                  <a:schemeClr val="bg1"/>
                </a:solidFill>
              </a:rPr>
              <a:t>Instances of sampling functions</a:t>
            </a:r>
            <a:endParaRPr lang="en-GB" sz="1400" dirty="0">
              <a:solidFill>
                <a:schemeClr val="bg1"/>
              </a:solidFill>
            </a:endParaRPr>
          </a:p>
        </p:txBody>
      </p:sp>
      <p:sp>
        <p:nvSpPr>
          <p:cNvPr id="272" name="TextBox 271"/>
          <p:cNvSpPr txBox="1"/>
          <p:nvPr/>
        </p:nvSpPr>
        <p:spPr>
          <a:xfrm>
            <a:off x="5953653" y="785800"/>
            <a:ext cx="2331279" cy="307777"/>
          </a:xfrm>
          <a:prstGeom prst="rect">
            <a:avLst/>
          </a:prstGeom>
          <a:noFill/>
        </p:spPr>
        <p:txBody>
          <a:bodyPr wrap="none" rtlCol="0">
            <a:spAutoFit/>
          </a:bodyPr>
          <a:lstStyle/>
          <a:p>
            <a:r>
              <a:rPr lang="en-US" sz="1400" dirty="0" smtClean="0">
                <a:solidFill>
                  <a:schemeClr val="bg1"/>
                </a:solidFill>
              </a:rPr>
              <a:t>Instances of sampling spectra</a:t>
            </a:r>
            <a:endParaRPr lang="en-GB" sz="1400"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a:t>g</a:t>
            </a:r>
            <a:r>
              <a:rPr lang="en-US" smtClean="0"/>
              <a:t>reat sampling papers</a:t>
            </a:r>
            <a:endParaRPr lang="en-US" dirty="0"/>
          </a:p>
        </p:txBody>
      </p:sp>
    </p:spTree>
    <p:extLst>
      <p:ext uri="{BB962C8B-B14F-4D97-AF65-F5344CB8AC3E}">
        <p14:creationId xmlns:p14="http://schemas.microsoft.com/office/powerpoint/2010/main" val="523386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357158" y="39039"/>
            <a:ext cx="8439208" cy="619125"/>
          </a:xfrm>
        </p:spPr>
        <p:txBody>
          <a:bodyPr>
            <a:normAutofit/>
          </a:bodyPr>
          <a:lstStyle/>
          <a:p>
            <a:pPr algn="ctr"/>
            <a:r>
              <a:rPr lang="en-US" dirty="0" smtClean="0"/>
              <a:t>assessing estimators using sampling spectra</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1" name="Rectangle 70"/>
          <p:cNvSpPr/>
          <p:nvPr/>
        </p:nvSpPr>
        <p:spPr>
          <a:xfrm>
            <a:off x="500034" y="1142990"/>
            <a:ext cx="114300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Sampler </a:t>
            </a:r>
          </a:p>
          <a:p>
            <a:pPr algn="ctr"/>
            <a:r>
              <a:rPr lang="en-US" dirty="0" smtClean="0"/>
              <a:t>(Strategy 1)</a:t>
            </a:r>
            <a:endParaRPr lang="en-GB" dirty="0"/>
          </a:p>
        </p:txBody>
      </p:sp>
      <p:sp>
        <p:nvSpPr>
          <p:cNvPr id="92" name="Rectangle 91"/>
          <p:cNvSpPr/>
          <p:nvPr/>
        </p:nvSpPr>
        <p:spPr>
          <a:xfrm>
            <a:off x="2421890" y="1158298"/>
            <a:ext cx="2449801" cy="67355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2550827" y="1035833"/>
            <a:ext cx="2449801" cy="67355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2486359" y="1097066"/>
            <a:ext cx="2449801" cy="67355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2421890" y="1158298"/>
            <a:ext cx="2449801" cy="67355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2357422" y="1219531"/>
            <a:ext cx="2449801" cy="67355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29"/>
          <p:cNvGrpSpPr/>
          <p:nvPr/>
        </p:nvGrpSpPr>
        <p:grpSpPr>
          <a:xfrm>
            <a:off x="5715008" y="1035833"/>
            <a:ext cx="2643206" cy="857256"/>
            <a:chOff x="6786578" y="1214428"/>
            <a:chExt cx="2928958" cy="1000132"/>
          </a:xfrm>
        </p:grpSpPr>
        <p:sp>
          <p:nvSpPr>
            <p:cNvPr id="131" name="Rectangle 130"/>
            <p:cNvSpPr/>
            <p:nvPr/>
          </p:nvSpPr>
          <p:spPr>
            <a:xfrm>
              <a:off x="6858016" y="1357304"/>
              <a:ext cx="2714644" cy="7858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p:cNvSpPr/>
            <p:nvPr/>
          </p:nvSpPr>
          <p:spPr>
            <a:xfrm>
              <a:off x="7000892" y="1214428"/>
              <a:ext cx="2714644" cy="7858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6929454" y="1285866"/>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p:cNvSpPr/>
            <p:nvPr/>
          </p:nvSpPr>
          <p:spPr>
            <a:xfrm>
              <a:off x="6858016" y="1357304"/>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p:cNvSpPr/>
            <p:nvPr/>
          </p:nvSpPr>
          <p:spPr>
            <a:xfrm>
              <a:off x="6786578" y="1428742"/>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96"/>
            <p:cNvGrpSpPr/>
            <p:nvPr/>
          </p:nvGrpSpPr>
          <p:grpSpPr>
            <a:xfrm>
              <a:off x="6858016" y="1500180"/>
              <a:ext cx="2567006" cy="642942"/>
              <a:chOff x="1290615" y="2000246"/>
              <a:chExt cx="6281781" cy="1785950"/>
            </a:xfrm>
          </p:grpSpPr>
          <p:grpSp>
            <p:nvGrpSpPr>
              <p:cNvPr id="4" name="Group 136"/>
              <p:cNvGrpSpPr/>
              <p:nvPr/>
            </p:nvGrpSpPr>
            <p:grpSpPr>
              <a:xfrm>
                <a:off x="1290615" y="2000247"/>
                <a:ext cx="6281781" cy="1428760"/>
                <a:chOff x="1285852" y="3261522"/>
                <a:chExt cx="6281781" cy="1239053"/>
              </a:xfrm>
            </p:grpSpPr>
            <p:cxnSp>
              <p:nvCxnSpPr>
                <p:cNvPr id="146" name="Straight Arrow Connector 145"/>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1576367" y="2000246"/>
                <a:ext cx="5715040" cy="1342921"/>
                <a:chOff x="1576367" y="1931559"/>
                <a:chExt cx="5715040" cy="982980"/>
              </a:xfrm>
            </p:grpSpPr>
            <p:grpSp>
              <p:nvGrpSpPr>
                <p:cNvPr id="9" name="Group 98"/>
                <p:cNvGrpSpPr/>
                <p:nvPr/>
              </p:nvGrpSpPr>
              <p:grpSpPr>
                <a:xfrm>
                  <a:off x="1576367" y="1931559"/>
                  <a:ext cx="5715040" cy="982980"/>
                  <a:chOff x="1571604" y="3160406"/>
                  <a:chExt cx="5715040" cy="982980"/>
                </a:xfrm>
              </p:grpSpPr>
              <p:sp>
                <p:nvSpPr>
                  <p:cNvPr id="144" name="Freeform 143"/>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145" name="Freeform 144"/>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143" name="Straight Connector 142"/>
                <p:cNvCxnSpPr/>
                <p:nvPr/>
              </p:nvCxnSpPr>
              <p:spPr>
                <a:xfrm rot="5400000" flipH="1" flipV="1">
                  <a:off x="4143374" y="2428874"/>
                  <a:ext cx="571502"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 name="Group 17"/>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140" name="Freeform 139"/>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Freeform 140"/>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grpSp>
        <p:nvGrpSpPr>
          <p:cNvPr id="11" name="Group 180"/>
          <p:cNvGrpSpPr/>
          <p:nvPr/>
        </p:nvGrpSpPr>
        <p:grpSpPr>
          <a:xfrm>
            <a:off x="2500298" y="1285866"/>
            <a:ext cx="2200548" cy="499314"/>
            <a:chOff x="1940971" y="2131194"/>
            <a:chExt cx="3204387" cy="1239054"/>
          </a:xfrm>
        </p:grpSpPr>
        <p:cxnSp>
          <p:nvCxnSpPr>
            <p:cNvPr id="149" name="Straight Arrow Connector 148"/>
            <p:cNvCxnSpPr/>
            <p:nvPr/>
          </p:nvCxnSpPr>
          <p:spPr>
            <a:xfrm rot="5400000" flipH="1" flipV="1">
              <a:off x="1321841" y="2750324"/>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1941764" y="3369454"/>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000232" y="3357568"/>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6200000" flipV="1">
              <a:off x="1918989"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6200000" flipV="1">
              <a:off x="2276179"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V="1">
              <a:off x="2012124"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V="1">
              <a:off x="2561931" y="2999285"/>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flipV="1">
              <a:off x="2704807" y="2999285"/>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6200000" flipV="1">
              <a:off x="3061997" y="2999285"/>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V="1">
              <a:off x="3108825" y="2999285"/>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V="1">
              <a:off x="3204873"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flipV="1">
              <a:off x="3432981"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V="1">
              <a:off x="3647295"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V="1">
              <a:off x="3790171"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4004485"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flipV="1">
              <a:off x="4361675" y="2999286"/>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0" name="Rectangle 199"/>
          <p:cNvSpPr/>
          <p:nvPr/>
        </p:nvSpPr>
        <p:spPr>
          <a:xfrm>
            <a:off x="500034" y="2893221"/>
            <a:ext cx="114300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Sampler</a:t>
            </a:r>
          </a:p>
          <a:p>
            <a:pPr algn="ctr"/>
            <a:r>
              <a:rPr lang="en-US" dirty="0" smtClean="0"/>
              <a:t>(Strategy 2)</a:t>
            </a:r>
            <a:endParaRPr lang="en-GB" dirty="0"/>
          </a:p>
        </p:txBody>
      </p:sp>
      <p:grpSp>
        <p:nvGrpSpPr>
          <p:cNvPr id="12" name="Group 205"/>
          <p:cNvGrpSpPr/>
          <p:nvPr/>
        </p:nvGrpSpPr>
        <p:grpSpPr>
          <a:xfrm>
            <a:off x="5786446" y="2786064"/>
            <a:ext cx="2643206" cy="857256"/>
            <a:chOff x="6786578" y="1214428"/>
            <a:chExt cx="2928958" cy="1000132"/>
          </a:xfrm>
        </p:grpSpPr>
        <p:sp>
          <p:nvSpPr>
            <p:cNvPr id="207" name="Rectangle 206"/>
            <p:cNvSpPr/>
            <p:nvPr/>
          </p:nvSpPr>
          <p:spPr>
            <a:xfrm>
              <a:off x="6858016" y="1357304"/>
              <a:ext cx="2714644" cy="7858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p:cNvSpPr/>
            <p:nvPr/>
          </p:nvSpPr>
          <p:spPr>
            <a:xfrm>
              <a:off x="7000892" y="1214428"/>
              <a:ext cx="2714644" cy="7858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p:cNvSpPr/>
            <p:nvPr/>
          </p:nvSpPr>
          <p:spPr>
            <a:xfrm>
              <a:off x="6929454" y="1285866"/>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p:cNvSpPr/>
            <p:nvPr/>
          </p:nvSpPr>
          <p:spPr>
            <a:xfrm>
              <a:off x="6858016" y="1357304"/>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p:cNvSpPr/>
            <p:nvPr/>
          </p:nvSpPr>
          <p:spPr>
            <a:xfrm>
              <a:off x="6786578" y="1428742"/>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96"/>
            <p:cNvGrpSpPr/>
            <p:nvPr/>
          </p:nvGrpSpPr>
          <p:grpSpPr>
            <a:xfrm>
              <a:off x="6858016" y="1500180"/>
              <a:ext cx="2567006" cy="642942"/>
              <a:chOff x="1290615" y="2000246"/>
              <a:chExt cx="6281781" cy="1785950"/>
            </a:xfrm>
          </p:grpSpPr>
          <p:grpSp>
            <p:nvGrpSpPr>
              <p:cNvPr id="14" name="Group 136"/>
              <p:cNvGrpSpPr/>
              <p:nvPr/>
            </p:nvGrpSpPr>
            <p:grpSpPr>
              <a:xfrm>
                <a:off x="1290615" y="2000247"/>
                <a:ext cx="6281781" cy="1428760"/>
                <a:chOff x="1285852" y="3261522"/>
                <a:chExt cx="6281781" cy="1239053"/>
              </a:xfrm>
            </p:grpSpPr>
            <p:cxnSp>
              <p:nvCxnSpPr>
                <p:cNvPr id="222" name="Straight Arrow Connector 221"/>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5" name="Group 12"/>
              <p:cNvGrpSpPr/>
              <p:nvPr/>
            </p:nvGrpSpPr>
            <p:grpSpPr>
              <a:xfrm>
                <a:off x="1576367" y="2000246"/>
                <a:ext cx="5715040" cy="1342921"/>
                <a:chOff x="1576367" y="1931559"/>
                <a:chExt cx="5715040" cy="982980"/>
              </a:xfrm>
            </p:grpSpPr>
            <p:grpSp>
              <p:nvGrpSpPr>
                <p:cNvPr id="16" name="Group 98"/>
                <p:cNvGrpSpPr/>
                <p:nvPr/>
              </p:nvGrpSpPr>
              <p:grpSpPr>
                <a:xfrm>
                  <a:off x="1576367" y="1931559"/>
                  <a:ext cx="5715040" cy="982980"/>
                  <a:chOff x="1571604" y="3160406"/>
                  <a:chExt cx="5715040" cy="982980"/>
                </a:xfrm>
              </p:grpSpPr>
              <p:sp>
                <p:nvSpPr>
                  <p:cNvPr id="220" name="Freeform 219"/>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221" name="Freeform 220"/>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219" name="Straight Connector 218"/>
                <p:cNvCxnSpPr/>
                <p:nvPr/>
              </p:nvCxnSpPr>
              <p:spPr>
                <a:xfrm rot="5400000" flipH="1" flipV="1">
                  <a:off x="4143374" y="2428874"/>
                  <a:ext cx="571502"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 name="Group 17"/>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216" name="Freeform 215"/>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7" name="Freeform 216"/>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grpSp>
        <p:nvGrpSpPr>
          <p:cNvPr id="18" name="Group 266"/>
          <p:cNvGrpSpPr/>
          <p:nvPr/>
        </p:nvGrpSpPr>
        <p:grpSpPr>
          <a:xfrm>
            <a:off x="2357422" y="2786064"/>
            <a:ext cx="2643206" cy="857256"/>
            <a:chOff x="2428860" y="2786064"/>
            <a:chExt cx="2643206" cy="857256"/>
          </a:xfrm>
        </p:grpSpPr>
        <p:sp>
          <p:nvSpPr>
            <p:cNvPr id="201" name="Rectangle 200"/>
            <p:cNvSpPr/>
            <p:nvPr/>
          </p:nvSpPr>
          <p:spPr>
            <a:xfrm>
              <a:off x="2493328" y="2908529"/>
              <a:ext cx="2449801" cy="67355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p:cNvSpPr/>
            <p:nvPr/>
          </p:nvSpPr>
          <p:spPr>
            <a:xfrm>
              <a:off x="2622265" y="2786064"/>
              <a:ext cx="2449801" cy="67355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p:cNvSpPr/>
            <p:nvPr/>
          </p:nvSpPr>
          <p:spPr>
            <a:xfrm>
              <a:off x="2557797" y="2847297"/>
              <a:ext cx="2449801" cy="67355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p:cNvSpPr/>
            <p:nvPr/>
          </p:nvSpPr>
          <p:spPr>
            <a:xfrm>
              <a:off x="2493328" y="2908529"/>
              <a:ext cx="2449801" cy="67355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p:cNvSpPr/>
            <p:nvPr/>
          </p:nvSpPr>
          <p:spPr>
            <a:xfrm>
              <a:off x="2428860" y="2969762"/>
              <a:ext cx="2449801" cy="67355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241"/>
            <p:cNvGrpSpPr/>
            <p:nvPr/>
          </p:nvGrpSpPr>
          <p:grpSpPr>
            <a:xfrm>
              <a:off x="2571736" y="3036097"/>
              <a:ext cx="2214578" cy="499314"/>
              <a:chOff x="2869665" y="1845442"/>
              <a:chExt cx="3204387" cy="1239054"/>
            </a:xfrm>
          </p:grpSpPr>
          <p:cxnSp>
            <p:nvCxnSpPr>
              <p:cNvPr id="243" name="Straight Arrow Connector 242"/>
              <p:cNvCxnSpPr/>
              <p:nvPr/>
            </p:nvCxnSpPr>
            <p:spPr>
              <a:xfrm rot="5400000" flipH="1" flipV="1">
                <a:off x="2250535" y="2464572"/>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2870458" y="3083702"/>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928926" y="3071816"/>
                <a:ext cx="3000396" cy="17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6200000" flipV="1">
                <a:off x="2733894" y="2713534"/>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V="1">
                <a:off x="2828783" y="2601498"/>
                <a:ext cx="938219" cy="2355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V="1">
                <a:off x="3248013" y="2820691"/>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V="1">
                <a:off x="3703241" y="2820690"/>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16200000" flipV="1">
                <a:off x="4699670" y="2713534"/>
                <a:ext cx="723904"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V="1">
                <a:off x="3352475" y="2720112"/>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6200000" flipV="1">
                <a:off x="4044099" y="2720112"/>
                <a:ext cx="710745"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V="1">
                <a:off x="4336077" y="2570657"/>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16200000" flipV="1">
                <a:off x="4777512" y="2570657"/>
                <a:ext cx="1009657"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V="1">
                <a:off x="5283981" y="2856410"/>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84"/>
              <p:cNvGrpSpPr/>
              <p:nvPr/>
            </p:nvGrpSpPr>
            <p:grpSpPr>
              <a:xfrm>
                <a:off x="4171856" y="2144164"/>
                <a:ext cx="1558815" cy="938219"/>
                <a:chOff x="6386434" y="1928808"/>
                <a:chExt cx="1558815" cy="509591"/>
              </a:xfrm>
            </p:grpSpPr>
            <p:cxnSp>
              <p:nvCxnSpPr>
                <p:cNvPr id="257" name="Straight Connector 256"/>
                <p:cNvCxnSpPr/>
                <p:nvPr/>
              </p:nvCxnSpPr>
              <p:spPr>
                <a:xfrm rot="16200000" flipV="1">
                  <a:off x="6138536" y="2176706"/>
                  <a:ext cx="509590"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16200000" flipV="1">
                  <a:off x="6615690"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V="1">
                  <a:off x="7719276" y="2212426"/>
                  <a:ext cx="438153" cy="137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cxnSp>
        <p:nvCxnSpPr>
          <p:cNvPr id="260" name="Straight Connector 259"/>
          <p:cNvCxnSpPr/>
          <p:nvPr/>
        </p:nvCxnSpPr>
        <p:spPr>
          <a:xfrm rot="10800000" flipV="1">
            <a:off x="1714481" y="1495810"/>
            <a:ext cx="571503" cy="43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0800000" flipV="1">
            <a:off x="5072067" y="1500181"/>
            <a:ext cx="571503" cy="43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0800000" flipV="1">
            <a:off x="1714481" y="3277389"/>
            <a:ext cx="571503" cy="43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10800000" flipV="1">
            <a:off x="5072067" y="3281760"/>
            <a:ext cx="571503" cy="43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500298" y="785800"/>
            <a:ext cx="2475999" cy="307777"/>
          </a:xfrm>
          <a:prstGeom prst="rect">
            <a:avLst/>
          </a:prstGeom>
          <a:noFill/>
        </p:spPr>
        <p:txBody>
          <a:bodyPr wrap="none" rtlCol="0">
            <a:spAutoFit/>
          </a:bodyPr>
          <a:lstStyle/>
          <a:p>
            <a:r>
              <a:rPr lang="en-US" sz="1400" dirty="0" smtClean="0">
                <a:solidFill>
                  <a:schemeClr val="bg1"/>
                </a:solidFill>
              </a:rPr>
              <a:t>Instances of sampling functions</a:t>
            </a:r>
            <a:endParaRPr lang="en-GB" sz="1400" dirty="0">
              <a:solidFill>
                <a:schemeClr val="bg1"/>
              </a:solidFill>
            </a:endParaRPr>
          </a:p>
        </p:txBody>
      </p:sp>
      <p:sp>
        <p:nvSpPr>
          <p:cNvPr id="98" name="TextBox 97"/>
          <p:cNvSpPr txBox="1"/>
          <p:nvPr/>
        </p:nvSpPr>
        <p:spPr>
          <a:xfrm>
            <a:off x="5953653" y="785800"/>
            <a:ext cx="2331279" cy="307777"/>
          </a:xfrm>
          <a:prstGeom prst="rect">
            <a:avLst/>
          </a:prstGeom>
          <a:noFill/>
        </p:spPr>
        <p:txBody>
          <a:bodyPr wrap="none" rtlCol="0">
            <a:spAutoFit/>
          </a:bodyPr>
          <a:lstStyle/>
          <a:p>
            <a:r>
              <a:rPr lang="en-US" sz="1400" dirty="0" smtClean="0">
                <a:solidFill>
                  <a:schemeClr val="bg1"/>
                </a:solidFill>
              </a:rPr>
              <a:t>Instances of sampling spectra</a:t>
            </a:r>
            <a:endParaRPr lang="en-GB" sz="1400" dirty="0">
              <a:solidFill>
                <a:schemeClr val="bg1"/>
              </a:solidFill>
            </a:endParaRPr>
          </a:p>
        </p:txBody>
      </p:sp>
      <p:sp>
        <p:nvSpPr>
          <p:cNvPr id="100" name="TextBox 99"/>
          <p:cNvSpPr txBox="1"/>
          <p:nvPr/>
        </p:nvSpPr>
        <p:spPr>
          <a:xfrm>
            <a:off x="5357818" y="2143122"/>
            <a:ext cx="3303212" cy="369332"/>
          </a:xfrm>
          <a:prstGeom prst="rect">
            <a:avLst/>
          </a:prstGeom>
          <a:noFill/>
        </p:spPr>
        <p:txBody>
          <a:bodyPr wrap="none" rtlCol="0">
            <a:spAutoFit/>
          </a:bodyPr>
          <a:lstStyle/>
          <a:p>
            <a:r>
              <a:rPr lang="en-US" sz="1800" dirty="0" smtClean="0">
                <a:solidFill>
                  <a:srgbClr val="FFFF00"/>
                </a:solidFill>
              </a:rPr>
              <a:t>Which strategy is better? Metric?</a:t>
            </a:r>
            <a:endParaRPr lang="en-GB" sz="1800" dirty="0">
              <a:solidFill>
                <a:srgbClr val="FFFF00"/>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a:xfrm flipH="1">
            <a:off x="12331504" y="3214692"/>
            <a:ext cx="231212" cy="714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6" name="Rectangle 5"/>
          <p:cNvSpPr/>
          <p:nvPr/>
        </p:nvSpPr>
        <p:spPr>
          <a:xfrm>
            <a:off x="357158" y="714362"/>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15921" y="39039"/>
            <a:ext cx="7705780" cy="619125"/>
          </a:xfrm>
        </p:spPr>
        <p:txBody>
          <a:bodyPr>
            <a:normAutofit/>
          </a:bodyPr>
          <a:lstStyle/>
          <a:p>
            <a:pPr algn="ctr"/>
            <a:r>
              <a:rPr lang="en-US" dirty="0" smtClean="0"/>
              <a:t>accuracy (bias) and precision (variance)</a:t>
            </a:r>
            <a:endParaRPr lang="en-US" dirty="0"/>
          </a:p>
        </p:txBody>
      </p:sp>
      <p:cxnSp>
        <p:nvCxnSpPr>
          <p:cNvPr id="32" name="Straight Arrow Connector 31"/>
          <p:cNvCxnSpPr/>
          <p:nvPr/>
        </p:nvCxnSpPr>
        <p:spPr>
          <a:xfrm rot="5400000" flipH="1" flipV="1">
            <a:off x="-286058" y="2356920"/>
            <a:ext cx="2858316" cy="183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142976" y="3786197"/>
            <a:ext cx="6858048" cy="170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2" name="Group 43"/>
          <p:cNvGrpSpPr/>
          <p:nvPr/>
        </p:nvGrpSpPr>
        <p:grpSpPr>
          <a:xfrm>
            <a:off x="4000496" y="1857370"/>
            <a:ext cx="2357454" cy="1928826"/>
            <a:chOff x="3676390" y="1902166"/>
            <a:chExt cx="1119449" cy="1001055"/>
          </a:xfrm>
        </p:grpSpPr>
        <p:sp>
          <p:nvSpPr>
            <p:cNvPr id="45" name="Rectangle 44"/>
            <p:cNvSpPr/>
            <p:nvPr/>
          </p:nvSpPr>
          <p:spPr>
            <a:xfrm flipH="1">
              <a:off x="3786182" y="2763928"/>
              <a:ext cx="109792" cy="1378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6" name="Rectangle 45"/>
            <p:cNvSpPr/>
            <p:nvPr/>
          </p:nvSpPr>
          <p:spPr>
            <a:xfrm flipH="1">
              <a:off x="3901085" y="2476674"/>
              <a:ext cx="109792" cy="4251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7" name="Rectangle 46"/>
            <p:cNvSpPr/>
            <p:nvPr/>
          </p:nvSpPr>
          <p:spPr>
            <a:xfrm flipH="1">
              <a:off x="4005768" y="2131969"/>
              <a:ext cx="109792" cy="7698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8" name="Rectangle 47"/>
            <p:cNvSpPr/>
            <p:nvPr/>
          </p:nvSpPr>
          <p:spPr>
            <a:xfrm flipH="1">
              <a:off x="4120670" y="1902166"/>
              <a:ext cx="109792" cy="9996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9" name="Rectangle 48"/>
            <p:cNvSpPr/>
            <p:nvPr/>
          </p:nvSpPr>
          <p:spPr>
            <a:xfrm flipH="1">
              <a:off x="4235571" y="2074519"/>
              <a:ext cx="109792" cy="8273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0" name="Rectangle 49"/>
            <p:cNvSpPr/>
            <p:nvPr/>
          </p:nvSpPr>
          <p:spPr>
            <a:xfrm flipH="1">
              <a:off x="4350473" y="2361773"/>
              <a:ext cx="109792" cy="5400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1" name="Rectangle 50"/>
            <p:cNvSpPr/>
            <p:nvPr/>
          </p:nvSpPr>
          <p:spPr>
            <a:xfrm flipH="1">
              <a:off x="4465375" y="2706477"/>
              <a:ext cx="109792" cy="1953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2" name="Rectangle 51"/>
            <p:cNvSpPr/>
            <p:nvPr/>
          </p:nvSpPr>
          <p:spPr>
            <a:xfrm flipH="1">
              <a:off x="4580276" y="2786064"/>
              <a:ext cx="109792" cy="1157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3" name="Rectangle 52"/>
            <p:cNvSpPr/>
            <p:nvPr/>
          </p:nvSpPr>
          <p:spPr>
            <a:xfrm flipH="1">
              <a:off x="4686047" y="2856100"/>
              <a:ext cx="109792"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4" name="Rectangle 53"/>
            <p:cNvSpPr/>
            <p:nvPr/>
          </p:nvSpPr>
          <p:spPr>
            <a:xfrm flipH="1">
              <a:off x="3676390" y="2857502"/>
              <a:ext cx="109792"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55" name="TextBox 54"/>
          <p:cNvSpPr txBox="1"/>
          <p:nvPr/>
        </p:nvSpPr>
        <p:spPr>
          <a:xfrm>
            <a:off x="5500694" y="3786196"/>
            <a:ext cx="2489208" cy="400110"/>
          </a:xfrm>
          <a:prstGeom prst="rect">
            <a:avLst/>
          </a:prstGeom>
          <a:noFill/>
        </p:spPr>
        <p:txBody>
          <a:bodyPr wrap="none" rtlCol="0">
            <a:spAutoFit/>
          </a:bodyPr>
          <a:lstStyle/>
          <a:p>
            <a:r>
              <a:rPr lang="en-US" sz="2000" dirty="0" smtClean="0">
                <a:solidFill>
                  <a:schemeClr val="bg1"/>
                </a:solidFill>
              </a:rPr>
              <a:t>estimated value (bins)</a:t>
            </a:r>
            <a:endParaRPr lang="en-GB" sz="2000" dirty="0">
              <a:solidFill>
                <a:schemeClr val="bg1"/>
              </a:solidFill>
            </a:endParaRPr>
          </a:p>
        </p:txBody>
      </p:sp>
      <p:sp>
        <p:nvSpPr>
          <p:cNvPr id="56" name="TextBox 55"/>
          <p:cNvSpPr txBox="1"/>
          <p:nvPr/>
        </p:nvSpPr>
        <p:spPr>
          <a:xfrm rot="16200000">
            <a:off x="297184" y="1345841"/>
            <a:ext cx="1234440" cy="400110"/>
          </a:xfrm>
          <a:prstGeom prst="rect">
            <a:avLst/>
          </a:prstGeom>
          <a:noFill/>
        </p:spPr>
        <p:txBody>
          <a:bodyPr wrap="none" rtlCol="0">
            <a:spAutoFit/>
          </a:bodyPr>
          <a:lstStyle/>
          <a:p>
            <a:r>
              <a:rPr lang="en-US" sz="2000" dirty="0" smtClean="0">
                <a:solidFill>
                  <a:schemeClr val="bg1"/>
                </a:solidFill>
              </a:rPr>
              <a:t>frequency</a:t>
            </a:r>
            <a:endParaRPr lang="en-GB" sz="2000" dirty="0">
              <a:solidFill>
                <a:schemeClr val="bg1"/>
              </a:solidFill>
            </a:endParaRPr>
          </a:p>
        </p:txBody>
      </p:sp>
      <p:cxnSp>
        <p:nvCxnSpPr>
          <p:cNvPr id="59" name="Straight Connector 58"/>
          <p:cNvCxnSpPr/>
          <p:nvPr/>
        </p:nvCxnSpPr>
        <p:spPr>
          <a:xfrm rot="5400000">
            <a:off x="1500167" y="2714627"/>
            <a:ext cx="2428893"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916768" y="2641713"/>
            <a:ext cx="2283860" cy="79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114"/>
          <p:cNvGrpSpPr/>
          <p:nvPr/>
        </p:nvGrpSpPr>
        <p:grpSpPr>
          <a:xfrm>
            <a:off x="1928794" y="2357436"/>
            <a:ext cx="3517360" cy="1428762"/>
            <a:chOff x="8786842" y="1857370"/>
            <a:chExt cx="3517360" cy="1428762"/>
          </a:xfrm>
        </p:grpSpPr>
        <p:sp>
          <p:nvSpPr>
            <p:cNvPr id="100" name="Rectangle 99"/>
            <p:cNvSpPr/>
            <p:nvPr/>
          </p:nvSpPr>
          <p:spPr>
            <a:xfrm flipH="1">
              <a:off x="9286908" y="2857502"/>
              <a:ext cx="231212" cy="42862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10" name="Rectangle 109"/>
            <p:cNvSpPr/>
            <p:nvPr/>
          </p:nvSpPr>
          <p:spPr>
            <a:xfrm flipH="1">
              <a:off x="9028394" y="3071816"/>
              <a:ext cx="231212" cy="21431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11" name="Rectangle 110"/>
            <p:cNvSpPr/>
            <p:nvPr/>
          </p:nvSpPr>
          <p:spPr>
            <a:xfrm flipH="1">
              <a:off x="8786842" y="3214692"/>
              <a:ext cx="231212" cy="714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13" name="Rectangle 112"/>
            <p:cNvSpPr/>
            <p:nvPr/>
          </p:nvSpPr>
          <p:spPr>
            <a:xfrm flipH="1">
              <a:off x="12072990" y="3214692"/>
              <a:ext cx="231212" cy="714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14" name="Rectangle 113"/>
            <p:cNvSpPr/>
            <p:nvPr/>
          </p:nvSpPr>
          <p:spPr>
            <a:xfrm flipH="1">
              <a:off x="11831438" y="3143254"/>
              <a:ext cx="231212" cy="14287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grpSp>
          <p:nvGrpSpPr>
            <p:cNvPr id="4" name="Group 87"/>
            <p:cNvGrpSpPr/>
            <p:nvPr/>
          </p:nvGrpSpPr>
          <p:grpSpPr>
            <a:xfrm>
              <a:off x="9501222" y="1857370"/>
              <a:ext cx="2357454" cy="1428762"/>
              <a:chOff x="3676390" y="2161699"/>
              <a:chExt cx="1119449" cy="741523"/>
            </a:xfrm>
          </p:grpSpPr>
          <p:sp>
            <p:nvSpPr>
              <p:cNvPr id="89" name="Rectangle 88"/>
              <p:cNvSpPr/>
              <p:nvPr/>
            </p:nvSpPr>
            <p:spPr>
              <a:xfrm flipH="1">
                <a:off x="3676390" y="2569537"/>
                <a:ext cx="109792" cy="33368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0" name="Rectangle 89"/>
              <p:cNvSpPr/>
              <p:nvPr/>
            </p:nvSpPr>
            <p:spPr>
              <a:xfrm flipH="1">
                <a:off x="3786182" y="2458308"/>
                <a:ext cx="109792" cy="44351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1" name="Rectangle 90"/>
              <p:cNvSpPr/>
              <p:nvPr/>
            </p:nvSpPr>
            <p:spPr>
              <a:xfrm flipH="1">
                <a:off x="3901085" y="2310003"/>
                <a:ext cx="109792" cy="59181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2" name="Rectangle 91"/>
              <p:cNvSpPr/>
              <p:nvPr/>
            </p:nvSpPr>
            <p:spPr>
              <a:xfrm flipH="1">
                <a:off x="4005768" y="2198774"/>
                <a:ext cx="109792" cy="70304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3" name="Rectangle 92"/>
              <p:cNvSpPr/>
              <p:nvPr/>
            </p:nvSpPr>
            <p:spPr>
              <a:xfrm flipH="1">
                <a:off x="4120670" y="2161699"/>
                <a:ext cx="109792" cy="74012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4" name="Rectangle 93"/>
              <p:cNvSpPr/>
              <p:nvPr/>
            </p:nvSpPr>
            <p:spPr>
              <a:xfrm flipH="1">
                <a:off x="4235571" y="2198774"/>
                <a:ext cx="109792" cy="70304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5" name="Rectangle 94"/>
              <p:cNvSpPr/>
              <p:nvPr/>
            </p:nvSpPr>
            <p:spPr>
              <a:xfrm flipH="1">
                <a:off x="4350473" y="2361773"/>
                <a:ext cx="109792" cy="54004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6" name="Rectangle 95"/>
              <p:cNvSpPr/>
              <p:nvPr/>
            </p:nvSpPr>
            <p:spPr>
              <a:xfrm flipH="1">
                <a:off x="4465375" y="2495384"/>
                <a:ext cx="109792" cy="4064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7" name="Rectangle 96"/>
              <p:cNvSpPr/>
              <p:nvPr/>
            </p:nvSpPr>
            <p:spPr>
              <a:xfrm flipH="1">
                <a:off x="4686047" y="2754917"/>
                <a:ext cx="109792" cy="14690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8" name="Rectangle 97"/>
              <p:cNvSpPr/>
              <p:nvPr/>
            </p:nvSpPr>
            <p:spPr>
              <a:xfrm flipH="1">
                <a:off x="4580276" y="2643688"/>
                <a:ext cx="109792" cy="25813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grpSp>
      </p:grpSp>
      <p:cxnSp>
        <p:nvCxnSpPr>
          <p:cNvPr id="58" name="Straight Connector 57"/>
          <p:cNvCxnSpPr/>
          <p:nvPr/>
        </p:nvCxnSpPr>
        <p:spPr>
          <a:xfrm rot="5400000">
            <a:off x="2553366" y="2641713"/>
            <a:ext cx="2283860" cy="79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102202" y="1071552"/>
            <a:ext cx="1183914" cy="400110"/>
          </a:xfrm>
          <a:prstGeom prst="rect">
            <a:avLst/>
          </a:prstGeom>
          <a:noFill/>
        </p:spPr>
        <p:txBody>
          <a:bodyPr wrap="none" rtlCol="0">
            <a:spAutoFit/>
          </a:bodyPr>
          <a:lstStyle/>
          <a:p>
            <a:r>
              <a:rPr lang="en-US" sz="2000" dirty="0" smtClean="0">
                <a:solidFill>
                  <a:schemeClr val="bg1"/>
                </a:solidFill>
              </a:rPr>
              <a:t>reference</a:t>
            </a:r>
            <a:endParaRPr lang="en-GB" sz="2000" dirty="0">
              <a:solidFill>
                <a:schemeClr val="bg1"/>
              </a:solidFill>
            </a:endParaRPr>
          </a:p>
        </p:txBody>
      </p:sp>
      <p:sp>
        <p:nvSpPr>
          <p:cNvPr id="61" name="TextBox 60"/>
          <p:cNvSpPr txBox="1"/>
          <p:nvPr/>
        </p:nvSpPr>
        <p:spPr>
          <a:xfrm>
            <a:off x="2985844" y="1957326"/>
            <a:ext cx="1443280" cy="400110"/>
          </a:xfrm>
          <a:prstGeom prst="rect">
            <a:avLst/>
          </a:prstGeom>
          <a:noFill/>
        </p:spPr>
        <p:txBody>
          <a:bodyPr wrap="none" rtlCol="0">
            <a:spAutoFit/>
          </a:bodyPr>
          <a:lstStyle/>
          <a:p>
            <a:r>
              <a:rPr lang="en-US" sz="2000" dirty="0" smtClean="0">
                <a:solidFill>
                  <a:schemeClr val="bg1"/>
                </a:solidFill>
              </a:rPr>
              <a:t>Estimator  2</a:t>
            </a:r>
            <a:endParaRPr lang="en-GB" sz="2000" dirty="0">
              <a:solidFill>
                <a:schemeClr val="bg1"/>
              </a:solidFill>
            </a:endParaRPr>
          </a:p>
        </p:txBody>
      </p:sp>
      <p:sp>
        <p:nvSpPr>
          <p:cNvPr id="62" name="TextBox 61"/>
          <p:cNvSpPr txBox="1"/>
          <p:nvPr/>
        </p:nvSpPr>
        <p:spPr>
          <a:xfrm>
            <a:off x="4414604" y="1500180"/>
            <a:ext cx="1443280" cy="400110"/>
          </a:xfrm>
          <a:prstGeom prst="rect">
            <a:avLst/>
          </a:prstGeom>
          <a:noFill/>
        </p:spPr>
        <p:txBody>
          <a:bodyPr wrap="none" rtlCol="0">
            <a:spAutoFit/>
          </a:bodyPr>
          <a:lstStyle/>
          <a:p>
            <a:r>
              <a:rPr lang="en-US" sz="2000" dirty="0" smtClean="0">
                <a:solidFill>
                  <a:schemeClr val="bg1"/>
                </a:solidFill>
              </a:rPr>
              <a:t>Estimator  1</a:t>
            </a:r>
            <a:endParaRPr lang="en-GB" sz="2000" dirty="0">
              <a:solidFill>
                <a:schemeClr val="bg1"/>
              </a:solidFill>
            </a:endParaRPr>
          </a:p>
        </p:txBody>
      </p:sp>
      <p:sp>
        <p:nvSpPr>
          <p:cNvPr id="43" name="Rectangle 42"/>
          <p:cNvSpPr/>
          <p:nvPr/>
        </p:nvSpPr>
        <p:spPr>
          <a:xfrm>
            <a:off x="4000496" y="785800"/>
            <a:ext cx="4026423" cy="338554"/>
          </a:xfrm>
          <a:prstGeom prst="rect">
            <a:avLst/>
          </a:prstGeom>
        </p:spPr>
        <p:txBody>
          <a:bodyPr wrap="none">
            <a:spAutoFit/>
          </a:bodyPr>
          <a:lstStyle/>
          <a:p>
            <a:r>
              <a:rPr lang="en-US" dirty="0" smtClean="0">
                <a:solidFill>
                  <a:schemeClr val="bg1">
                    <a:lumMod val="95000"/>
                  </a:schemeClr>
                </a:solidFill>
              </a:rPr>
              <a:t>Estimator 2 has lower bias but higher variance</a:t>
            </a:r>
            <a:endParaRPr lang="en-GB" dirty="0">
              <a:solidFill>
                <a:schemeClr val="bg1">
                  <a:lumMod val="95000"/>
                </a:schemeClr>
              </a:solidFill>
            </a:endParaRPr>
          </a:p>
        </p:txBody>
      </p:sp>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23872" y="23799"/>
            <a:ext cx="7705780" cy="619125"/>
          </a:xfrm>
        </p:spPr>
        <p:txBody>
          <a:bodyPr>
            <a:normAutofit/>
          </a:bodyPr>
          <a:lstStyle/>
          <a:p>
            <a:pPr algn="ctr"/>
            <a:r>
              <a:rPr lang="en-US" smtClean="0"/>
              <a:t>overview</a:t>
            </a:r>
            <a:endParaRPr lang="en-US" dirty="0"/>
          </a:p>
        </p:txBody>
      </p:sp>
      <p:sp>
        <p:nvSpPr>
          <p:cNvPr id="282" name="Rectangle 281"/>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283" name="Picture 7" descr="C:\Users\kartic\Documents\sig13ff\Sl1.png"/>
          <p:cNvPicPr>
            <a:picLocks noChangeAspect="1" noChangeArrowheads="1"/>
          </p:cNvPicPr>
          <p:nvPr/>
        </p:nvPicPr>
        <p:blipFill>
          <a:blip r:embed="rId3"/>
          <a:srcRect/>
          <a:stretch>
            <a:fillRect/>
          </a:stretch>
        </p:blipFill>
        <p:spPr bwMode="auto">
          <a:xfrm>
            <a:off x="500034" y="1008284"/>
            <a:ext cx="8216564" cy="2849350"/>
          </a:xfrm>
          <a:prstGeom prst="rect">
            <a:avLst/>
          </a:prstGeom>
          <a:noFill/>
        </p:spPr>
      </p:pic>
      <p:sp>
        <p:nvSpPr>
          <p:cNvPr id="284" name="Rectangle 283"/>
          <p:cNvSpPr/>
          <p:nvPr/>
        </p:nvSpPr>
        <p:spPr>
          <a:xfrm>
            <a:off x="2500298" y="785800"/>
            <a:ext cx="2000264" cy="17859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p:cNvSpPr/>
          <p:nvPr/>
        </p:nvSpPr>
        <p:spPr>
          <a:xfrm>
            <a:off x="4357686" y="2500312"/>
            <a:ext cx="4357718" cy="15001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p:cNvSpPr/>
          <p:nvPr/>
        </p:nvSpPr>
        <p:spPr>
          <a:xfrm>
            <a:off x="500034" y="1928808"/>
            <a:ext cx="2214578" cy="200026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4859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86"/>
                                        </p:tgtEl>
                                      </p:cBhvr>
                                    </p:animEffect>
                                    <p:set>
                                      <p:cBhvr>
                                        <p:cTn id="7" dur="1" fill="hold">
                                          <p:stCondLst>
                                            <p:cond delay="1999"/>
                                          </p:stCondLst>
                                        </p:cTn>
                                        <p:tgtEl>
                                          <p:spTgt spid="2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284"/>
                                        </p:tgtEl>
                                      </p:cBhvr>
                                    </p:animEffect>
                                    <p:set>
                                      <p:cBhvr>
                                        <p:cTn id="12" dur="1" fill="hold">
                                          <p:stCondLst>
                                            <p:cond delay="1999"/>
                                          </p:stCondLst>
                                        </p:cTn>
                                        <p:tgtEl>
                                          <p:spTgt spid="28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285"/>
                                        </p:tgtEl>
                                      </p:cBhvr>
                                    </p:animEffect>
                                    <p:set>
                                      <p:cBhvr>
                                        <p:cTn id="17" dur="1" fill="hold">
                                          <p:stCondLst>
                                            <p:cond delay="1999"/>
                                          </p:stCondLst>
                                        </p:cTn>
                                        <p:tgtEl>
                                          <p:spTgt spid="2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P spid="285" grpId="0" animBg="1"/>
      <p:bldP spid="2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related work</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8682" name="AutoShape 10"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4" name="AutoShape 12"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6" name="AutoShape 14"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8" name="AutoShape 16"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90" name="AutoShape 18"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93" name="Picture 21" descr="http://www.whiteboardbusiness.com/wp-content/uploads/2012/11/Old_book_on_shelf.jpg"/>
          <p:cNvPicPr>
            <a:picLocks noChangeAspect="1" noChangeArrowheads="1"/>
          </p:cNvPicPr>
          <p:nvPr/>
        </p:nvPicPr>
        <p:blipFill>
          <a:blip r:embed="rId3"/>
          <a:srcRect l="3750" t="40179" r="6249"/>
          <a:stretch>
            <a:fillRect/>
          </a:stretch>
        </p:blipFill>
        <p:spPr bwMode="auto">
          <a:xfrm flipH="1">
            <a:off x="398362" y="928676"/>
            <a:ext cx="8346066" cy="3624314"/>
          </a:xfrm>
          <a:prstGeom prst="rect">
            <a:avLst/>
          </a:prstGeom>
          <a:noFill/>
        </p:spPr>
      </p:pic>
      <p:sp>
        <p:nvSpPr>
          <p:cNvPr id="28" name="Rectangle 27"/>
          <p:cNvSpPr/>
          <p:nvPr/>
        </p:nvSpPr>
        <p:spPr>
          <a:xfrm>
            <a:off x="357158" y="857238"/>
            <a:ext cx="8429684" cy="3786214"/>
          </a:xfrm>
          <a:prstGeom prst="rect">
            <a:avLst/>
          </a:prstGeom>
          <a:solidFill>
            <a:srgbClr val="000000">
              <a:alpha val="4705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Rectangle 28"/>
          <p:cNvSpPr/>
          <p:nvPr/>
        </p:nvSpPr>
        <p:spPr>
          <a:xfrm>
            <a:off x="857224" y="1928808"/>
            <a:ext cx="2357454" cy="642942"/>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r>
              <a:rPr lang="en-US" sz="2000" dirty="0" smtClean="0">
                <a:solidFill>
                  <a:srgbClr val="FFFF00"/>
                </a:solidFill>
              </a:rPr>
              <a:t>signal processing</a:t>
            </a:r>
            <a:endParaRPr lang="en-US" dirty="0" smtClean="0">
              <a:solidFill>
                <a:srgbClr val="FFFF00"/>
              </a:solidFill>
            </a:endParaRPr>
          </a:p>
        </p:txBody>
      </p:sp>
      <p:sp>
        <p:nvSpPr>
          <p:cNvPr id="30" name="Rectangle 29"/>
          <p:cNvSpPr/>
          <p:nvPr/>
        </p:nvSpPr>
        <p:spPr>
          <a:xfrm>
            <a:off x="2571736" y="3714758"/>
            <a:ext cx="3214710" cy="642942"/>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r>
              <a:rPr lang="en-US" sz="2000" dirty="0" smtClean="0">
                <a:solidFill>
                  <a:srgbClr val="FFFF00"/>
                </a:solidFill>
              </a:rPr>
              <a:t>assessing sampling patterns</a:t>
            </a:r>
            <a:endParaRPr lang="en-US" dirty="0" smtClean="0">
              <a:solidFill>
                <a:srgbClr val="FFFF00"/>
              </a:solidFill>
            </a:endParaRPr>
          </a:p>
        </p:txBody>
      </p:sp>
      <p:sp>
        <p:nvSpPr>
          <p:cNvPr id="31" name="Rectangle 30"/>
          <p:cNvSpPr/>
          <p:nvPr/>
        </p:nvSpPr>
        <p:spPr>
          <a:xfrm>
            <a:off x="6143636" y="1357304"/>
            <a:ext cx="2000264" cy="1071570"/>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r>
              <a:rPr lang="en-US" sz="2000" dirty="0" smtClean="0">
                <a:solidFill>
                  <a:srgbClr val="FFFF00"/>
                </a:solidFill>
              </a:rPr>
              <a:t>spectral analysis </a:t>
            </a:r>
          </a:p>
          <a:p>
            <a:pPr algn="ctr"/>
            <a:r>
              <a:rPr lang="en-US" sz="2000" dirty="0" smtClean="0">
                <a:solidFill>
                  <a:srgbClr val="FFFF00"/>
                </a:solidFill>
              </a:rPr>
              <a:t>of integration</a:t>
            </a:r>
            <a:endParaRPr lang="en-US" dirty="0" smtClean="0">
              <a:solidFill>
                <a:srgbClr val="FFFF00"/>
              </a:solidFill>
            </a:endParaRPr>
          </a:p>
        </p:txBody>
      </p:sp>
      <p:sp>
        <p:nvSpPr>
          <p:cNvPr id="32" name="Rectangle 31"/>
          <p:cNvSpPr/>
          <p:nvPr/>
        </p:nvSpPr>
        <p:spPr>
          <a:xfrm>
            <a:off x="1071538" y="1071552"/>
            <a:ext cx="1214446" cy="500066"/>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Monte Carlo </a:t>
            </a:r>
          </a:p>
          <a:p>
            <a:pPr algn="ctr"/>
            <a:r>
              <a:rPr lang="en-US" dirty="0" smtClean="0"/>
              <a:t>sampling</a:t>
            </a:r>
            <a:endParaRPr lang="en-US" dirty="0" smtClean="0">
              <a:solidFill>
                <a:srgbClr val="FFFF00"/>
              </a:solidFill>
            </a:endParaRPr>
          </a:p>
        </p:txBody>
      </p:sp>
      <p:sp>
        <p:nvSpPr>
          <p:cNvPr id="33" name="Rectangle 32"/>
          <p:cNvSpPr/>
          <p:nvPr/>
        </p:nvSpPr>
        <p:spPr>
          <a:xfrm>
            <a:off x="3643306" y="928676"/>
            <a:ext cx="1500198" cy="714380"/>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Monte Carlo rendering</a:t>
            </a:r>
            <a:endParaRPr lang="en-US" dirty="0" smtClean="0">
              <a:solidFill>
                <a:srgbClr val="FFFF00"/>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fontScale="90000"/>
          </a:bodyPr>
          <a:lstStyle/>
          <a:p>
            <a:pPr algn="ctr"/>
            <a:r>
              <a:rPr lang="en-US" dirty="0" smtClean="0"/>
              <a:t>stochastic jitter: undesirable but unavoidable</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8682" name="AutoShape 10"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4" name="AutoShape 12"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6" name="AutoShape 14"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8" name="AutoShape 16"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90" name="AutoShape 18"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93" name="Picture 21" descr="http://www.whiteboardbusiness.com/wp-content/uploads/2012/11/Old_book_on_shelf.jpg"/>
          <p:cNvPicPr>
            <a:picLocks noChangeAspect="1" noChangeArrowheads="1"/>
          </p:cNvPicPr>
          <p:nvPr/>
        </p:nvPicPr>
        <p:blipFill>
          <a:blip r:embed="rId3"/>
          <a:srcRect l="3750" t="40179" r="6249"/>
          <a:stretch>
            <a:fillRect/>
          </a:stretch>
        </p:blipFill>
        <p:spPr bwMode="auto">
          <a:xfrm flipH="1">
            <a:off x="398362" y="928676"/>
            <a:ext cx="8346066" cy="3624314"/>
          </a:xfrm>
          <a:prstGeom prst="rect">
            <a:avLst/>
          </a:prstGeom>
          <a:noFill/>
        </p:spPr>
      </p:pic>
      <p:sp>
        <p:nvSpPr>
          <p:cNvPr id="28" name="Rectangle 27"/>
          <p:cNvSpPr/>
          <p:nvPr/>
        </p:nvSpPr>
        <p:spPr>
          <a:xfrm>
            <a:off x="357158" y="857238"/>
            <a:ext cx="8429684" cy="3786214"/>
          </a:xfrm>
          <a:prstGeom prst="rect">
            <a:avLst/>
          </a:prstGeom>
          <a:solidFill>
            <a:srgbClr val="000000">
              <a:alpha val="4705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Rectangle 28"/>
          <p:cNvSpPr/>
          <p:nvPr/>
        </p:nvSpPr>
        <p:spPr>
          <a:xfrm>
            <a:off x="857224" y="1928808"/>
            <a:ext cx="2357454" cy="642942"/>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r>
              <a:rPr lang="en-US" sz="2000" dirty="0" smtClean="0">
                <a:solidFill>
                  <a:srgbClr val="FFFF00"/>
                </a:solidFill>
              </a:rPr>
              <a:t>signal processing</a:t>
            </a:r>
            <a:endParaRPr lang="en-US" dirty="0" smtClean="0">
              <a:solidFill>
                <a:srgbClr val="FFFF00"/>
              </a:solidFill>
            </a:endParaRPr>
          </a:p>
        </p:txBody>
      </p:sp>
      <p:sp>
        <p:nvSpPr>
          <p:cNvPr id="21" name="Rectangle 20"/>
          <p:cNvSpPr/>
          <p:nvPr/>
        </p:nvSpPr>
        <p:spPr>
          <a:xfrm>
            <a:off x="1785918" y="3643320"/>
            <a:ext cx="5500726" cy="571504"/>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bg2"/>
              </a:solidFill>
            </a:endParaRPr>
          </a:p>
        </p:txBody>
      </p:sp>
      <p:sp>
        <p:nvSpPr>
          <p:cNvPr id="25" name="Rectangle 24"/>
          <p:cNvSpPr/>
          <p:nvPr/>
        </p:nvSpPr>
        <p:spPr>
          <a:xfrm>
            <a:off x="3000364" y="1357304"/>
            <a:ext cx="3214710" cy="1857388"/>
          </a:xfrm>
          <a:prstGeom prst="rect">
            <a:avLst/>
          </a:prstGeom>
          <a:solidFill>
            <a:srgbClr val="000000">
              <a:alpha val="81176"/>
            </a:srgbClr>
          </a:solidFill>
          <a:ln>
            <a:no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t"/>
          <a:lstStyle/>
          <a:p>
            <a:r>
              <a:rPr lang="en-GB" dirty="0" smtClean="0"/>
              <a:t>  </a:t>
            </a:r>
            <a:r>
              <a:rPr lang="en-GB" dirty="0" smtClean="0">
                <a:solidFill>
                  <a:schemeClr val="bg2">
                    <a:lumMod val="75000"/>
                  </a:schemeClr>
                </a:solidFill>
              </a:rPr>
              <a:t>Jitter [Balakrishnan1962]</a:t>
            </a:r>
          </a:p>
          <a:p>
            <a:r>
              <a:rPr lang="en-GB" dirty="0" smtClean="0">
                <a:solidFill>
                  <a:schemeClr val="bg2">
                    <a:lumMod val="75000"/>
                  </a:schemeClr>
                </a:solidFill>
              </a:rPr>
              <a:t> </a:t>
            </a:r>
          </a:p>
          <a:p>
            <a:r>
              <a:rPr lang="en-US" dirty="0" smtClean="0">
                <a:solidFill>
                  <a:schemeClr val="bg2">
                    <a:lumMod val="75000"/>
                  </a:schemeClr>
                </a:solidFill>
              </a:rPr>
              <a:t>  Point processes [Bartlett 1964]</a:t>
            </a:r>
          </a:p>
          <a:p>
            <a:r>
              <a:rPr lang="en-US" dirty="0" smtClean="0">
                <a:solidFill>
                  <a:schemeClr val="bg2">
                    <a:lumMod val="75000"/>
                  </a:schemeClr>
                </a:solidFill>
              </a:rPr>
              <a:t>  </a:t>
            </a:r>
          </a:p>
          <a:p>
            <a:r>
              <a:rPr lang="en-US" dirty="0" smtClean="0">
                <a:solidFill>
                  <a:schemeClr val="bg2">
                    <a:lumMod val="75000"/>
                  </a:schemeClr>
                </a:solidFill>
              </a:rPr>
              <a:t>  Impulse processes [</a:t>
            </a:r>
            <a:r>
              <a:rPr lang="en-US" dirty="0" err="1" smtClean="0">
                <a:solidFill>
                  <a:schemeClr val="bg2">
                    <a:lumMod val="75000"/>
                  </a:schemeClr>
                </a:solidFill>
              </a:rPr>
              <a:t>Leneman</a:t>
            </a:r>
            <a:r>
              <a:rPr lang="en-US" dirty="0" smtClean="0">
                <a:solidFill>
                  <a:schemeClr val="bg2">
                    <a:lumMod val="75000"/>
                  </a:schemeClr>
                </a:solidFill>
              </a:rPr>
              <a:t> 1966] </a:t>
            </a:r>
          </a:p>
          <a:p>
            <a:endParaRPr lang="en-US" dirty="0" smtClean="0">
              <a:solidFill>
                <a:schemeClr val="bg2">
                  <a:lumMod val="75000"/>
                </a:schemeClr>
              </a:solidFill>
            </a:endParaRPr>
          </a:p>
          <a:p>
            <a:r>
              <a:rPr lang="en-GB" dirty="0" smtClean="0">
                <a:solidFill>
                  <a:schemeClr val="bg2">
                    <a:lumMod val="75000"/>
                  </a:schemeClr>
                </a:solidFill>
              </a:rPr>
              <a:t>  Shot noise [</a:t>
            </a:r>
            <a:r>
              <a:rPr lang="en-GB" dirty="0" err="1" smtClean="0">
                <a:solidFill>
                  <a:schemeClr val="bg2">
                    <a:lumMod val="75000"/>
                  </a:schemeClr>
                </a:solidFill>
              </a:rPr>
              <a:t>Bremaud</a:t>
            </a:r>
            <a:r>
              <a:rPr lang="en-GB" dirty="0" smtClean="0">
                <a:solidFill>
                  <a:schemeClr val="bg2">
                    <a:lumMod val="75000"/>
                  </a:schemeClr>
                </a:solidFill>
              </a:rPr>
              <a:t> et al. 2003]</a:t>
            </a: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438120" y="39039"/>
            <a:ext cx="8277284" cy="619125"/>
          </a:xfrm>
        </p:spPr>
        <p:txBody>
          <a:bodyPr>
            <a:normAutofit fontScale="90000"/>
          </a:bodyPr>
          <a:lstStyle/>
          <a:p>
            <a:pPr algn="ctr"/>
            <a:r>
              <a:rPr lang="en-US" dirty="0" smtClean="0"/>
              <a:t>we assess based on estimator bias and variance</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8682" name="AutoShape 10"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4" name="AutoShape 12"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6" name="AutoShape 14"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8" name="AutoShape 16"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90" name="AutoShape 18"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93" name="Picture 21" descr="http://www.whiteboardbusiness.com/wp-content/uploads/2012/11/Old_book_on_shelf.jpg"/>
          <p:cNvPicPr>
            <a:picLocks noChangeAspect="1" noChangeArrowheads="1"/>
          </p:cNvPicPr>
          <p:nvPr/>
        </p:nvPicPr>
        <p:blipFill>
          <a:blip r:embed="rId3"/>
          <a:srcRect l="3750" t="40179" r="6249"/>
          <a:stretch>
            <a:fillRect/>
          </a:stretch>
        </p:blipFill>
        <p:spPr bwMode="auto">
          <a:xfrm flipH="1">
            <a:off x="398362" y="928676"/>
            <a:ext cx="8346066" cy="3624314"/>
          </a:xfrm>
          <a:prstGeom prst="rect">
            <a:avLst/>
          </a:prstGeom>
          <a:noFill/>
        </p:spPr>
      </p:pic>
      <p:sp>
        <p:nvSpPr>
          <p:cNvPr id="28" name="Rectangle 27"/>
          <p:cNvSpPr/>
          <p:nvPr/>
        </p:nvSpPr>
        <p:spPr>
          <a:xfrm>
            <a:off x="357158" y="857238"/>
            <a:ext cx="8429684" cy="3786214"/>
          </a:xfrm>
          <a:prstGeom prst="rect">
            <a:avLst/>
          </a:prstGeom>
          <a:solidFill>
            <a:srgbClr val="000000">
              <a:alpha val="4705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Rectangle 20"/>
          <p:cNvSpPr/>
          <p:nvPr/>
        </p:nvSpPr>
        <p:spPr>
          <a:xfrm>
            <a:off x="1785918" y="3643320"/>
            <a:ext cx="5500726" cy="571504"/>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bg2"/>
              </a:solidFill>
            </a:endParaRPr>
          </a:p>
        </p:txBody>
      </p:sp>
      <p:sp>
        <p:nvSpPr>
          <p:cNvPr id="15" name="Rectangle 14"/>
          <p:cNvSpPr/>
          <p:nvPr/>
        </p:nvSpPr>
        <p:spPr>
          <a:xfrm>
            <a:off x="2571736" y="3714758"/>
            <a:ext cx="3214710" cy="642942"/>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r>
              <a:rPr lang="en-US" sz="2000" dirty="0" smtClean="0">
                <a:solidFill>
                  <a:srgbClr val="FFFF00"/>
                </a:solidFill>
              </a:rPr>
              <a:t>assessing sampling patterns</a:t>
            </a:r>
            <a:endParaRPr lang="en-US" dirty="0" smtClean="0">
              <a:solidFill>
                <a:srgbClr val="FFFF00"/>
              </a:solidFill>
            </a:endParaRPr>
          </a:p>
        </p:txBody>
      </p:sp>
      <p:sp>
        <p:nvSpPr>
          <p:cNvPr id="16" name="Rectangle 15"/>
          <p:cNvSpPr/>
          <p:nvPr/>
        </p:nvSpPr>
        <p:spPr>
          <a:xfrm>
            <a:off x="1785918" y="1285866"/>
            <a:ext cx="5000660" cy="2286016"/>
          </a:xfrm>
          <a:prstGeom prst="rect">
            <a:avLst/>
          </a:prstGeom>
          <a:solidFill>
            <a:srgbClr val="000000">
              <a:alpha val="81176"/>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r>
              <a:rPr lang="en-GB" dirty="0" smtClean="0"/>
              <a:t>Point statistics [Ripley 1977]</a:t>
            </a:r>
          </a:p>
          <a:p>
            <a:r>
              <a:rPr lang="en-GB" dirty="0" smtClean="0"/>
              <a:t> </a:t>
            </a:r>
          </a:p>
          <a:p>
            <a:r>
              <a:rPr lang="en-US" dirty="0" smtClean="0"/>
              <a:t>Frequency analysis [</a:t>
            </a:r>
            <a:r>
              <a:rPr lang="en-US" dirty="0" err="1" smtClean="0"/>
              <a:t>Dippe&amp;Wold</a:t>
            </a:r>
            <a:r>
              <a:rPr lang="en-US" dirty="0" smtClean="0"/>
              <a:t> 85, Cook 86, Mitchell 91]</a:t>
            </a:r>
          </a:p>
          <a:p>
            <a:r>
              <a:rPr lang="en-US" dirty="0" smtClean="0"/>
              <a:t>  </a:t>
            </a:r>
          </a:p>
          <a:p>
            <a:r>
              <a:rPr lang="en-US" dirty="0" smtClean="0"/>
              <a:t>Discrepancy [Shirley 91] </a:t>
            </a:r>
          </a:p>
          <a:p>
            <a:endParaRPr lang="en-US" dirty="0" smtClean="0"/>
          </a:p>
          <a:p>
            <a:r>
              <a:rPr lang="en-GB" dirty="0" smtClean="0"/>
              <a:t>Statistical hypotheses [</a:t>
            </a:r>
            <a:r>
              <a:rPr lang="en-GB" dirty="0" err="1" smtClean="0"/>
              <a:t>Subr&amp;Arvo</a:t>
            </a:r>
            <a:r>
              <a:rPr lang="en-GB" dirty="0" smtClean="0"/>
              <a:t> 2007]</a:t>
            </a:r>
          </a:p>
          <a:p>
            <a:endParaRPr lang="en-US" dirty="0" smtClean="0"/>
          </a:p>
          <a:p>
            <a:r>
              <a:rPr lang="en-US" dirty="0" smtClean="0"/>
              <a:t>Others [</a:t>
            </a:r>
            <a:r>
              <a:rPr lang="en-US" dirty="0" err="1" smtClean="0"/>
              <a:t>Wei&amp;Wang</a:t>
            </a:r>
            <a:r>
              <a:rPr lang="en-US" dirty="0" smtClean="0"/>
              <a:t> 11,Oztireli&amp;Gross 12] </a:t>
            </a:r>
            <a:endParaRPr lang="en-GB" dirty="0" smtClean="0"/>
          </a:p>
          <a:p>
            <a:endParaRPr lang="en-US" dirty="0" smtClean="0"/>
          </a:p>
          <a:p>
            <a:endParaRPr lang="en-GB" dirty="0" smtClean="0"/>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438120" y="39039"/>
            <a:ext cx="8277284" cy="619125"/>
          </a:xfrm>
        </p:spPr>
        <p:txBody>
          <a:bodyPr>
            <a:normAutofit/>
          </a:bodyPr>
          <a:lstStyle/>
          <a:p>
            <a:pPr algn="ctr"/>
            <a:r>
              <a:rPr lang="en-US" dirty="0" smtClean="0"/>
              <a:t>recent and most relevant</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8682" name="AutoShape 10"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4" name="AutoShape 12"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6" name="AutoShape 14"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8" name="AutoShape 16"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90" name="AutoShape 18"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93" name="Picture 21" descr="http://www.whiteboardbusiness.com/wp-content/uploads/2012/11/Old_book_on_shelf.jpg"/>
          <p:cNvPicPr>
            <a:picLocks noChangeAspect="1" noChangeArrowheads="1"/>
          </p:cNvPicPr>
          <p:nvPr/>
        </p:nvPicPr>
        <p:blipFill>
          <a:blip r:embed="rId3"/>
          <a:srcRect l="3750" t="40179" r="6249"/>
          <a:stretch>
            <a:fillRect/>
          </a:stretch>
        </p:blipFill>
        <p:spPr bwMode="auto">
          <a:xfrm flipH="1">
            <a:off x="398362" y="928676"/>
            <a:ext cx="8346066" cy="3624314"/>
          </a:xfrm>
          <a:prstGeom prst="rect">
            <a:avLst/>
          </a:prstGeom>
          <a:noFill/>
        </p:spPr>
      </p:pic>
      <p:sp>
        <p:nvSpPr>
          <p:cNvPr id="28" name="Rectangle 27"/>
          <p:cNvSpPr/>
          <p:nvPr/>
        </p:nvSpPr>
        <p:spPr>
          <a:xfrm>
            <a:off x="357158" y="857238"/>
            <a:ext cx="8429684" cy="3786214"/>
          </a:xfrm>
          <a:prstGeom prst="rect">
            <a:avLst/>
          </a:prstGeom>
          <a:solidFill>
            <a:srgbClr val="000000">
              <a:alpha val="4705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Rectangle 20"/>
          <p:cNvSpPr/>
          <p:nvPr/>
        </p:nvSpPr>
        <p:spPr>
          <a:xfrm>
            <a:off x="1785918" y="3643320"/>
            <a:ext cx="5500726" cy="571504"/>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bg2"/>
              </a:solidFill>
            </a:endParaRPr>
          </a:p>
        </p:txBody>
      </p:sp>
      <p:sp>
        <p:nvSpPr>
          <p:cNvPr id="18" name="Rectangle 17"/>
          <p:cNvSpPr/>
          <p:nvPr/>
        </p:nvSpPr>
        <p:spPr>
          <a:xfrm>
            <a:off x="6143636" y="1357304"/>
            <a:ext cx="2000264" cy="1071570"/>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r>
              <a:rPr lang="en-US" sz="2000" dirty="0" smtClean="0">
                <a:solidFill>
                  <a:srgbClr val="FFFF00"/>
                </a:solidFill>
              </a:rPr>
              <a:t>spectral analysis </a:t>
            </a:r>
          </a:p>
          <a:p>
            <a:pPr algn="ctr"/>
            <a:r>
              <a:rPr lang="en-US" sz="2000" dirty="0" smtClean="0">
                <a:solidFill>
                  <a:srgbClr val="FFFF00"/>
                </a:solidFill>
              </a:rPr>
              <a:t>of integration</a:t>
            </a:r>
            <a:endParaRPr lang="en-US" dirty="0" smtClean="0">
              <a:solidFill>
                <a:srgbClr val="FFFF00"/>
              </a:solidFill>
            </a:endParaRPr>
          </a:p>
        </p:txBody>
      </p:sp>
      <p:sp>
        <p:nvSpPr>
          <p:cNvPr id="19" name="Rectangle 18"/>
          <p:cNvSpPr/>
          <p:nvPr/>
        </p:nvSpPr>
        <p:spPr>
          <a:xfrm>
            <a:off x="1643042" y="2285998"/>
            <a:ext cx="5286412" cy="857256"/>
          </a:xfrm>
          <a:prstGeom prst="rect">
            <a:avLst/>
          </a:prstGeom>
          <a:solidFill>
            <a:srgbClr val="000000">
              <a:alpha val="81176"/>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r>
              <a:rPr lang="en-GB" dirty="0" smtClean="0"/>
              <a:t> numerical integration schemes </a:t>
            </a:r>
            <a:r>
              <a:rPr lang="it-IT" dirty="0" smtClean="0"/>
              <a:t>[Luchini 1994; Durand 2011]</a:t>
            </a:r>
            <a:endParaRPr lang="en-GB" dirty="0" smtClean="0"/>
          </a:p>
          <a:p>
            <a:r>
              <a:rPr lang="en-GB" dirty="0" smtClean="0"/>
              <a:t> </a:t>
            </a:r>
          </a:p>
          <a:p>
            <a:r>
              <a:rPr lang="en-US" dirty="0" smtClean="0"/>
              <a:t> errors in visibility integration [</a:t>
            </a:r>
            <a:r>
              <a:rPr lang="en-US" dirty="0" err="1" smtClean="0"/>
              <a:t>Ramamoorthi</a:t>
            </a:r>
            <a:r>
              <a:rPr lang="en-US" dirty="0" smtClean="0"/>
              <a:t> et al. 12]</a:t>
            </a:r>
          </a:p>
          <a:p>
            <a:r>
              <a:rPr lang="en-US" dirty="0" smtClean="0"/>
              <a:t>  </a:t>
            </a:r>
          </a:p>
          <a:p>
            <a:endParaRPr lang="en-US" dirty="0" smtClean="0"/>
          </a:p>
          <a:p>
            <a:endParaRPr lang="en-GB" dirty="0" smtClean="0"/>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438120" y="39039"/>
            <a:ext cx="8277284" cy="619125"/>
          </a:xfrm>
        </p:spPr>
        <p:txBody>
          <a:bodyPr>
            <a:normAutofit/>
          </a:bodyPr>
          <a:lstStyle/>
          <a:p>
            <a:pPr algn="ctr"/>
            <a:r>
              <a:rPr lang="en-US" dirty="0" smtClean="0"/>
              <a:t>recent and most relevant</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8682" name="AutoShape 10"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4" name="AutoShape 12"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6" name="AutoShape 14"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8" name="AutoShape 16"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90" name="AutoShape 18"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93" name="Picture 21" descr="http://www.whiteboardbusiness.com/wp-content/uploads/2012/11/Old_book_on_shelf.jpg"/>
          <p:cNvPicPr>
            <a:picLocks noChangeAspect="1" noChangeArrowheads="1"/>
          </p:cNvPicPr>
          <p:nvPr/>
        </p:nvPicPr>
        <p:blipFill>
          <a:blip r:embed="rId3"/>
          <a:srcRect l="3750" t="40179" r="6249"/>
          <a:stretch>
            <a:fillRect/>
          </a:stretch>
        </p:blipFill>
        <p:spPr bwMode="auto">
          <a:xfrm flipH="1">
            <a:off x="398362" y="928676"/>
            <a:ext cx="8346066" cy="3624314"/>
          </a:xfrm>
          <a:prstGeom prst="rect">
            <a:avLst/>
          </a:prstGeom>
          <a:noFill/>
        </p:spPr>
      </p:pic>
      <p:sp>
        <p:nvSpPr>
          <p:cNvPr id="28" name="Rectangle 27"/>
          <p:cNvSpPr/>
          <p:nvPr/>
        </p:nvSpPr>
        <p:spPr>
          <a:xfrm>
            <a:off x="357158" y="857238"/>
            <a:ext cx="8429684" cy="3786214"/>
          </a:xfrm>
          <a:prstGeom prst="rect">
            <a:avLst/>
          </a:prstGeom>
          <a:solidFill>
            <a:srgbClr val="000000">
              <a:alpha val="4705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Rectangle 20"/>
          <p:cNvSpPr/>
          <p:nvPr/>
        </p:nvSpPr>
        <p:spPr>
          <a:xfrm>
            <a:off x="1785918" y="3643320"/>
            <a:ext cx="5500726" cy="571504"/>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bg2"/>
              </a:solidFill>
            </a:endParaRPr>
          </a:p>
        </p:txBody>
      </p:sp>
      <p:sp>
        <p:nvSpPr>
          <p:cNvPr id="18" name="Rectangle 17"/>
          <p:cNvSpPr/>
          <p:nvPr/>
        </p:nvSpPr>
        <p:spPr>
          <a:xfrm>
            <a:off x="6143636" y="1357304"/>
            <a:ext cx="2000264" cy="1071570"/>
          </a:xfrm>
          <a:prstGeom prst="rect">
            <a:avLst/>
          </a:prstGeom>
          <a:solidFill>
            <a:srgbClr val="000000">
              <a:alpha val="65882"/>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r>
              <a:rPr lang="en-US" sz="2000" dirty="0" smtClean="0">
                <a:solidFill>
                  <a:srgbClr val="FFFF00"/>
                </a:solidFill>
              </a:rPr>
              <a:t>spectral analysis </a:t>
            </a:r>
          </a:p>
          <a:p>
            <a:pPr algn="ctr"/>
            <a:r>
              <a:rPr lang="en-US" sz="2000" dirty="0" smtClean="0">
                <a:solidFill>
                  <a:srgbClr val="FFFF00"/>
                </a:solidFill>
              </a:rPr>
              <a:t>of integration</a:t>
            </a:r>
            <a:endParaRPr lang="en-US" dirty="0" smtClean="0">
              <a:solidFill>
                <a:srgbClr val="FFFF00"/>
              </a:solidFill>
            </a:endParaRPr>
          </a:p>
        </p:txBody>
      </p:sp>
      <p:sp>
        <p:nvSpPr>
          <p:cNvPr id="19" name="Rectangle 18"/>
          <p:cNvSpPr/>
          <p:nvPr/>
        </p:nvSpPr>
        <p:spPr>
          <a:xfrm>
            <a:off x="1643042" y="2285998"/>
            <a:ext cx="5286412" cy="857256"/>
          </a:xfrm>
          <a:prstGeom prst="rect">
            <a:avLst/>
          </a:prstGeom>
          <a:solidFill>
            <a:srgbClr val="000000">
              <a:alpha val="81176"/>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r>
              <a:rPr lang="en-GB" dirty="0" smtClean="0"/>
              <a:t> numerical integration schemes </a:t>
            </a:r>
            <a:r>
              <a:rPr lang="it-IT" dirty="0" smtClean="0"/>
              <a:t>[Luchini 1994; Durand 2011]</a:t>
            </a:r>
            <a:endParaRPr lang="en-GB" dirty="0" smtClean="0"/>
          </a:p>
          <a:p>
            <a:r>
              <a:rPr lang="en-GB" dirty="0" smtClean="0"/>
              <a:t> </a:t>
            </a:r>
          </a:p>
          <a:p>
            <a:r>
              <a:rPr lang="en-US" dirty="0" smtClean="0"/>
              <a:t> errors in visibility integration [</a:t>
            </a:r>
            <a:r>
              <a:rPr lang="en-US" dirty="0" err="1" smtClean="0"/>
              <a:t>Ramamoorthi</a:t>
            </a:r>
            <a:r>
              <a:rPr lang="en-US" dirty="0" smtClean="0"/>
              <a:t> et al. 12]</a:t>
            </a:r>
          </a:p>
          <a:p>
            <a:r>
              <a:rPr lang="en-US" dirty="0" smtClean="0"/>
              <a:t>  </a:t>
            </a:r>
          </a:p>
          <a:p>
            <a:endParaRPr lang="en-US" dirty="0" smtClean="0"/>
          </a:p>
          <a:p>
            <a:endParaRPr lang="en-GB" dirty="0" smtClean="0"/>
          </a:p>
        </p:txBody>
      </p:sp>
      <p:sp>
        <p:nvSpPr>
          <p:cNvPr id="20" name="Rectangle 19"/>
          <p:cNvSpPr/>
          <p:nvPr/>
        </p:nvSpPr>
        <p:spPr>
          <a:xfrm>
            <a:off x="1571604" y="857238"/>
            <a:ext cx="5286412" cy="571504"/>
          </a:xfrm>
          <a:prstGeom prst="rect">
            <a:avLst/>
          </a:prstGeom>
          <a:solidFill>
            <a:srgbClr val="000000">
              <a:alpha val="81176"/>
            </a:srgbClr>
          </a:solidFill>
          <a:ln>
            <a:noFill/>
          </a:ln>
          <a:effectLst>
            <a:glow rad="101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t"/>
          <a:lstStyle/>
          <a:p>
            <a:pPr marL="342900" indent="-342900">
              <a:buFont typeface="+mj-lt"/>
              <a:buAutoNum type="arabicPeriod"/>
            </a:pPr>
            <a:r>
              <a:rPr lang="en-US" dirty="0" smtClean="0"/>
              <a:t> we derive estimator bias and variance in closed form</a:t>
            </a:r>
          </a:p>
          <a:p>
            <a:pPr marL="342900" indent="-342900">
              <a:buFont typeface="+mj-lt"/>
              <a:buAutoNum type="arabicPeriod"/>
            </a:pPr>
            <a:r>
              <a:rPr lang="en-US" dirty="0" smtClean="0"/>
              <a:t> we consider sampling spectrum’s phase </a:t>
            </a:r>
            <a:endParaRPr lang="en-GB" dirty="0" smtClean="0"/>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47" y="95250"/>
            <a:ext cx="6372225" cy="523875"/>
          </a:xfrm>
        </p:spPr>
        <p:txBody>
          <a:bodyPr/>
          <a:lstStyle/>
          <a:p>
            <a:pPr algn="ctr"/>
            <a:endParaRPr lang="en-GB" dirty="0"/>
          </a:p>
        </p:txBody>
      </p:sp>
      <p:pic>
        <p:nvPicPr>
          <p:cNvPr id="2052" name="Picture 4" descr="http://cache.desktopnexus.com/thumbnails/13567-bigthumbnail.jpg"/>
          <p:cNvPicPr>
            <a:picLocks noChangeAspect="1" noChangeArrowheads="1"/>
          </p:cNvPicPr>
          <p:nvPr/>
        </p:nvPicPr>
        <p:blipFill>
          <a:blip r:embed="rId3"/>
          <a:srcRect l="14148" t="2723" r="12787" b="4864"/>
          <a:stretch>
            <a:fillRect/>
          </a:stretch>
        </p:blipFill>
        <p:spPr bwMode="auto">
          <a:xfrm rot="5400000">
            <a:off x="3135720" y="1278346"/>
            <a:ext cx="3158312" cy="300039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 name="TextBox 29"/>
          <p:cNvSpPr txBox="1"/>
          <p:nvPr/>
        </p:nvSpPr>
        <p:spPr>
          <a:xfrm>
            <a:off x="2143108" y="928676"/>
            <a:ext cx="1615570" cy="1077218"/>
          </a:xfrm>
          <a:prstGeom prst="rect">
            <a:avLst/>
          </a:prstGeom>
          <a:noFill/>
        </p:spPr>
        <p:txBody>
          <a:bodyPr wrap="none" rtlCol="0">
            <a:spAutoFit/>
          </a:bodyPr>
          <a:lstStyle/>
          <a:p>
            <a:pPr algn="ctr"/>
            <a:r>
              <a:rPr lang="en-US" sz="3200" dirty="0" smtClean="0"/>
              <a:t>Intuition</a:t>
            </a:r>
          </a:p>
          <a:p>
            <a:pPr algn="ctr"/>
            <a:r>
              <a:rPr lang="en-US" sz="3200" dirty="0" smtClean="0"/>
              <a:t>(now)</a:t>
            </a:r>
            <a:endParaRPr lang="en-GB" sz="3200" dirty="0"/>
          </a:p>
        </p:txBody>
      </p:sp>
      <p:sp>
        <p:nvSpPr>
          <p:cNvPr id="31" name="TextBox 30"/>
          <p:cNvSpPr txBox="1"/>
          <p:nvPr/>
        </p:nvSpPr>
        <p:spPr>
          <a:xfrm>
            <a:off x="6000760" y="3280482"/>
            <a:ext cx="1931106" cy="1077218"/>
          </a:xfrm>
          <a:prstGeom prst="rect">
            <a:avLst/>
          </a:prstGeom>
          <a:noFill/>
        </p:spPr>
        <p:txBody>
          <a:bodyPr wrap="none" rtlCol="0">
            <a:spAutoFit/>
          </a:bodyPr>
          <a:lstStyle/>
          <a:p>
            <a:pPr algn="ctr"/>
            <a:r>
              <a:rPr lang="en-US" sz="3200" dirty="0" smtClean="0"/>
              <a:t>Formalism</a:t>
            </a:r>
          </a:p>
          <a:p>
            <a:pPr algn="ctr"/>
            <a:r>
              <a:rPr lang="en-US" sz="3200" dirty="0" smtClean="0"/>
              <a:t>(paper)</a:t>
            </a:r>
            <a:endParaRPr lang="en-GB" sz="3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1446"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000" dirty="0"/>
          </a:p>
        </p:txBody>
      </p:sp>
      <p:sp>
        <p:nvSpPr>
          <p:cNvPr id="7" name="Title 1"/>
          <p:cNvSpPr>
            <a:spLocks noGrp="1"/>
          </p:cNvSpPr>
          <p:nvPr>
            <p:ph type="title"/>
          </p:nvPr>
        </p:nvSpPr>
        <p:spPr>
          <a:xfrm>
            <a:off x="509558" y="39039"/>
            <a:ext cx="8134408" cy="619125"/>
          </a:xfrm>
        </p:spPr>
        <p:txBody>
          <a:bodyPr>
            <a:normAutofit/>
          </a:bodyPr>
          <a:lstStyle/>
          <a:p>
            <a:pPr algn="ctr"/>
            <a:r>
              <a:rPr lang="en-US" dirty="0" smtClean="0"/>
              <a:t>sampling function = sum of Dirac deltas</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9" name="Down Arrow 88"/>
          <p:cNvSpPr/>
          <p:nvPr/>
        </p:nvSpPr>
        <p:spPr>
          <a:xfrm>
            <a:off x="1964513" y="142874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 name="Group 121"/>
          <p:cNvGrpSpPr/>
          <p:nvPr/>
        </p:nvGrpSpPr>
        <p:grpSpPr>
          <a:xfrm>
            <a:off x="1643042" y="785800"/>
            <a:ext cx="1000132" cy="500859"/>
            <a:chOff x="1643042" y="857238"/>
            <a:chExt cx="1000132" cy="500859"/>
          </a:xfrm>
          <a:effectLst>
            <a:outerShdw blurRad="50800" dist="38100" dir="18900000" algn="bl" rotWithShape="0">
              <a:prstClr val="black">
                <a:alpha val="40000"/>
              </a:prstClr>
            </a:outerShdw>
          </a:effectLst>
        </p:grpSpPr>
        <p:cxnSp>
          <p:nvCxnSpPr>
            <p:cNvPr id="18" name="Straight Arrow Connector 17"/>
            <p:cNvCxnSpPr/>
            <p:nvPr/>
          </p:nvCxnSpPr>
          <p:spPr>
            <a:xfrm rot="5400000" flipH="1" flipV="1">
              <a:off x="1393658" y="1106622"/>
              <a:ext cx="499314"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43439" y="1356232"/>
              <a:ext cx="999735" cy="32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61685" y="1351442"/>
              <a:ext cx="936324" cy="7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1572399"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1856562"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1643837"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2213752"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1643042" y="1928808"/>
            <a:ext cx="1000132" cy="387147"/>
            <a:chOff x="1643042" y="2041726"/>
            <a:chExt cx="1000132" cy="387147"/>
          </a:xfrm>
        </p:grpSpPr>
        <p:cxnSp>
          <p:nvCxnSpPr>
            <p:cNvPr id="35" name="Straight Arrow Connector 34"/>
            <p:cNvCxnSpPr/>
            <p:nvPr/>
          </p:nvCxnSpPr>
          <p:spPr>
            <a:xfrm rot="5400000" flipH="1" flipV="1">
              <a:off x="1500815" y="2285349"/>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643439" y="2427939"/>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61685" y="242520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1593139" y="223450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1643042" y="2714626"/>
            <a:ext cx="1000132" cy="387147"/>
            <a:chOff x="1643042" y="2613230"/>
            <a:chExt cx="1000132" cy="387147"/>
          </a:xfrm>
        </p:grpSpPr>
        <p:cxnSp>
          <p:nvCxnSpPr>
            <p:cNvPr id="55" name="Straight Arrow Connector 54"/>
            <p:cNvCxnSpPr/>
            <p:nvPr/>
          </p:nvCxnSpPr>
          <p:spPr>
            <a:xfrm rot="5400000" flipH="1" flipV="1">
              <a:off x="1500815" y="2853018"/>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80762" y="2996220"/>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643439" y="2995608"/>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1664577" y="2806010"/>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1643042" y="3470487"/>
            <a:ext cx="1000132" cy="387147"/>
            <a:chOff x="1643042" y="3256172"/>
            <a:chExt cx="1000132" cy="387147"/>
          </a:xfrm>
        </p:grpSpPr>
        <p:cxnSp>
          <p:nvCxnSpPr>
            <p:cNvPr id="57" name="Straight Arrow Connector 56"/>
            <p:cNvCxnSpPr/>
            <p:nvPr/>
          </p:nvCxnSpPr>
          <p:spPr>
            <a:xfrm rot="5400000" flipH="1" flipV="1">
              <a:off x="1500815" y="3498961"/>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75654" y="3642163"/>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643439" y="3641551"/>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1877302" y="3448952"/>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643042" y="4256305"/>
            <a:ext cx="1000132" cy="387147"/>
            <a:chOff x="1643042" y="3827676"/>
            <a:chExt cx="1000132" cy="387147"/>
          </a:xfrm>
        </p:grpSpPr>
        <p:cxnSp>
          <p:nvCxnSpPr>
            <p:cNvPr id="59" name="Straight Arrow Connector 58"/>
            <p:cNvCxnSpPr/>
            <p:nvPr/>
          </p:nvCxnSpPr>
          <p:spPr>
            <a:xfrm rot="5400000" flipH="1" flipV="1">
              <a:off x="1500815" y="4070547"/>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80762" y="421291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643439" y="4213137"/>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2236081" y="402045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9" name="TextBox 118"/>
          <p:cNvSpPr txBox="1"/>
          <p:nvPr/>
        </p:nvSpPr>
        <p:spPr>
          <a:xfrm>
            <a:off x="1999479" y="2357436"/>
            <a:ext cx="287258" cy="338554"/>
          </a:xfrm>
          <a:prstGeom prst="rect">
            <a:avLst/>
          </a:prstGeom>
          <a:noFill/>
        </p:spPr>
        <p:txBody>
          <a:bodyPr wrap="none" rtlCol="0">
            <a:spAutoFit/>
          </a:bodyPr>
          <a:lstStyle/>
          <a:p>
            <a:r>
              <a:rPr lang="en-US" dirty="0" smtClean="0">
                <a:solidFill>
                  <a:schemeClr val="bg1"/>
                </a:solidFill>
              </a:rPr>
              <a:t>+</a:t>
            </a:r>
            <a:endParaRPr lang="en-GB" dirty="0">
              <a:solidFill>
                <a:schemeClr val="bg1"/>
              </a:solidFill>
            </a:endParaRPr>
          </a:p>
        </p:txBody>
      </p:sp>
      <p:sp>
        <p:nvSpPr>
          <p:cNvPr id="120" name="TextBox 119"/>
          <p:cNvSpPr txBox="1"/>
          <p:nvPr/>
        </p:nvSpPr>
        <p:spPr>
          <a:xfrm>
            <a:off x="1999479" y="3090452"/>
            <a:ext cx="287258" cy="338554"/>
          </a:xfrm>
          <a:prstGeom prst="rect">
            <a:avLst/>
          </a:prstGeom>
          <a:noFill/>
        </p:spPr>
        <p:txBody>
          <a:bodyPr wrap="none" rtlCol="0">
            <a:spAutoFit/>
          </a:bodyPr>
          <a:lstStyle/>
          <a:p>
            <a:r>
              <a:rPr lang="en-US" dirty="0" smtClean="0">
                <a:solidFill>
                  <a:schemeClr val="bg1"/>
                </a:solidFill>
              </a:rPr>
              <a:t>+</a:t>
            </a:r>
            <a:endParaRPr lang="en-GB" dirty="0">
              <a:solidFill>
                <a:schemeClr val="bg1"/>
              </a:solidFill>
            </a:endParaRPr>
          </a:p>
        </p:txBody>
      </p:sp>
      <p:sp>
        <p:nvSpPr>
          <p:cNvPr id="121" name="TextBox 120"/>
          <p:cNvSpPr txBox="1"/>
          <p:nvPr/>
        </p:nvSpPr>
        <p:spPr>
          <a:xfrm>
            <a:off x="1999479" y="3876270"/>
            <a:ext cx="287258" cy="338554"/>
          </a:xfrm>
          <a:prstGeom prst="rect">
            <a:avLst/>
          </a:prstGeom>
          <a:noFill/>
        </p:spPr>
        <p:txBody>
          <a:bodyPr wrap="none" rtlCol="0">
            <a:spAutoFit/>
          </a:bodyPr>
          <a:lstStyle/>
          <a:p>
            <a:r>
              <a:rPr lang="en-US"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49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6" name="Picture 2" descr="http://www.siggraph.org/conferences/REPORTS/s2003/pix/tai/grouppic.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64619" y="2557239"/>
            <a:ext cx="3810000" cy="2390775"/>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2004546" y="123478"/>
            <a:ext cx="5375766" cy="23762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164032" y="267494"/>
            <a:ext cx="4784232" cy="2232248"/>
          </a:xfrm>
          <a:prstGeom prst="rect">
            <a:avLst/>
          </a:prstGeom>
        </p:spPr>
        <p:txBody>
          <a:bodyPr vert="horz" lIns="81639" tIns="40819" rIns="81639" bIns="40819" rtlCol="0" anchor="ctr">
            <a:normAutofit/>
          </a:bodyPr>
          <a:lstStyle>
            <a:lvl1pPr algn="r" defTabSz="816388" rtl="0" eaLnBrk="1" latinLnBrk="0" hangingPunct="1">
              <a:spcBef>
                <a:spcPct val="0"/>
              </a:spcBef>
              <a:buNone/>
              <a:defRPr sz="3000" b="1" kern="1200">
                <a:solidFill>
                  <a:schemeClr val="tx1"/>
                </a:solidFill>
                <a:latin typeface="Arial" pitchFamily="34" charset="0"/>
                <a:ea typeface="+mj-ea"/>
                <a:cs typeface="Arial" pitchFamily="34" charset="0"/>
              </a:defRPr>
            </a:lvl1pPr>
          </a:lstStyle>
          <a:p>
            <a:pPr algn="ctr"/>
            <a:r>
              <a:rPr lang="en-US" smtClean="0"/>
              <a:t>Spectral analysis of sampling must be IMPORTANT!</a:t>
            </a:r>
            <a:endParaRPr lang="en-US" dirty="0"/>
          </a:p>
        </p:txBody>
      </p:sp>
      <p:sp>
        <p:nvSpPr>
          <p:cNvPr id="10" name="AutoShape 4" descr="data:image/jpeg;base64,/9j/4AAQSkZJRgABAQAAAQABAAD/2wCEAAkGBhQSEBUUEhQUEhQVGRUYFxUXFBUYGBUXGBQXFRcVGBUYHCYeFxojHRQYHy8gJCcpLCwtFR4xNTAqNSYrLCkBCQoKDgwOGg8PGiwkHyQsLCwsKjIsLSwqLCoqLSwsLS8pLCwsKSwsLCwpLSwqKS8pLCwsLCwsKjAsKSwsLCosLP/AABEIAL4BCgMBIgACEQEDEQH/xAAcAAABBAMBAAAAAAAAAAAAAAAAAwQFBgECBwj/xABGEAABAwICBgYGCAUDAgcAAAABAAIDBBEhMQUGEkFRYRMicYGRoQcyQlJisRQjM3KSwdHwQ4KisuFTwvFjcxYkZIOT0uL/xAAbAQABBQEBAAAAAAAAAAAAAAAAAgMEBQYHAf/EADURAAEDAgQCCAYCAgMBAAAAAAEAAgMEEQUSITFBUQYTYXGBkaHRFCIyscHhQvAVUiNDYhb/2gAMAwEAAhEDEQA/AO4oQhCEIQhCEIQhCEIQhCEIQhCEIQhCEIQhCEIWssoa0ucQ1rQSSTYADEkk5BcM149OEsr3Q6NcIom4PqnAFzt31Ydg0HcSNo7tlCF3KWZrQXOIaBmSQAO8qDqdcor7MLXzu+Btm973YeF15crtYOlN5p6mod7z5Xnw2nYLbRWu1XTSN+jVEobh1JXbTM8i1xLbc8Co9R12Q9Ta/be3olNy3+Zeln6YrJPVbFAOd3u/JqRdTVDvXqpOxgaz5BVHUT0pNrZPo87Ww1G7ZdeOWwudm+LXb9kk5HHcr6ufV+KYnDIY5TlPIAeh1U9jIyLgKNOhL+tNUO7ZnLX/AMPs9+b/AOV/6qUQqo4nVn/sd5pzK3ko0aIcPVqKhv8A7rvzSjW1bPUqS7lIxrvPAp8hPR4xWs2kP3XhjadwkGaxVMf2sDJBxicQfwuz8U9p9caZwO2/oCMSJvq7Dm53V81XNb9cYNHQdJMbudcRxC21I4bhwaLi7shfeSAfPWtuu1RpCTamdssB6kTcGM7vad8Rx7BgtlgtfW1YzSNGT/ba/dz9AokzY27br0NpD04aLifs9O6Ug2Jjie5o/mIAd2i6sOrWutHpBpNLO2Ut9ZmLXt5ljgHAc7W5rx5HMW5YHjbHzU9q/p57JmPY/op2G8crbA391wycDkWnAgkLTKMvYKFX9R9a26Qo2zABsgJZKwexK220B8JBDhycFYEIQhCEIQhCEIQhCEIQhCEIQhCEIQhCEIQhCEIQhCEIQmuktJxwRl8jtkDxcdwA3laaW0qynjL39jWjNztzQOKq0cMk8nTT+t7DPZiHLi7if2K3EMRjoo8zt+A5p6KIyHsXMvTXr7PJs0oJiY8B74wcdi/UEh3k22rbgG8Vyaee4DW4NGXM73Hn+SmvSDWmXSlW47pXsHZGejHkxV5SqZznRNc/cgE+Psm32votooy5wa0FziQAALkk4AADMroNB6EK6SHbcYYnEXbE9zts8nFrS1p7+2yufok9HQp2Nq6lv17xeNhH2LCPWI3PcPAG2ZNumLI4p0ifHL1VLaw3O9zyHZ2+SkxwXF3LyjX6HqqGYdLHJBIxwLXWIxabhzHjB2IzBK9Jal6dfWUUU0sbopCLOBaWhxGBe0H2XZjtI3KcQqTEsX+Pja18YDh/K/pb9lPRxZDoUIQhUaeQhCEIXnD0l6VkrtKytja5/REwRsa0kkRkhxAGJu8uPeFnRfoh0jMATCIQd8rww/gF3jvC9EQUbGFxYxjC8kuLWtaXEm5LiB1ieJSy1P8A9JJFE2KnYAAANdfb8qN8OCbuK816zei+toY+lkaySMes+JxcGfeBAIHO1uaqQNjcL1/JGHAggEEEEEXBBwIIOYXnn0p6h/QJ+khB+jTE7H/TfmYieG9vK4x2SVdYNjpq3dTPYO4HgezvTUsOXUKd9DmvDaas2ZTaKqbsP4NmjxY/sLXEYcRwXopjwQCCCDiCDcEcQV4o0XWmGeOUZxvY+3HZcDbyXqWg0gaN291K44jMw39pvFnEfs301YyGVkcmma9j2jh66JpsZc0kcFdELWKQOaHNIIIBBGIIORBWymJtCEIQhCEIQhCEIQhCEIQhCEIQhCEIQhCRrKtsTHPedlrRcn970sqhpqr+kz9GPsYT1uEkvu8w359yi1dSyliMr+CXGwvdYJuxz6iXp5RbdFH7jfePxHO/+LSjGWC1hZvSi5TW1clVKZHn9ditAA0ZQvNHpO0M6n0pUAg2leZmHi2U7Rt2OLm/yq3+iz0VPfI2qrIy1jbGKFwxe7MPe05MGYBz34et2R9O0uDi1pc31XFoJb2HMdyl6Smt2nPktbQ19TiUYpYxlAAD38bbacifdQ3sbGcx8AkYqDj4D9U4Gjhw8ynbW2WVfw4PRQtyiMHtIufVMGV54qOl0Zw/VMZIyDYqfSFVSh457lVYl0ehlYX0wyu5cD2dnZbxTsc5Bs7ZQqFlzbGxWFzwgtNjupyEITugpdo3OQUqjpJKuYQx7n0HMpL3BouVrT0JdjkE8bo1v7JTsBZXSKXA6OnbYsDjxJ19NgoDpnO4pi/Ro3fP9VCaw6uR1MD4Z27cbxY2wIO5wPsuBxB/4VpScsdx+8UmqwOmlGaIZHjYjTXu2/KGzOG+oXlPWH0VVtNPsRxPqI3GzJY2kgg5bYH2Z43w5kL0P9GswA42aAedhZPqmDZPI5fokVisWrqmV7YagAOjvqON7a+nBTIWtb8zeKYaH0h9EkEbj/5eQ9Qn+E8+yT7h8j3q4Kp1tKHNLXC7XYEJ7qtpNxDqeU3kiAs4/wASPJru0ZHuWrwHFPiWdTIfmG3aPcJioit8zdlPoQhaZREJo3S0JfsCWMvy2dtt78LXz5KB1y0k/aZTRHZdICXu4MxFu+x8Lb1X6jVMCO7S7a3EkWJ4WGSrKrEoqZ4Y7fc9g5nkE/HAXi66ShVjUrWB0rTDKfrY95zc3LHmDge0c1Z1YscHC4TJFjZCitNayw0w65u44hjcXdp3AcytdZdOCmhuMZHdWNvF3G3AfoN6qlDovHbk+slcbknHE7h+qrcQxFlG0X1cdgn4IDKexSVP6Roy4B8T2NPtBwdbmW2HldW6OQOAc0gggEEZEHEEKi6VpLxva4Y2JF9xAuCprUOpL6NoPsOc0dl9of3W7k3hmImrDg5tiOH9slVEAjtZWJCEK4UVRWsmlDBASz7R5DIx8Tt/cLnuUHo+jEbGsGNszxOZPettKz9NWkexTtsP+48Xce4WCcwN3rA9JK0vl6luzd+8+wVlTMyszc0qhCFkE6l6OO7uzFS8TcFHaPGBPYpMBdO6OwCKia7i4knzsPQKvnN3rKTqKlsbdp7msaN7iAPE4JjrBpttJTvmfjs4Nb7zjg1v7yAJXCtaNbS5wlqnOle+/RwtwsOQyYznmeeK0bI82p0CiudbQLu0OsVM92yyohc7gJWEnsF8VIrzjqhUP0hVsp207GB1y55lJ2GNFy4i3WOQthckZZrsdBTS6N2GvmM9M9zWXcLOgc42YQbm8ZNmkezcHK69c1v8SgE8QpjSkNiHcfmmKktMGzAfiaPHq/MhRq5b0ipxDWkj+QDvwfUXVnA67FkBTkEey0BQ9K27x2qL1/1udStbDD9tIL3z2G3tcD3ibgdhPBXnROmBY+XiTl8tT9x5JmqfawVlrNKww/ayxx/fe1t+4lFHpaGb7KWOT7j2ut3ArzfpXWdjJHANdUy3+scX2aHbwXm5c5W70caCk0k18xH0RsTg1sjHlznPsHGww2bBzcb71uCxg0LtVBDnHgu2oULoWtkZIaWocHytaHskAt0sd9naLfZe04Ecwd6mkyRZLBumldFcHxUSp2Zqr8TrtB/d8isJ0qpwHxzDjcHw1H5U2mdoQsvbcKKrnOjLZ2DrxG5HvMPrt8Me5S6bzNx7Vl6OodTyiRu41U2wcC0qy084exr2m7XAEHiCLhKKuan1GyJKc/wnXZ/239ZvgbjwVjXXYZWyxtkbsRdVDm5TZUWV/SV9Q/3NmMdwx8wfFS1JMCNh2W79FDUH2tTx6eT+4p8ufV9U+Ove/wALcxbZW0TAYwFEaYjdS1LKhm4ja57v6hcdoXQaapbIxr2m7XAEHkRcKs1sInhc12dvLj3Gx7lDaL0+6GiqIXG0keDOx7tk2+6SXd602E1TSwxg6DUd3LvG3lzUSojN7rNRWfSqx0mccXVj4Z59+LvwqQjdYg8CPmo/QtPsQt4u6x78vKyfrJ4jVGepc7kbDw/asoYwxgCc6xG0Rdwa/wDtTjUGHZowfee8+ez/ALVH64TWgtxw8x+V1YNWafYo4R8DT3u6x/uWxw5g62V45j0A91WTn5WhSaTqJgxjnHJoLj2AXPySihdcJ9mjkAzfssH87g0+V1cuOUEqIBc2UBocEx7bvWlLpHdrjf5WUtGMAmkcdgAMgAPAWT1cfq5TLI554klXBFgAhCEKIkp9QHA9qk1D0MlnW4/P93UtGcF1HAJRJQMtwuD5+1lXTizyqD6XpD0MDfZL3E9oZYf3FcI027arJifZLWN5Na0Wt25r0vrvq+aukLGfaMIezmQCC2/MEjtsvPmn9BPdIZIx9aLNkid1S7ZwBF8ngCxB4LSAZo7Dgomz7lGo+lJ6evhfSsEkrjsCM4CQPwLSfZ433bN8gui66a5VUsj6KemFKGxCYkSiXb6+y2zgAA24O6927rY8p0aKuKZkkMM7JY3BzXFmyGkby53Vt24FdJ1c0ZU6SqdqpeJXnY6eRoDWRxMJc2Flha5LndpcTiAkxtIOY7BevOlguo6QnJpYi71nGnv2lzXH5FILfT815oIhu2pXcg1pY3zf/StFzXpRIHVbWjg38lWVMLNS1IeuP3uXMPSRUuFfUuGccd2d1OHDzJK6Wx1iDwVU9JWgCS2sjG03ZDZRngPVefhIOyeGCu+h0zeqkj43v5geyj1rdiuB0rbMbzAPaTiV1D0PaerY+mhpqdtVELSOBlEWw8jZFnuBB2gy2zb2b3GN6DWaAkiJ6Jrpos27OL2D3XNzNuI/wpTVPSekKV7jS7VMJABI+WNuzYXsQx4O04XNrcStZ1br2so+YWuukaq61zV2koJpY+hdtVEXRAk7DGNkuCTmdoYmwxGQXWFzj0X6tkH6S7a2Gtc2Iu9aRzzeSY9pJx37Tl0dKltcDkF4zmtJN3aqzQPvGDx2j3FxIUxpuu6KGR+9rTbm44NHiQomkg2I2M91rR4ABYnpXIOrjZxuT5D9qdTDUlLJKcZJVaTDBYRu6mjdMaaXo62F+6QOid39ZnmFclRdNEiLbGcbmPH8rh/lXhjrgEZHELpfR6brKTKf4kj8qFVNs+6ozmdHXVLD7REg57QufN3knizrtTGN8VU0X2epJ903t8yO0haMeCAQbg4g8QVncfpjFU9Zwd9wplM/My3JbtdY3CrestGOkY4YF/VI5iwB87dwVjUNpwfW0/3v9zFDwuVzKgWOlnfYn8BOSgFqk2tsLDctoxcjtHzWqVph129t/DH8lDjGZ4HMqSdAozXOXacyMZl1vy+b10CKMNaGjIAAdgFlzt46XSMDc7Oa49xMh8mhdHXRsK1hz/7EnzOnpZUlT9VuSFXdcnXbA33pmeDQ4qxKta3H62lHxyHwZ/lSq52WmkP/AJP2TUQu8JEJ0moTpchkVs9CEITaQsOBtgbHceBGIPipTR9cHtvkcnN91wzH7zBB3qMSEgex3SRW2snMJs2RoyBO5w3O52OC0eA4oKOQxy/Q70PP38ExNHnFxurQoTTmp1NVnalZZ/8AqMOy7v3O7wVvo7WKKQ7O1sPGcb+q4HsOfaLqVEnIrpLHgjM0qvI4FU+H0U0oN3PnePdL2gf0tB81ZIoYaOA7LWxRMBJt8+LifErTSWsEMAvI8A+7e7j/ACjFVuWWSteHSNMdO03bGc5Duc7ly/5USuxGOljL5Xdw5lKjiudAl9HPdK59Q8WMttlvuxj1B33v3p8hC5NVVDqmZ0r9yVaNblFghOdG1YDjE7I3Lb7x7Te0XvbgeRTZJVEG2LXIIILXDNrhk4Hj/wAKZhWIGhqBJ/E6Edn6SJGZ22SWkfRrRyu2mh8JP+m4Bvc1wIHdZGj/AEaUkTg5wfMRkJHAt/C0AHsN05pNY+jIZU2jdukt9XJzv7DuR8VOR1IcLts4cQbjxC6tDVNnYHxuuCqwx5TqEq1thYYBYe+yQqa5rBd7msHFxA+arNfrG6cmKkvbJ85BAaPh335+HEImnjgYXyGwCU1pcbBb6Tq/pFQIm4xwnakO50g9VnO2Z59idpvQ0LYmBjchmd5O8nmnC5Zitea6cycBoO79qxjZkFkLWTIrZay5FVg3To3UdpGPahkHFrv7Sp3Q+k2/R4b59HHf8AUPMOq7sPyURo+qIijHBjP7Qtz0aks2Qd35TFU29lf62kbLG6N4u1wIP6jnvVApC6mmNNLuP1btxBy7j5G4XRHvABJIAGJJwAAzJKoetenqapGwxsj5G32JGtFuYxxLT2cCtFiNLHUwlj9ORUWB5a7RP1E6eFjC73ZB52P+1IUemZGNAlikNvb2Te3O/wA7pbSFQyenf0brlo2rbxs45dl1g4aWSnnaXD5b2uNRrp+eKsy8ObopJAKTp5dpjXcQD4hN63SjIszd3ujE9/BQ2RPc/I0XPJSS4AXKzqlF0mkZH7mB1u3CMeW0r+uUaC1glp9vomNe55FyQ5xwvYANI4lSzdfKphvJEwj7j2eZJ+S6TTyRwsbFfUKkka57i5dBVa1uH1lKf+o8eLP8J9oHWWOqB2bteMSw524g+0P3gmuujbRwv9yaMnsN2n5hOVg6ymeBxafsm49Hi6aJ0CmqcRHBcjk2Vu9boQhNJtCEWWbIAvshNqvR8cotIwO7cx2EYhMDqxFudKBwD8PMKZER4HwWwp3cCrKnNcwWhz25AFIOTjZRdJoGGM3awE8XdY+eAUglhSO4ea2FEeScdh+IznM9jye2/wCV51jBxTdCdCh5+S2FCOJTzOj9e7/rt4j3SevZzTNCfCibzWwpW8PMqUzoxWO3LR4n8ApPxDFGyRhwIcAQcwRcHuUY/VqEm7Q6P7jyPI3VnEDeAWwjHAeCsKfo7Vw/TNl7r/pINQ08FVY9V4QbkOeficT8rKU6MRsJsGMaCThZrQMSTuAUuq16Q9JiGge2/WmIjaOV7vPZsgj+YKVJ0dfLrPO53h+yvGz62AWg1mpi4NEzHOcQAGkuuSbAYA7ypNco1OpekrY+DLyH+QXH9WyurNGCy2LUMVFI2NhJ0ubqU03WUnMcEokZzkqpu6cbum85sxx5H5KP0bo8mGM8WMP9ITnSkmzBIfhd5i35qz6Jog2niaRiI2A9zQFuejUd2SHtH99VGq3WsoT0gVbhFHE3OV9jzDbYeLm+CzQ0UdNGA0XcRi7e47yTuHJNfSA4tkpn26rS6553YbeAPgl31G0G9md8xuUrGqt0BsOWnfpf02XlMwOCWfVB2be8HH5KF0pokPu6PqyDEEYX5G3zUitJZNlpccgCfAXWRFZMXh1/m7hr2G2471OyNtZVWHTTmwiNos4XF+AJ3DjjZP8ARurw9abEnHZv/cd55Jvq7Th8rnuHq4jhtOJ+WKsytcRqvh3uigGUnVx43OtgU1G3MLu8FrHGGizQGjgBYeATptEHA2cDytgm6XonWeOeCqaQsdKGyi9za9zcXTr720VX0hGaSoZNH1bHFvMes3sIJHirxrPD0tFLs49UPb/KQ8eQVU14wDebr/0lXjR8d6eMOxvGwH8ABW/wsvMJY83sSL87Ej7KsnsHAhVqnm2mNcPaAPiLpzA7cozRTCwPhOcL3M7W3u094KfgrnVXAYpXxHgT+lYg5m3TpCwDdZVem1Tdf9Fv2ROxz7Ns2RocbWv1X2ywvY9yY+j/AFuFO8wzO+pkNw4/w35bX3TkeGB4q+yxBzSCAQQQQciDgQeRXKdZtAmllsLmN1zG7lvafiGXgVuejuIhzfh3/UNu0cvD7dyZkZcLt5CwuUaqekF9MBFMDNCMBj14xwaTg5vwnuO5dF0drNSzgdFPGSfZcdh/4XWPgtkHAqC5hapJCHOAFyWgcS4W8VHVGstIz1qmAchI1x8G3SkmykUKvy6/0Lf4+192KU+ezZNJPSdRDLpndkYH9xC8zBe5Xcla0KnP9KtKMo6g90Y/3pB3pZg3QTHtcwfmV5mC9yO5K8IVAl9LjfZpSfvS2+TSomu9KVU8WjEcA4tbtO/E+48l5nC9Ebl0rSuloqaPpJ3hjdw9p591rcyVxzWjWR9bP0jhssb1Y2e4383HMns4BR1ZWySvL5XukcfacST2Y5DktKandI9rGC7nEADmTZNPk0udk8xmVXb0daOs2SY+0QxvY3rPPjsjuV3TPRNAIYmxtyYNkHic3O73XKeLlOI1PxNQ6TgTp3DQeimAWFkJs91ylpXWCbqLGOKdYOKY6WZttZGM5ZI2dxdc+QV5AVR0ZD0tcz3YGF5++/qtHhcq3rpWAQdVSBx/kb+3oq6qdd9uSoNe+WtnmYXlsUby1rABiWkjaN9+F++yYbc9J1XM6SMZHHAduNuw9ykdWX2nqGnMSP8ANzh/tUnPUE4G2HLEKoxGpAL+u+YXsG8NADvuDrvr3KVEzQZVXf8AxUz3HX7WphpLTj5G7IbsMPi7lfh2K2NDbG7bnceCY6WohJEQcxctPAgfI5Ktp6ikjkY7q9//AETbwtbtTrmvIOqjtWqxgYWkhrtq+OFxYDPuUy+pYMS5o7XBV3R+i4pINtxLC3a2iDhYY3seRS1Bq409Z+0G+y02DiOLrZdnmnK2CmfK+RzyLHUWvr2arxjnAAAKQfpgOdsQjpHccmjmXcOxSejYiHDaO07MnIZZAbgm9NRsjvsNDb52324p/QjEuOQH7+ShQGN87GRCwuDc7m2uvADu8Ut1w0kqua5O25o4xmcO9xDR8iujsbYADdgud6OZ9I0oDm1h2j2R4/3keK6Mt/hrbQ5jx18zf8qrnPzWVT1hg6KrZL7E46N3KRvqHvGHchT2mtGCogdGcCRdp91wxafH81V9HVJe2zxaRhLXjg4YHxzWY6R0Ra8VDdjoe/gpdLJcZSn8L9yWTRLxSX7Vjnt4qQ4cUomOl9Fsnicx4u07xm0jJ7eY8wnyF5HI6Nwc02ISFxvS+iH00hY/ta4ZPbucP3gmRC6/pnQzJ4yx4uMwR6zD7zfzG9cx01oKSmfZ+LT6kg9V4/I8v+V0XC8WZWNDH6P+/d+R+Ey5ltVG7KyhbMYSbBXd7JIBcbBarNk7jgA5lKKO6ccArNmHOIu429VHrLW3yT52OCGttkvPiNNkv/Ga6u07k1FMeSDTHtTtCb69yf8A8fFbimBCvGomgSB07xZzgREODcnSd+Q7eaY6vaudORJKPqgcBvkd7reXE/5t0KGKw3XwyyAGTRyCzuNYqMhp49z9Xt7+XHSukgET7XutwLLKEjLJuCxgFykAXWj33KTlkDWlxwABJ7Atk1kp/pEzKcerg+U8IwfV7XHBWVHSuqZmxN4/bilvcGNupjVCjIhMrhZ87tvsbkweGP8AMp5Ya2wsMAFldXjYI2hjdhoqVxubrn2nI3UdcZLHo5utfmbF3eHY9jlJuqA/rC1jvBwPMKy6R0dHPGWSN2mnxB3EHcVTqnUeeIk00t2+647J+Rae3BZ/FMJdU/NGbcxw/v4UyCoDdHJ2o3TmkBHGW367gQBwBwJSFRojSIaSQ6wBJ2XR3sOGybnuUbouijeduWVp37JdifvF35XVE3CDSnrag6DgATf0Urrs+jU9oYdmGFrv4sgcRyA2gP6WqeVX0hpQmS12no37TCMiPdNv3mFKQaxROHWJYeBBPmAo9bSVEgEuUm9yba7m/wBrDwSmPaNLqUSemdICCnt7bshzOXhn3c1HT6yxN9W7zwsQO8lY0ToOaulEs92xeG0PdZy4u/YlYVhsrnEvaRfTXlx89u66RNK0DQqX9H2iSyJ0zhjJg37gOfef7QrctY4w0AAAAAAAZADAALZbxjcosqom5uhVfWegMT/pUYuLATtG9u6QDi3fy71aFhzQRY4g5hNzwMnjMbxoV6xxabhVNjwQCDcHEHiFsCm1dRGjk/8ATPPVP+k4+wfhO4/suFzCvon0cpjftwPMf3dXEcgeLhOI5L9q3TRLMm4+Kq3M5ILeSVTWtoGyNLXNDmu9Zjsjz+F3MJ0hJa4sNwkrm+m9SHsJdT3kaM4z9ozu9scxj25qEjj2RbxXYJIgc92RGBHYVEaV1djmxe27v9Rlmv8A5m5P+a1FLjziAyfXt4+PP796k0ro43XI/S5wglWCq1NkB+qcyXlfYf3tdh5qMm0FUNNjBL+AkeLbhXkdZBJ9Lx9j5HVXDXsdxTFoWU9j0JO7KGX8Dh8wpCn1PmOMhZCPicCe5rb38QvX1ULPqePPXy3XjpWDcqCVj0JqqX2fOC1p9WPJ8n/1bz+WantE6tRxWLWlzv8AUkGXNke7tPipyKEN5k5k5n98FQVuM6FkPnx8OX37BuoM1Xwb/f75rWnpw0DACwsAPVaPdaEssOdZIvlv2LNavNyq7VxWZJdwSSEnUVDWNLnGwGZTzGcGpwABaVtWI23ttE2DWjNzjk0Kd1d0QYIyX4yyHakPPc0cmjDxTDV7RDnvFTMLH+FGfYafbPxnyHlZV0bBsM+Ejzv+s+g5e6rKibObDZCEIV8oqEIQhCFE12qtNMS58Q2jmWktJ5nZIue1SyF4QDuvQbKEp9TaVjSOiDtre4lxHYb9XuSMmodKT6rh2SO/MlWFCTkbyXuY81F0urFNGbthZcbyC4/1XUohCUABsvL3QhCF6vEIQhCEnUU7ZGFjwHNcLEHIhU6spH0brOu+nJsyTMx8GP5cCrqtZIw4EOAIOBBFwRwIUOsooquPJIO48QnI5DGbhVUG+IxCFiu1fkpyXU4MkWZhv1mc4zvHw/NI0layQXacswcC08CNy53X4ZNRu+YXbwPD9K1jlbINE5a8hKtn4pBCqi0FOEAp0HXWU0WweeKbMaTkS0kQd6wB7Qk/oTd20Oxzv1WrqggXTOWoc7M4cE/DDI7Y2CAHDinv0Zu9zj2vP6pSOma3JoB47/E4qJW7JiN+HBSHUj7aOSiDzUq54CTdPwSLHXF1lQ+rtuvA0LJKwhNZ6+zujjaZZTkxufa45NHMp+GF8zgyMXK9JDRcpWpqmxtLnmwHnyA3lOdDaDdM4TVDdloxjhO7g9497gNycaI1aIcJagiSUeq0epF90b3fEf8AKsC3mFYK2l/5ZdX+g/arZqjNo3ZCEIWjURCEIQhCEIQhCEIQhCEIQhCEIQhCEIQhCEIQhCEIQhCidK6txTnbxjl3SMwd37nDtUshJc0OFnC4XoJGyptRS1MH2jOnYP4kQ61vij/RaU2ko5PVcCfdODh/KcVdUxr9BwTfaxtcfetZ34hj5rO1XR6nl+aI5T6eXspTKpw+rVQKE4k1O2fsZ5Y/hdaRvg7HzTWfQ1XGL7cEgHEPafAXCopejtUz6SD6KS2qYViZlwtW0w34qLm01IzB0bD2Pd+bUkNZz/pj8f8A+VF/xdc0ZQ31HuneuZzU30I4LV1MOxM6WqnlNmMiH3nv/Jqk2auVTvXmijHwMLj4usnosFr3Hl3n2ukmoYEjCywN03k0swO2W3lfuZGNo+WCl4tTIjjM+Wfk59m/hbb5qapKCOIbMbGsHBoA8bZq1h6N3Oad/gPdMOq/9QqzTaDqJ8ZD9Gj91pDpSObsmfNWHRuiYoG7MTQ2+Zzc48XOOJTxC01NRw0zcsTbfdQ3yOfuhCEKUm0IQhCEIQhCF//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encrypted-tbn1.gstatic.com/images?q=tbn:ANd9GcT9js-836SK3GsrYNUDRQsPXfrU2NddWQrY2VJUspUFyj1rDxJLZQ">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3501091"/>
            <a:ext cx="790298" cy="5644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encrypted-tbn1.gstatic.com/images?q=tbn:ANd9GcT9js-836SK3GsrYNUDRQsPXfrU2NddWQrY2VJUspUFyj1rDxJLZQ">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8607" y="3564748"/>
            <a:ext cx="790298" cy="5644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encrypted-tbn1.gstatic.com/images?q=tbn:ANd9GcT9js-836SK3GsrYNUDRQsPXfrU2NddWQrY2VJUspUFyj1rDxJLZQ">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9641" y="2936593"/>
            <a:ext cx="790298" cy="5644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jeremysmith89.org/wp-content/uploads/2013/02/smiley.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7980" y="2961666"/>
            <a:ext cx="690204" cy="6902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Q8WRy2Jxvzr7tAlGj48sqp8KFt9b4ifGxu_6VffN6Iep_WFt_i">
            <a:hlinkClick r:id="rId8"/>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0527" y="2886470"/>
            <a:ext cx="836756" cy="7521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ages.all-free-download.com/images/graphiclarge/sun_glasses_cool_smiley_clip_art_22897.jpg">
            <a:hlinkClick r:id="rId10"/>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8943" y="3010673"/>
            <a:ext cx="506116" cy="5037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siggraph.org/s2003/images/common/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01" y="51470"/>
            <a:ext cx="1941046" cy="109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366682" y="39039"/>
            <a:ext cx="8420160" cy="619125"/>
          </a:xfrm>
        </p:spPr>
        <p:txBody>
          <a:bodyPr>
            <a:normAutofit/>
          </a:bodyPr>
          <a:lstStyle/>
          <a:p>
            <a:pPr algn="ctr"/>
            <a:r>
              <a:rPr lang="en-US" dirty="0" smtClean="0"/>
              <a:t>Review: in the Fourier domain …</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4578" name="AutoShape 2" descr="data:image/jpeg;base64,/9j/4AAQSkZJRgABAQAAAQABAAD/2wCEAAkGBhQSERQUExIWExUVFxoYGRcYFxgWGhwWFhoYFRgYGBsaHCYfFxwjHBgYHy8gIycpLC4tFh4xNTAqNSYrLCkBCQoKDgwOGg8PGikkHCQsKSwsLCwsLCkpLCwsKSksLCwpLCwsLCwsKSwsLCwpLCksKSwsLCwsKSwsLCwsLCwsKf/AABEIALgBEQMBIgACEQEDEQH/xAAcAAABBQEBAQAAAAAAAAAAAAAEAAIDBQYHAQj/xABCEAABAgQEAwYDBQgBBAEFAAABAhEAAyExBBJBUQUiYQYTMnGBkaGx8AdCUsHRFCNicoKi4fGSFTNDwsMWNFNzsv/EABkBAAMBAQEAAAAAAAAAAAAAAAACAwQBBf/EACcRAAICAgIBBAEFAQAAAAAAAAABAhEDIRIxQQQiMlETFCNhcYGh/9oADAMBAAIRAxEAPwDq/aHtZIwYT3hdSjRCWKmrzMSKOG8zGYR9o05Qph5aSSQCpZAADM4u93s1Kbl9vsASuVNIKkAFJFwFOCCwSTUZgatyp9cRx9T4aayv/GRaxNOpG9fjGPLmlGXFGrHji48mbvh/b7vJaZndDIUqL5qkglrigoXev5vV23KAVLlhgNCXd269faOd8F4oE4RCSzgVRzPVRJTbVLno9948RjVLzlRcWy1AbpVql6lz+eafqMifZZYYNdGp4r9qk2QUHu5a0rWU5eZJACQq5sXoxGsE8O+1BS6rloCSLAqBfmNzowe3zaOfcSnhU0IQxyuGp4vvAONwK7iGYGQVKUJfLRtg7tlTcaVJpQNvHfzZKWw/HC+jqsv7SpbnNJWEs4UGL9KtX10i6/8AqqTQ82UhyWZuhF45jw3hFSVOFgC4AU9XNaBqUFKt56GZh6HarB9a/rr184P1U0c/BA0ae2aCf+0sB7mhatW9NdjrSDJfaqQbry/zBt/axrGREoJANmBuLdfP6o0VmPmhg7OsPX+Igkt5Ee8IvWZLO/poM6Hh+1OFWjOMRLAdqrCSCNCCxBh+G7RyV2XR2BNAeo6F44uvhzTDQgAv6Va4bp9V1vDVDIG/lI0cAGnuPh6Vl6ySqkL+mX2byZ2ikAA96kvYCp60FRaCDjg1jHN+F4MmaxLgrLHopQSPZwPSN/Gn0+V5bbRDLiUKJjjj+H4w39vOwiNoRSI0kaCP+oDY/CPTjxsYFyw0wBQYceNjEKscrp5XiBoTQATjHq2EPGPP4fjAjwiqAA0Y/wDhhKx+yfjAJVAUzjCAVAHNk8RDAAi4cmpGvtd2WUlFWzqjfRepxqfKG/8AVZWbJ3qApnylQCmpViX1HvGImdvUMtpZcIKkuoEFQsFAMw9dPWOa8dxRmKKlHMpai5Uzmr1HmCfIH1R5F4HWP7O/4TjMmaCZc1C2JBZQNU39t4ix/aPDySgTJyEmYrKmruSCqrWDC5pUbx80qXZqkhtHIIY1qAKD/MGIQQkn77U8k0AT0SwAH8XWOPJQLHZ9BzO2GDSQDiZblRT4n5gWanUwJP8AtCwSUv3z0JYJU9N6U9Y4sgBSUkfdsHINWGe9/CNB8WfLWwqLAs4FS7pCumvVm1ibzMosSOsS/tSwpnd3lmpYOSUgMdlB3FP9Rdye1mFUkqE9AAd3LEMctjq+nUbiODYKU5ckh0ipFHW1yASR12zeluFkIDJBL2L/AIjqSSKkmtn1NYPzNdh+JM7XhONyZpaXNQs1LAglhR226waDHEezE9KZiwLlggWcJLlNNma58NHpHTezHGFTRzRTHl5tolOHE0UKFCixMwX2mY1aDJSkkJUFPVhmBSz6G5v7RzfHyf3bhaswygBxlAKkpLAGgY6NbWOjfaniAgSDV+f72jA+HzY5ujaxy/F8WdKcoJyl8ormLFIbS4vePLzcnlN+Kvxk09yHBZjf3Op0BHuLO8KTxH8QBKealjltTMyTVtbjrDcDJmTSyKk2yggk2uQKe5YWNi2TLeV3gDTFkIArdSghm1ANdyK2MSjDeyt/RDw/CkzVCY5yBRL6qBrUHmAKS7FjbcRc8KUeZOqOU6EgOeZiDYualyOpZ2JwoQsKQmyAksK0I5yAXNAx15nrUwDiliXOBIBSoC7kEPQh7ULU1OoBdr5HFo02CWFBKWO4dyxDhg9FPlVWlC9SC9rJmDKU0Tkq5VRIALFzZqkh2DCojJYXiSgoE02YnQObWFAdj5PF7O4jkSJmZsygwT4iC1AHqAkp0t7hGrAtcRoKFywehr513t5xVyGmFU13CVEJAtynKHe9gfQaCLGTOXLylaU5ZpCUpy8yHqkFiUkOL0YtcVFcJeSWoPmKVGtTRL3rqkCn+IhVPQ8XYFNUO8GY+IV8Ph+6+ozDLewAajRccKRlSka1P5Drp8TGfMoqAUbJDBku1SalqVJ+Aq0afgsvkQToOu6vlQfpAxvATw2UO/SwbnAf+oqP6ekaoGM1wlDzhtnJ9gf0HvGkj1PRfB/2YfUfI9eEI8eE0bTOPEeGPGiHGzsktSgxIFAbFVgKVvHG6Vgid48aPEGgfaFHQE0NJhzxBi8amUkqWWHxJ2A1P0d443W2BSdtePfsuGJSWmLORG41UodQKeahGP4biQMLMJ1SlLAKJckJJAS5qCdPuvFf9onGjOmoJ5UpDAXYFyba0D30EV6eKKRhlKcoDoTo5BUtexYlkEm/5Y8v7lUaIe2wnH4tOVeXRtWc1fTZxbeM9xPEMrK/hzB91Hb3HtE4n8pKq0zEblnHz/u6tFbKllSjuavtq59oaMfJ2THyZRClUqzt1+6l7XLHS+0WE1IJAFE3f+EKcdKnMbCuXaGYSXnYps42NCp39CPcRPh1BJQ9HCAaPQp5qasny8VIG7BaQRKJ8nFSKtbyahQBDlklJAJoovVnIHeX0AzJ+LWePcECMo/hY1diXSfi46uGvEqRoqx115U+J7s9NbFWozSY4/hklrA1UzaNyjpqS3m4dos5a8wBAoC5elgVah3ObW1zUtEGHRmUgUJLjo5SSL0Jy/M+pSgJcsAlJzApLkJFTlVVZAAZqFnv/FEpOx0D4UlE1Fw7l+YUASQNWJzFgdH1THQ+w8nleMrwfhoXN70jOcuWWAFMAWWGUQAo0HhJYDQ31XYXE5kVBF3CgQoEFiCDUF3jT6afJtV9GbP4NhChPCjYZzlv22YJKjgzUrzTUgMGy5UrUp2LEZRoaExgpGECSzB3NyT0uzkN8PMR0b7XFEKwZMoLRnWAoeMLUhTJqcpCgLMapTZg+CkA57gFsoNWCjfSrDQ3pvGLP8jbgXtL3guCKQZlaAl/QKGzDVqCzRQcQmolLkofKgE3eplgByRZ+8J82reNThk5ZS0h0goUHJJ5iDmVUO7Hf7o2jEcQYzFrXQJBKRuUuotf7zv0A2jLDcmXlpF2eMJIYOVO2rBixNSaClemmlTisNVOYvQOXq4d9d3FmFg0eYNbEOa2o2mhsGp8bQVxHEgzABXla9Xdn9gC7em/YivYBIIDh96akDZ/yf4xfdm8DnmAq5QPCHYkl670FuoimkBKljMAXO7Mno9dX93pBmFxCpMwEFwD1DtQ+4p6+6TlWkdSOhSpoCqpYIsH2CqkauAWc6WpSr4g6JbdG9wA3lV+nybhsYJ0uYtJcmWtg75XCk5SABUsS+zdXH4gs8ssjZvWgck9elNbxCqY6JsDhnQkmv3jStaDUk0JDBtekX3D2KKMPIhtWZqH02O0VUiQpRCRYU1YtQ/I6am4i5w2GKSkG93vvq0I3s6w/gcsHMvoEj15j10H0Yt4zPCscQU5XYioIZ2D/wBLA7NptGhlzQoOI9b0mSLjx8ow5otOyVo8jx48K2qWA1J21JjaQK/j/GU4aSVksoghFH52OV9g7OfLcRQdjZUydLzzMRNnDNmVnFApspQCRWxJagBAAEZztN2lOKXQESkrOR9UgBILdSFl60KRpXofZ7BmThZMtQZSUDMNlK5iPQlvSMt/lnXhHpZMCwenjN/OT/4WEKPDCjUeaetHP+LcfE+ZNZWaWnMlBDVCQ5Ka2JDv8xFx9oXHBh8EsAtMnPKQ12V/3FD+VBPqpMc7w2IyJb5bNptb4Rm9Q9UWwrdlRxwZprAucosGrYFvNR+nhvHVgYWUHqtalAX5UjLm/vp/KfQjE4Y94WqxCR11/Me3lFPxvFBcyh5ZSUyxa4POodConzqdYnHbSHlq2T4hdG+nT09U+ohshJSiYn7yiEPoJSi6yXqHyhHks3avuHl55ai5qnK/kK+5c+ghYSY5zEf9zToEq93p154p4FLLhks8+gckGtHaraauOhLijxYhTqzeEaDzTlY9eRz0DC7wXlZ6+JIB0dRIJpoWQqulOseYDCmbOQkC5D1oHZIDa1PwG0Tutj14LPB4QulKgxoNAygeX0uLGxiywXCUJR3+KUmXLQXZXKCFG6t9UpTdk2rSwk93LE+eshCECqmciWWIAGqlKUwDOaC7mM9+3KxE1C5qAB/4JIciWF5gZqh/5J1uayeZiMoJzq5t/QzdaL+dJVNU8uX3MsJz95NzKmFKQxUmS4UAKgZ1A6FNYUzs/h5LzZyiTl5p81QUtABoUNyoYsGQkVIbMS0HIMuRJVMxEwSkhCErKncJFUps6jzMAHJy+UUc/EHFLROmAysOgpVLlqykqqp508V5wFApll2c0KjCR38dI4/otsDxabiCXKsNh0nIhD5JyyAlRVNXdDgjkQQQ9SbRc9hpTEsAEigAsAKADpGRViCJikXQFKSgZgyQlLObAupAP0x2/YeQcrmNvp12yGVVRsIUewo1kTNfaDIzYGa2V0seajsagUNSCRRr3EcfwklQWCqWujkDK/U+B7DYbaR2Pt5/9opixKkhnZ62PTX0eOZyJgKwXYM9CKW2NNLRi9Q9mz060Ow2PGRVQ4BcAFwQ1DYigoPL0znGFkYWUlR5phdQapclRHxIb+JV4t8dO2YNyUY2AoR0Kj7FmArTYyYCpDDwpJA6EhL+uU+8ZFrZoewdEkkc1N9S4+vWCJeCdgCz6nbqB5W8vKISSdddesFyZZfyLVu406WiezqSCJWBABy+Leg2pW29TekTzMEpCVEsGIF6ORmHyhmEqzA0KVA/DbqPUtFti5ZUkjKSCuUpmJHhmJIp1SmJ19jf0VnDcWju84CgFBiCaUNQduYDw/gvBkta1rCiMrZaE1861B+mGokqUAonQlRDA1Bq9qku7gG/UQZJnhRSASXIHKkmj1LMzCp9IpWziNfweQAnMPvetiQ7mpzX9toOUQGWdMzk7BTt6VHnAPZ6YFSEVDkaCgLlxYbwuO4pEoICgTnVRIucoJ1IpQfCM7XuYgsNMITJAKc6gS5uxqSBrVm/ONBgSag9G+I/IRlOF8UTmSSzBBSAlzQlw58INW3+Q0+Bmgkkah41emkllVE8vxD4qu1AP7LNDpCSkhZUop/dkHMEsKqNEgU8d9z5+IShOZRp+ewih4ngP29KQcyJQOYLCmCnDOkEfvKOyqCtCXj1ZzSfHyZYxfZzjC4pEpaVACZkUlRckhwXGYOyQ4tQUa0dS4PxwzQkTEhExQfKC7CwPr0J0gvhHC5eGlCXKDDU6qUzFSjqT7CwYUj3iGHzFCwWKCan8Ksr+TFKFf0trRHCUFcf9HeRzdTYZHjQHJ4zJWrKmakqzFOV65kuSwaoYEvYi0VPbrjf7PhF5S0yb+6QbEFXiV/SjMX3KYvaqyNHOO2nF/2rGqUlRVLR+7RewYEgGnMoqPUNAKJj+gB9AWNT5n2PqJhiyVKIo4Ie2UW2O3sY8Wosa/TlVfUNGOfuZpjoLXiSO+UlgUS1KCrl8tG0FWNjVWkZOYhkkfhB/Ony+EaRbdzOL0ICPdQA/tEZ0pJBc013hsaqxZuy2kpaSR+Jn1bNlI/tUH/lMSylZZiCRZ1EH8IAPyB+mh+GkhMpIVRgFH0zkvuGy+oG8LBgglSqFYqbgIYO3VyinRtKdAJnclLiWcoId7FJHoSoPoFFrNF12ewrHM/hU5sHJZm3spRGmm0VCJClLloAZalIO7Ppq5STm1e5vGv7OSwpTI8Eq50cGw1ZJDa1FKViOaXGJSPYH2swypmKwUgAlLibMAcAtN7sFW+VKVBLtVR1MOxHFpeEmS0SUnE4o5j+zghkgJNZhFJaUpY7/uwzAvFR9oHanJiZKMIT+0yAsKWllVm5VKlh3BZiTsS34ol7H9mBh1GZNVmWsArOoS+Yjq6gknUt5gpCP7acuvr7OXbaReSeG98P2jEr72dkOUWlSsxUkS5CDQKULKPPQl3IBr8RxQrUmUaJQkrDNU1QBQVJqphZ1DcwVxnHOEy8vIlGYJbbMSXuQQkJ18XtWSJBQyiXUVBIDtdR/eBrswW7+ECr27Fff+HaoKkSibhlCpGjmpoavzVrSrNHT+yEoiUHjmKCQtN8pc0S1Won+F6n+k7sOndj5zyhGvB0yGbtGhhQoUXIlF23w614GemXL7xZQcodIILeIZkkOBUUfasfPMjtMpD/ALwKzVFyR55hlfyNWq9BH0d2n4QcVhZslKzLK0sFAqDG4fKQSNxHzTj+HFE5aHQvKopzJUCC1OUnSM+ZK9ovibXRcTOIBctAS9mbZtetn84pl8Zl96t1M3KHfQNsRd/8RPh8IW8BUQksHCjbRiXHlZo8MlKmeWFKAYUAU4YAV9mMZeKV2aHJslkcQQsslYLVoXIiyw8+oL06l/SKTE4UZCAALO6AlQ6WBan6xNhMVlHMQGDOGuxuGetfcwjgqtDcq7NJgsQgVNakuDRjQadX9YsZOKzryI8RSpP9YZQFRWqWHU6XjMp4qGP7xJ2b0JoPL0baH4Xi5Qp0NnIo7liS7mzln9jEXB2U5IvkzDkUSKLD0c5QFZhpuDUdaBmhmHcKp0IbY0ChTzr/AIceVxdCUoGV1hID0XQUFAOlH36QxGMLvltQVag+IEDkkd7NRwPjISsiZyglVnYOc1DdiCfKnpJ2vWCqUQnM9Dlfd0tt4VV6iKDBIWpYymp9L+vxOkafimEm5ClkTAEcoDhRKAFZRViVMog0Y0tUQlJSejjVbKzhywkEBJd9eQv7tqaOGjW8Bw0wOpTJQpLpGbMXUxejtTrr0jET8WEpVLSAlQdKnoxBIPNu41/KNZ2Y4tLyJlZ0hQDkONamgNHJ+exjvpeMcnKaEy246C+HlU9c4TAFy0TFJSFFznQtbgp1DKAqRRIDEWus0RJWDb6/WHx70ONWtmCV+T0qjxVQQbGnoaQo8igoPhOHy5TlKeYhiokqURfxKJLdBTpHKPtI433+MMpJ5JIMof8A7CXmK9wEf0dY6lxriYw+Hmzj/wCNBIG6rIHqspHrHB8xKyVKqzlR1UeYk+ZI+ERm1FUUgrYSoMhKdyC/RI/Uk/09Y8J9WNa7kfOr+cME4qKaOyQAB1qP/wCvjClDmpvS9aMD6xmLj5haQBUusufJAR7/ALw+qRu0U+Nw+UKbQttdII66/HpFpimIko2Kio7qUzkdGygPfL1gTiRdJ6rL63GZt6Bh6Q8WK0S4ieFSUMS3K51axetSQQT5M+1ngE5tHLUT0TQ1GjKA/q/lihwtUgP4QP8AkafAP8Ts+37O8GzygVcju9A4YJJ1dqJGrEONI5kkoqzsVbA5+AKly0pV40KWoiisoUEBtnIfq2wMX3EuJ5F9yCyJYYy0k5lrKQoOBZCUKSAVcubMakBs9xXjneY0yZASGJTMnhuRCRmyy6M6WVWtXaoCosMLw7LNSEu5o5dRzFwpRURzrUynN6gViLV7kP8A0UnCcIufj5isQpLoVUJHKlQDJQkU5QhDO33I6AiQQUghkrKkE0fKkdRbM5o9JoLExgeA4tsXNnVDzJuYgmxmMoZW8IQQ5NBdxeNvMxLIW4LoKhl0DlQU/wDEP/dW7wZrtHIFTxReUuwzpSqmj5SyLVcqJJLkkDdyIhXhJJLAM4Y5g4LXYgUcXcCoZ3cSUSAzcwydMxBABtQH4JO9IsTOzpGynzOGJB5stqUDtqwFHgj0OwzBqzLJJdw76uoso+Rdn1yx1Xsrh8soRyzhYeYlL26uH5QpnqzgdLbR2Dg0nLKSOkbcS9pkzfIPhQoUVJEWImBKSouwBNASaB6AAk+0cb4rwyRMSuYMOcQRmUe6SUzArKVAKVLQylG7Lc84ooM3aDHC+L4ibKxWIykLBnTCCaqTmIRzHKMtUi5HiHmM2dOky+HtogndmVJlPKV3wzZmUyFMQOV3KSa2BvpURQT8cDMCjWoruAGH5RczOOTDmclykEh2FiQQNmVQi+a9oy83SMu5dmlug6fi0qDEAjrX22geZw9KwyTkc2qQf0PlTprECILlE/KORhx6OOd9jpHAzZSiABdOW3mVJdx0tpB+H4XYIVlv+Eqqda0N2prDsNNahqOtfnQwsScqgpBygBx03G+V/wA/OJT5PoeNFlK4YaddS5r1eDMNw1LFSiSxOwBYkQBhONZg6iHSHJ6Pcan211j2bxEmQAHJIBIBsFNzGtnb3BjKoSb2VclWi3wU5lsE1LMBU0D2PRRc00G0Hftq5eJIJUoKCSUkWowIB3ZRbY+1F2ZUnOpSndqqJegOYvTdhfSraX/aVZRNkTKAkModUjOkgnbMuuz+luCTom2UnaDhCcPNDCkxIWOjkggqN2Ip/MNnNp2MUkSjy5iqYpZzB6JTlatzl+KjC+0EBSJCmLvMRbfuy39qh6R52bk5akAlm2AfKVB9aKHok9YZR9py/BssOoA5QlKdsrD5M8TSsRmBbQsfOhb2IPrFQviOVbOOVIFL5uap9BZrqA0gWVMUoFVClRzWq7IR/wDGesNgyvHOvBKcOSNLmMLMYzT9IG4jxDuZS5hFEJdjqqgSPVRA9Y9mzHRQfaf2kK5gwqDyy2VM6zLpSf5R/cr+GMRiXCUD/wDIsuf5MrN6l/SI5uIKlFSjmUSSo7qJdR9S8LGqbudu7d9itSgT1PI/rGaT5SLxVIKwpHeAmwI9gw+QHt1j3CEgEi+nmSEv6AvX8mgZC2T5D2ZyfkfaCMNUj093OXzoR7q3hGh0eTVgFewCAB0TLSR77+cQcdRlEttQf+VH/L/ETqGaYduUU6ISPagh/GpgMsJAdTu+ouKDQGn/ABELdNDdpgPZ8OVGjBJLkhgfDXYkKLVumkaftDxFUyUiTIWqXLBKVKYpmKYBISH/AO3LI3uoqJAFVZLhaFCcCKkKGRIqnOqjtv10y+2lwjTV51MKrBclICiESzWwoVN1KdKQ80rsRbVD+AYESZSSkZc7EEu7uOYWcsOlcoFwDeyiAsrAbu8rJcVWlKSUpNCSWy2+89jSvWTmQkgEqOcJYBTAhYBAdmJFKWTsID4o4ChLYTASxKgWJSzKoUg8xBd7gAADMmLXNlPigHs0cpTMUAFspW1ZhUS9QwDJL/xAaiNthv8AtTFKFEpLaOCJeRyaqJs+zPtGH4QCZCCdCH1FA+Ym9SA/nU3baiYMigzvq5ZQygJJGhId1NY6GsGfZzGZ9IJbldRS7OwIzcyermn8qjqQ/kmcCpQc+I1auRQGgYCi1ONz5EiT1XFXLgG9wVB6OD4vRKQbgRJhVOqtM5ZL1AfNVXTlHkxNhR60F7LfhUoiakEjMnMKa1luevOFn+o7mOzcFfukvtHG+DSyFZyWdZ2LlKVJboASn1faOwcAxGeUI04ncTPl+RZwoUKKkgbiOOTJlLmrLJQkqNrAPqQH09Y4VxEFc0z0gtOJdySc4IVkKlCrlmYAknybsPbfFGXgZ5BYlOUFgpsxCaghmYmppHDMTNIWQzhItqAWfWztceYrGbO+kacK02BLmODoCDZxcHXzY+QPSApv18dOtPbzEFTZnj0qAz9Fa/PzgWWsFwx6XYa/r7xBFGPlJglCNIjkSyzhL6etPr16xPLVbT3eOnKCUFq2iZSiQOn+394EekTSphuLwrQ9nisGldUgJVppW+ln/S14fw45UEaKBFyKFxp0J9wYZMnjM6RlDCnkEj5iPM9mtp5afpE3EZM1nBcElJJBcJYqHK7XIttS7EH0hvGOJ55cl6lK2KtWCVMX6jMfSKjh2KKTeiqEPopnsdn/AOXqDOMYkLWrKScyEqDlyKZwknUgMlyTdtIWkDDMfNz4QboUFDyH7sj2WTD+FYgS5feEeEjy5gQ1PT+2KxGOHdKB2Vc0qnLb1HtDcLjMycvqwDVGvnUjQV0jng70wqfjySWJBNPSjsfQj1O9b7hOLzSij7yB/askj0fMPSMphC/MbEtpYOo/X+YsOCYn95MF+VLl2sVMC1/F8POCELmhZuos0ZJjG/aJxPKmXJFMx7xWlA6UD1OY/wBKd4007FiWlSlUSkFRqTRIcs42BjkHGeJrxE1UxZqo+wsEjoBQeUeqzCkey1cr+sSlObXoPIJAAs1AG9fWIUDlA6/p+nxgiWlkvZnb2DH3SIgWREpTS0jUkA10DH2LJ94sMOksOuUU6sf1isn/AHANR8HFf7fiI0EkiWQpKhmuDUhFCcxpzLSkhWUP912sVl1oeJDiE5ZywKlOUE/dCwBnD/eIIBO3nSIMbMfvAbJCb/ygWs+v0II4fhc0wS0ua2HUAPc321NIb9oMkyJ+WWEhKkIV7gu79QfYQlrkonX02B8Dl5iqYSBlzFzQJJSQFEuzAFXq0aDiGN7pCAkKT3kxj+NQCAUqYczKLijVZyOZ8xgMcVyRh0JpmC1raub7qU7bOXBJBagfRSpOSvjXyqBNSoBykkuCDqzhwUbGHkt7ORetHqCtbqRyApUhgWJoVAcqmSmqmCTqKkW9w60pdJowILGurXvyhN2LgPeHzOIJAypHKCSOo2chwHzE9cvWAsNiiZgJIBKnL+inqKOXNesKzouH4bIhMvMDkUpILMDkWtAUQXYEodtvjoOGYkKlN4ArMlJdnOQgFybgO3VSdHiilApmKFGC1NWvOO+CWNXGcJt93o8S4XFESVS3qmiWr4wCE0tzC72IIqKE1YRZMcGozCEpIeYLUbNmmpAfSlUu4AFxEOFkHMQQyUPqEjIwBIJZKWSKuaVJIBjRySVKQpJzd2CVMGzJUFBLg1B58wp940LOKjHqGchNmJWQ2oDZhYgAW0UAS5iSm26HcV2aXBKBTJS4LFVAGZiE1eoNDfUkXBjqHCpQEsNSkcg7PzCFDMRmSaipII5deYvlKnNswJ8Udg4ZNBljyjZg1GjLlvkFwoUKLkiu7QhJws7MkrTkU6QkKJDaBVDux2j52xWIda70ZDHZNANTRq+Udz+0XiKZWBmZisd5yJyEDmIJ5ifusC41trHAFrYdKm3s23+Iy5u0aMXQzMa1vT8haFJxMtiDLSS5qQl2YEVu9/aGzAzP0fUXfXprFapeVZrcP8Af0+MToe9mowfEEZAkEoNqjMnyHNQfW8SY5bp+6rXMmvoacr5uooa752Uqiff6MSFRcaNVx9ecSrZTlqg39ppEiZ79G+nvtFWtdSXJNyeup29YlkzSTVQFNQ/yI+UP4smWa5th9fTt7xJKGm3r9f7gNIIq4U2xexe19OvpBEle5sw/X9fSFYyLOUbHz+Df594Xecw6GBE4vxVsB5bD/fUxJKVV/rr9dYmUGYyY6Weyvg5MSYaayU+Xz+cB4ya7+3oIUub+7pd2/P8AWGktCp7LJOIABbq3z+vOLLsykJlFSyHmqJqSKJdIrb8XuIoSf3b70HXT1rGukSlS0JQCkhIALoW9KXBAq3WLenVuyWZ6oA7ZY4Jwc1iOYoQCCDdQUfD/AApV7xzFJpG6+0KY+FQCXJnJ1H4Jr0Z2rZ7mOfS5lY1Mgi1lgfl8P9fCJZpYkGzOH6EAfXSBkTapHkT1asNx86vlT0+hEaKnhSF6slCWfpt7mNH2dwiVrJUlwlNAz1UqtAK8o+MVPA8FnmITSuZZcOOUDKDuxUknoTtF/iOIrw5ySkc8tQdQOVAqVFK1DW9AM1HLaTyNv2x7Hgq2z2XjJWEedMXnVdI5SDVxrUgjRrRmuJTp09ZmKSJecvUc1bBrgUarWi8lT3m99NSmZMYso8oBZv3aBRDUOYkknaKHGOp1Co386D845jSTvyE22g/goHLlLB2ckXBzOobEp8tCGNLhfFULJSM4S/Ooi1SssbZrsktZWtIpeHYpMmSVKFfCOtM4q9KlT9C4q8S9mOHBX70uVBbpGlGY9TmpWgbUloo0u2cV9IvuHcE7xSkLUZZSR4md1asC7EJU1izUvAOK4dNSBMUg5PCFgpKSaMzE00Hp0gvikxpiVAlwkpCnZ0gzCkg7nMbk0y3Zo94TxVaZvdrZSDygUYJzFPs4ZgDUEbRPb2htLRWT0jMgu37tAWK+JzlUPhtTrEUxTuSkDUhyKAGl2apHTN1AjRY/g6VIXOQ4IQolFMuQFSxlJqzKqKgsWZhmzxXQPXQs9mqejhXoTpDJ30caouMNxJSQkgkcrGtw1KXUKPlu6gN3KnTUkkGhqh6ZkuoPs9Mw/wCJLVjNJWQXFCLU2enxZrM/WDJkudMzKCVFKgx1DqGckPqcz9NGaiOCuxlPwaHhQ5iQokrIJrdgEhxd2SfYbV692clFMoPHKOzOGmJmJE8Zc1UuQSpvGaPRzqX6VEdkwAGQNtGzFXEzZPkEwoUKKEzM/aLglzeHzky1BJAcuQkFA8QJNLVFRUCsfPazf29KD5H4R3b7VuHzpuCJlKZMs55iWLqSkUZvwnmY7PRo4QXe3Xfr+sZcvyNGPo8xRHwMVuJTTN5P7f4gucqhhstAVLWP5T70+vOJrQzGYQ2+vKCAqpP19fWseSCMrsAWfrvt9PHihQ/X1f4wnkbwRKG316QThNSbgN+Rf0iBKXvEqBynqYY4Ed518waQQs1q772FbuDesV7hnBr9H68oI7yv16/XSOUdsMTLNwXBvvQnfz+ETKxDdAKdGoxGxYEerwJJmi1fy60aumvvD+83b/dKxxwBSIcbMclre16Q9Jo31rAUxbk+fyf84cJ7RxoEyywjGZLRmZOYPUM1y5LaBXvGzTMOpD9Azk6gZw/tGL7OzHxCX0So2e6Sn/2PlGsSp/TQfopFY1YI1Ehldsy32kYrlkJr4piqsagSwLfzGMXhi59f8Ro/tCnPNkgE0lm4apWRtWwrGaw5rFWIizTTzLH0/wB/KBZ07mYcxJLbX1+MRzMQ+8LCA1+JawuwffWn+USHbLDABYmAoUUgEgkEgqztmro426bvFxhZYUSl2yuQDq3Mxath0/OAcIKC711BYV3Pm/pFlhWDVADvswqC+1v7fbNlZogiTHhgQCTQ/AlyNLv6q1jPzLAbl/r2i3xk/MHNCQKbC+XrfV7esUoU670eDGjk3sNwEgTylCjlSkknqeY7/hHzi1mY3u1JANEpSFM2j0foSW84rMKnLR7kBxdnAX8W9yd4Mm4QjmUQCXBcauDbyL+QG0PLbpnI6Vosp85K1JqQ4d+pAFNaFLU29YUhKElaSXKzygEnxIYAWuSR0IfQmKqUoctCCAbkMzpIHmM1Sbg0Aao5JBHM7AfiBDFmqLu497tAofyDkjZJxRlIm5QFsQwVRACliSMwAf7zts7RW4WXLKUkywXYgpKyMt8yXVb7urMHNTDcDxF+7CqFfiL0IBJUXuQxNNM5I0Ij4HNZKRmukhixSFEqQx0Z0mrgagu4hUqTO3s9CJcpYPiylLgAliULWWd2Zks9eUl4N4bxYJKEqScgPdlVRQuCVHUEoqd0+go8XivFmYKzO4AYFAykEUZgpYGnhB3iYLBWkJAAUAGZw6mNQBcMpJv6k1ZwtbOXTOkcQkDJLWkkZVFn/AsFRFTqculCG6xuezGIKpQeMIjHhNw6S4d3DBgw3zEhjpcjSNj2QxOaWzM0HpL4tMnm7NHChQo2EDPfaBLJ4diWJDIegdwCCRY0Nn+UfOU5cfSXbTjAw2CnzaghJSkpZwtfIg1sxIMfNKluX/z7xmzdlsfR5MllVAP91gfIX6sfhX5xZYBPiV5De14HnKauwIPziPLwVryRLSzHclq6Hp8PSHE0PnEeJPMzu2rM5Yef5Qirl+vrWCjjHhUS/dAe58mYD9T7QLmiTvLaD6tHQJEqtE5UKkAt1rEA0h6D9fX1SOpeTlk6DWFiC1q1b9PrrDR9GnkNa+kCqnEm9gT7UDe4946Aia/XlEaVvDSqI0K+vr6rHKOF52XAM+pIZCi4LapF3tWNh3BfxhQ0zAH5cw84yPZeW65hdmSBUkDmLkPpRHxjSCUsMcxYbZD51yfPyjTjVRJS2zC9s8UV4gh3Et0Brcpq1T95StdBFKFQ/HTyteY3USo+ZJUfWsQoLx04T4SU6vLo/T0iyQjTq3mKmvmwfyO8B4QfKvs0GplEj1+Zv8/cdYlJlIoKwqH9mNNQ4D7GqfaLEKp0IJvp7HQNbQb1Bwln3P6gVsziCZ8xgEChJAO2gHxIPoIzy7LroZOqhRrV1Bn8L18x+h9KZF0vqXp0p6RYGayNqagaMdvMesVM9bBPl836RWCJyZouBJCw6gSSodOWZnKyKXcpbzfSDJq0kOo8oVVtQSAGpUB/KxiiwMxUvKpBLtYuzh2IIszdbxed2FYYBLlgonzORtWLJSf7hCzWxoydAWIAEwUcG4foo6X5gGANQBuDA8kMqhYgEF2IcBRVUWfYvZVHNZpoIKmOwIBqQQXFdDlTvcNaGg1yirihS7MprD8q7feaKR0hXsLw4egGUWYkpH3C7FmBYVBuKgxPgZWWa5bKSs8yXISVUDs48RII0XTqHglZlDKcuYDYsxytRuUkk6ONmgnHECWtmOYBINKJyAksLHKhFKEZVNQBuP6O9gGHQqYS7UDl2ykApSoHVLqmJ67nWHIlFCpYOjqSaVQTLXmeoNQt21SdaQpc0FFTUrL1DMmho+p7snSgIAasaVjKvwjKogWZkqIFR/UHBBtSgZxaN/hMUFiWHfOARcEBIbwk0oDXcnUtHVuz2HCZQaODcHxikzJQWcqc2UBy4WokhLAUCjmXU/fA0Ed47NqeSIbEqQmXst4UKFFSRh/tgyf9PIVN7v8AeJKQKlZAVyNmDiuYmrZXaOBrP19fVDvH0h297Mft2FErvDLKVhYOXM7BSWIcfi3jg/Fex+JkryFGe7KTans1GvGfJFt2Wg1VAGCnJAKSA4VTzLAVvcfAQFxSYEKS5Au2uwgo8Dn37leulaX8v8UiuxyiSkEaH5mzxPhTH5WhveAl3fc9Qzw4qcNEWGwIJcDSrRZYXh61OpMskCpYE3FPP/ED/gAZMhncu3t9NExpt9bxMvBLAzGWoAmhIPlt5ViZXC5j1lr6cpJo3TrBQWQAfXTT6MTSZdCa66ba1t/iDcFwaYskZSGa4y3rr7e2kFr7OTgHCAaWf5dfhaCpeEGimma9N92P5/LSAEK5VHySPIF//Vov8b2fnBKmQVaU2PTe9OvvFN7NTwlshJOzFi52tQx2nXRy0UKTpExk8pUAPlto3XTa29mjsdiGByCtWzBx0MOR2WxIBHd3O6drmv08daZxNB/ZuWUyQxlnOpSiFZiaco8vBfrBuOxgTKWaILEDJMBcnoQ7bsWZzSHyMAqXKQlSByJSHZ6sHJoxq+8U3HZMyblRKlkq5lEAA8oBSATRqvTpGnpEvJiJiiS+9Ylkp12+qRc4bsNilrylAQNVEghmejFztSLIfZ5iEEMlKkgGrs9qVF39PKFfR1FDJlkEUt69P19ulLBANuj/ADp8CIIxHZqfJSVKl0B0L7gGlQKv7RBKQ5JDsAWHk7/P4xnl/JaOwmQ4c2A+YLpf3PtDlrKjerauPEXezbdPyahCiCACbmldmfpDpPD5qiwQotSxFbAafXwkrZS0gSZQHy9NC3kzimwinni4dwLb0t8DGqxPZ+ecyQg2voRSxN9Q3nSKRPAJ615e6UCXNUlIpepoL/FovBPySk0LBqcBg7ZQB7Zq3Id9NTF1h5xYAblO+YsABS4vT+IR5w7sPiAoF0gZXrzAKLgpIFw1z/F0jSYPsMos7uNhTXfqSYaUGxVNIzU2W+Yv4Uk7smWFMS13L7gOOkCzcIoJdtQRq1wRoQLFjt1aN4r7P1gUdqXDlhoCGZ7eUS4XsGVjKoKUd3Iq4Oh6D2jihJDOcTByXC0qCXUS43AAKWozsS79DqYIxskqRlDqzKDEi1CrIoks79bC9K7rF/ZsogtmSSDUWDgizNrFRM7CTpaClJcAkgMRmJAczDrUAt0axMDhIFNGWwuEdBd2Jy2rfMSACam2jZRo8F4jhpRM7xYOXmIQU3WpVWUAOXOo7UUrUtF3w2QoSO7Xh5yVBRYlYRQMAS4zZg1GoGo8F4XgxysxYpY1VbZwbGr+dX1T3/R32/ZluFhRmSUFRYZWJrYFTUNHYg6UADsI712OWe6rHMpfZhOZKshd7adH3b/cdW7M4cplDMI0Q6Izey6hQoUOIeEQBjeComXAhQoAAB2RlbRXY7sFLWfCk0aoBpdvJ4UKAAWT9nyU0AAGwAA+EFYbsKlJ0baFCgAKV2Llw2X2KQLwoUAEsvsdLBeDh2elfhEKFABGezEraPB2XlNaFCgAdJ7Myk6R6ezUr8IhQoAI5nZaURaAD2JRmfSFCgAPldlpQFoL/wCiy2bKI9hQAQTOzkojwiKCd2ARm5EpSDsAPkIUKAD1HYNINKbwXL7EohQoADU9lZTM0RzeyEs6QoUABWG7Oy0hmgyXw5CbJEKFABMcOnaEnDpFgI8hQAPKBtESsGk3Aj2FABX4ns5LWXIiaTwSWkeEQoUAEo4XL/CIJQgCghQoAHQoUK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cxnSp>
        <p:nvCxnSpPr>
          <p:cNvPr id="49" name="Straight Connector 48"/>
          <p:cNvCxnSpPr/>
          <p:nvPr/>
        </p:nvCxnSpPr>
        <p:spPr>
          <a:xfrm rot="5400000">
            <a:off x="1203698" y="2722959"/>
            <a:ext cx="4019576" cy="2383"/>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29216" y="4357700"/>
            <a:ext cx="718466" cy="338554"/>
          </a:xfrm>
          <a:prstGeom prst="rect">
            <a:avLst/>
          </a:prstGeom>
          <a:noFill/>
        </p:spPr>
        <p:txBody>
          <a:bodyPr wrap="none" rtlCol="0">
            <a:spAutoFit/>
          </a:bodyPr>
          <a:lstStyle/>
          <a:p>
            <a:r>
              <a:rPr lang="en-US" dirty="0" smtClean="0">
                <a:solidFill>
                  <a:schemeClr val="bg1"/>
                </a:solidFill>
              </a:rPr>
              <a:t>primal</a:t>
            </a:r>
            <a:endParaRPr lang="en-GB" dirty="0">
              <a:solidFill>
                <a:schemeClr val="bg1"/>
              </a:solidFill>
            </a:endParaRPr>
          </a:p>
        </p:txBody>
      </p:sp>
      <p:sp>
        <p:nvSpPr>
          <p:cNvPr id="64" name="TextBox 63"/>
          <p:cNvSpPr txBox="1"/>
          <p:nvPr/>
        </p:nvSpPr>
        <p:spPr>
          <a:xfrm>
            <a:off x="3285757" y="4357700"/>
            <a:ext cx="786177" cy="338554"/>
          </a:xfrm>
          <a:prstGeom prst="rect">
            <a:avLst/>
          </a:prstGeom>
          <a:noFill/>
        </p:spPr>
        <p:txBody>
          <a:bodyPr wrap="none" rtlCol="0">
            <a:spAutoFit/>
          </a:bodyPr>
          <a:lstStyle/>
          <a:p>
            <a:r>
              <a:rPr lang="en-US" dirty="0" smtClean="0">
                <a:solidFill>
                  <a:schemeClr val="bg1"/>
                </a:solidFill>
              </a:rPr>
              <a:t>Fourier</a:t>
            </a:r>
            <a:endParaRPr lang="en-GB" dirty="0">
              <a:solidFill>
                <a:schemeClr val="bg1"/>
              </a:solidFill>
            </a:endParaRPr>
          </a:p>
        </p:txBody>
      </p:sp>
      <p:grpSp>
        <p:nvGrpSpPr>
          <p:cNvPr id="156" name="Group 155"/>
          <p:cNvGrpSpPr/>
          <p:nvPr/>
        </p:nvGrpSpPr>
        <p:grpSpPr>
          <a:xfrm>
            <a:off x="785786" y="928676"/>
            <a:ext cx="2030034" cy="785818"/>
            <a:chOff x="1643042" y="2041726"/>
            <a:chExt cx="1000132" cy="387147"/>
          </a:xfrm>
        </p:grpSpPr>
        <p:cxnSp>
          <p:nvCxnSpPr>
            <p:cNvPr id="157" name="Straight Arrow Connector 156"/>
            <p:cNvCxnSpPr/>
            <p:nvPr/>
          </p:nvCxnSpPr>
          <p:spPr>
            <a:xfrm rot="5400000" flipH="1" flipV="1">
              <a:off x="1500815" y="2285349"/>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1643439" y="2427939"/>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61685" y="242520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1593139" y="223450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2"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3000364" y="1142990"/>
            <a:ext cx="571504" cy="571504"/>
          </a:xfrm>
          <a:prstGeom prst="rect">
            <a:avLst/>
          </a:prstGeom>
          <a:noFill/>
          <a:ln w="9525">
            <a:noFill/>
            <a:miter lim="800000"/>
            <a:headEnd/>
            <a:tailEnd/>
          </a:ln>
          <a:effectLst/>
        </p:spPr>
      </p:pic>
      <p:grpSp>
        <p:nvGrpSpPr>
          <p:cNvPr id="164" name="Group 136"/>
          <p:cNvGrpSpPr/>
          <p:nvPr/>
        </p:nvGrpSpPr>
        <p:grpSpPr>
          <a:xfrm>
            <a:off x="4538722" y="785800"/>
            <a:ext cx="3033674" cy="1001111"/>
            <a:chOff x="1285852" y="3261522"/>
            <a:chExt cx="6281781" cy="1239053"/>
          </a:xfrm>
        </p:grpSpPr>
        <p:cxnSp>
          <p:nvCxnSpPr>
            <p:cNvPr id="167" name="Straight Arrow Connector 166"/>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1071538" y="1071552"/>
            <a:ext cx="1077218" cy="338554"/>
          </a:xfrm>
          <a:prstGeom prst="rect">
            <a:avLst/>
          </a:prstGeom>
          <a:noFill/>
        </p:spPr>
        <p:txBody>
          <a:bodyPr wrap="none" rtlCol="0">
            <a:spAutoFit/>
          </a:bodyPr>
          <a:lstStyle/>
          <a:p>
            <a:r>
              <a:rPr lang="en-US" smtClean="0">
                <a:solidFill>
                  <a:schemeClr val="bg1"/>
                </a:solidFill>
              </a:rPr>
              <a:t>Dirac delta</a:t>
            </a:r>
            <a:endParaRPr lang="en-GB" dirty="0">
              <a:solidFill>
                <a:schemeClr val="bg1"/>
              </a:solidFill>
            </a:endParaRPr>
          </a:p>
        </p:txBody>
      </p:sp>
      <p:sp>
        <p:nvSpPr>
          <p:cNvPr id="107" name="TextBox 106"/>
          <p:cNvSpPr txBox="1"/>
          <p:nvPr/>
        </p:nvSpPr>
        <p:spPr>
          <a:xfrm>
            <a:off x="2559036" y="875874"/>
            <a:ext cx="1655774" cy="338554"/>
          </a:xfrm>
          <a:prstGeom prst="rect">
            <a:avLst/>
          </a:prstGeom>
          <a:noFill/>
        </p:spPr>
        <p:txBody>
          <a:bodyPr wrap="none" rtlCol="0">
            <a:spAutoFit/>
          </a:bodyPr>
          <a:lstStyle/>
          <a:p>
            <a:r>
              <a:rPr lang="en-US" dirty="0" smtClean="0">
                <a:solidFill>
                  <a:schemeClr val="bg1"/>
                </a:solidFill>
              </a:rPr>
              <a:t>Fourier transform</a:t>
            </a:r>
            <a:endParaRPr lang="en-GB" dirty="0">
              <a:solidFill>
                <a:schemeClr val="bg1"/>
              </a:solidFill>
            </a:endParaRPr>
          </a:p>
        </p:txBody>
      </p:sp>
      <p:sp>
        <p:nvSpPr>
          <p:cNvPr id="60" name="TextBox 59"/>
          <p:cNvSpPr txBox="1"/>
          <p:nvPr/>
        </p:nvSpPr>
        <p:spPr>
          <a:xfrm>
            <a:off x="6500826" y="1733130"/>
            <a:ext cx="1055610" cy="338554"/>
          </a:xfrm>
          <a:prstGeom prst="rect">
            <a:avLst/>
          </a:prstGeom>
          <a:noFill/>
        </p:spPr>
        <p:txBody>
          <a:bodyPr wrap="none" rtlCol="0">
            <a:spAutoFit/>
          </a:bodyPr>
          <a:lstStyle/>
          <a:p>
            <a:r>
              <a:rPr lang="en-US" smtClean="0">
                <a:solidFill>
                  <a:schemeClr val="bg1"/>
                </a:solidFill>
              </a:rPr>
              <a:t>Frequency</a:t>
            </a:r>
            <a:endParaRPr lang="en-GB" dirty="0">
              <a:solidFill>
                <a:schemeClr val="bg1"/>
              </a:solidFill>
            </a:endParaRPr>
          </a:p>
        </p:txBody>
      </p:sp>
      <p:sp>
        <p:nvSpPr>
          <p:cNvPr id="75" name="Rectangle 74"/>
          <p:cNvSpPr/>
          <p:nvPr/>
        </p:nvSpPr>
        <p:spPr>
          <a:xfrm>
            <a:off x="3620190" y="2231660"/>
            <a:ext cx="404815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76" name="Group 75"/>
          <p:cNvGrpSpPr/>
          <p:nvPr/>
        </p:nvGrpSpPr>
        <p:grpSpPr>
          <a:xfrm>
            <a:off x="3852602" y="2303098"/>
            <a:ext cx="3357586" cy="2214578"/>
            <a:chOff x="3714744" y="2143122"/>
            <a:chExt cx="3357586" cy="2214578"/>
          </a:xfrm>
        </p:grpSpPr>
        <p:grpSp>
          <p:nvGrpSpPr>
            <p:cNvPr id="77" name="Group 74"/>
            <p:cNvGrpSpPr/>
            <p:nvPr/>
          </p:nvGrpSpPr>
          <p:grpSpPr>
            <a:xfrm>
              <a:off x="3714744" y="3211600"/>
              <a:ext cx="3357586" cy="726"/>
              <a:chOff x="2500442" y="3134347"/>
              <a:chExt cx="4332758" cy="528"/>
            </a:xfrm>
          </p:grpSpPr>
          <p:cxnSp>
            <p:nvCxnSpPr>
              <p:cNvPr id="81" name="Straight Arrow Connector 80"/>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78" name="Group 76"/>
            <p:cNvGrpSpPr/>
            <p:nvPr/>
          </p:nvGrpSpPr>
          <p:grpSpPr>
            <a:xfrm>
              <a:off x="5396923" y="2143122"/>
              <a:ext cx="425" cy="2214578"/>
              <a:chOff x="5396923" y="2143122"/>
              <a:chExt cx="425" cy="2214578"/>
            </a:xfrm>
          </p:grpSpPr>
          <p:cxnSp>
            <p:nvCxnSpPr>
              <p:cNvPr id="79" name="Straight Arrow Connector 78"/>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83" name="Oval 82"/>
          <p:cNvSpPr/>
          <p:nvPr/>
        </p:nvSpPr>
        <p:spPr>
          <a:xfrm>
            <a:off x="4664360" y="2588850"/>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6670040" y="3107552"/>
            <a:ext cx="540148" cy="338554"/>
          </a:xfrm>
          <a:prstGeom prst="rect">
            <a:avLst/>
          </a:prstGeom>
          <a:noFill/>
        </p:spPr>
        <p:txBody>
          <a:bodyPr wrap="none" rtlCol="0">
            <a:spAutoFit/>
          </a:bodyPr>
          <a:lstStyle/>
          <a:p>
            <a:r>
              <a:rPr lang="en-US" dirty="0" smtClean="0">
                <a:solidFill>
                  <a:schemeClr val="bg1"/>
                </a:solidFill>
              </a:rPr>
              <a:t>Real</a:t>
            </a:r>
            <a:endParaRPr lang="en-GB" dirty="0">
              <a:solidFill>
                <a:schemeClr val="bg1"/>
              </a:solidFill>
            </a:endParaRPr>
          </a:p>
        </p:txBody>
      </p:sp>
      <p:sp>
        <p:nvSpPr>
          <p:cNvPr id="85" name="TextBox 84"/>
          <p:cNvSpPr txBox="1"/>
          <p:nvPr/>
        </p:nvSpPr>
        <p:spPr>
          <a:xfrm>
            <a:off x="5527032" y="2231660"/>
            <a:ext cx="1011239" cy="338554"/>
          </a:xfrm>
          <a:prstGeom prst="rect">
            <a:avLst/>
          </a:prstGeom>
          <a:noFill/>
        </p:spPr>
        <p:txBody>
          <a:bodyPr wrap="none" rtlCol="0">
            <a:spAutoFit/>
          </a:bodyPr>
          <a:lstStyle/>
          <a:p>
            <a:r>
              <a:rPr lang="en-US" dirty="0" smtClean="0">
                <a:solidFill>
                  <a:schemeClr val="bg1"/>
                </a:solidFill>
              </a:rPr>
              <a:t>Imaginary</a:t>
            </a:r>
            <a:endParaRPr lang="en-GB" dirty="0">
              <a:solidFill>
                <a:schemeClr val="bg1"/>
              </a:solidFill>
            </a:endParaRPr>
          </a:p>
        </p:txBody>
      </p:sp>
      <p:sp>
        <p:nvSpPr>
          <p:cNvPr id="86" name="TextBox 85"/>
          <p:cNvSpPr txBox="1"/>
          <p:nvPr/>
        </p:nvSpPr>
        <p:spPr>
          <a:xfrm>
            <a:off x="6210056" y="4374800"/>
            <a:ext cx="1415900" cy="338554"/>
          </a:xfrm>
          <a:prstGeom prst="rect">
            <a:avLst/>
          </a:prstGeom>
          <a:solidFill>
            <a:srgbClr val="000000">
              <a:alpha val="76863"/>
            </a:srgbClr>
          </a:solidFill>
        </p:spPr>
        <p:txBody>
          <a:bodyPr wrap="none" rtlCol="0">
            <a:spAutoFit/>
          </a:bodyPr>
          <a:lstStyle/>
          <a:p>
            <a:r>
              <a:rPr lang="en-US" dirty="0" smtClean="0">
                <a:solidFill>
                  <a:schemeClr val="bg1"/>
                </a:solidFill>
              </a:rPr>
              <a:t>Complex plane</a:t>
            </a:r>
            <a:endParaRPr lang="en-GB" dirty="0">
              <a:solidFill>
                <a:schemeClr val="bg1"/>
              </a:solidFill>
            </a:endParaRPr>
          </a:p>
        </p:txBody>
      </p:sp>
      <p:sp>
        <p:nvSpPr>
          <p:cNvPr id="87" name="Oval 86"/>
          <p:cNvSpPr/>
          <p:nvPr/>
        </p:nvSpPr>
        <p:spPr>
          <a:xfrm>
            <a:off x="5646463" y="2570214"/>
            <a:ext cx="142876" cy="1428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88" name="Straight Arrow Connector 87"/>
          <p:cNvCxnSpPr>
            <a:endCxn id="87" idx="4"/>
          </p:cNvCxnSpPr>
          <p:nvPr/>
        </p:nvCxnSpPr>
        <p:spPr>
          <a:xfrm flipV="1">
            <a:off x="5521723" y="2713090"/>
            <a:ext cx="196178" cy="700593"/>
          </a:xfrm>
          <a:prstGeom prst="straightConnector1">
            <a:avLst/>
          </a:prstGeom>
          <a:ln w="38100">
            <a:solidFill>
              <a:srgbClr val="FFFF00"/>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89" name="Arc 88"/>
          <p:cNvSpPr/>
          <p:nvPr/>
        </p:nvSpPr>
        <p:spPr>
          <a:xfrm>
            <a:off x="5171014" y="3121444"/>
            <a:ext cx="714380" cy="642942"/>
          </a:xfrm>
          <a:prstGeom prst="arc">
            <a:avLst>
              <a:gd name="adj1" fmla="val 17427481"/>
              <a:gd name="adj2" fmla="val 20974235"/>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TextBox 89"/>
          <p:cNvSpPr txBox="1"/>
          <p:nvPr/>
        </p:nvSpPr>
        <p:spPr>
          <a:xfrm>
            <a:off x="5627577" y="2809260"/>
            <a:ext cx="1032655" cy="338554"/>
          </a:xfrm>
          <a:prstGeom prst="rect">
            <a:avLst/>
          </a:prstGeom>
          <a:noFill/>
        </p:spPr>
        <p:txBody>
          <a:bodyPr wrap="none" rtlCol="0">
            <a:spAutoFit/>
          </a:bodyPr>
          <a:lstStyle/>
          <a:p>
            <a:r>
              <a:rPr lang="en-US" dirty="0" smtClean="0">
                <a:solidFill>
                  <a:srgbClr val="FFFF00"/>
                </a:solidFill>
              </a:rPr>
              <a:t>amplitude</a:t>
            </a:r>
            <a:endParaRPr lang="en-GB" dirty="0">
              <a:solidFill>
                <a:srgbClr val="FFFF00"/>
              </a:solidFill>
            </a:endParaRPr>
          </a:p>
        </p:txBody>
      </p:sp>
      <p:sp>
        <p:nvSpPr>
          <p:cNvPr id="91" name="TextBox 90"/>
          <p:cNvSpPr txBox="1"/>
          <p:nvPr/>
        </p:nvSpPr>
        <p:spPr>
          <a:xfrm>
            <a:off x="5789339" y="3075806"/>
            <a:ext cx="679994" cy="338554"/>
          </a:xfrm>
          <a:prstGeom prst="rect">
            <a:avLst/>
          </a:prstGeom>
          <a:noFill/>
        </p:spPr>
        <p:txBody>
          <a:bodyPr wrap="none" rtlCol="0">
            <a:spAutoFit/>
          </a:bodyPr>
          <a:lstStyle/>
          <a:p>
            <a:r>
              <a:rPr lang="en-US" dirty="0" smtClean="0">
                <a:solidFill>
                  <a:schemeClr val="tx2">
                    <a:lumMod val="40000"/>
                    <a:lumOff val="60000"/>
                  </a:schemeClr>
                </a:solidFill>
              </a:rPr>
              <a:t>phase</a:t>
            </a:r>
            <a:endParaRPr lang="en-GB" dirty="0">
              <a:solidFill>
                <a:schemeClr val="tx2">
                  <a:lumMod val="40000"/>
                  <a:lumOff val="60000"/>
                </a:schemeClr>
              </a:solidFill>
            </a:endParaRPr>
          </a:p>
        </p:txBody>
      </p:sp>
      <p:grpSp>
        <p:nvGrpSpPr>
          <p:cNvPr id="94" name="Group 93"/>
          <p:cNvGrpSpPr/>
          <p:nvPr/>
        </p:nvGrpSpPr>
        <p:grpSpPr>
          <a:xfrm>
            <a:off x="817469" y="928171"/>
            <a:ext cx="1900519" cy="785818"/>
            <a:chOff x="857224" y="936122"/>
            <a:chExt cx="1900519" cy="785818"/>
          </a:xfrm>
        </p:grpSpPr>
        <p:cxnSp>
          <p:nvCxnSpPr>
            <p:cNvPr id="92" name="Straight Connector 91"/>
            <p:cNvCxnSpPr/>
            <p:nvPr/>
          </p:nvCxnSpPr>
          <p:spPr>
            <a:xfrm>
              <a:off x="857224" y="1714494"/>
              <a:ext cx="1900519" cy="8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718092" y="1327419"/>
              <a:ext cx="785818" cy="3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Oval 43"/>
          <p:cNvSpPr/>
          <p:nvPr/>
        </p:nvSpPr>
        <p:spPr>
          <a:xfrm>
            <a:off x="5072066" y="1071552"/>
            <a:ext cx="142876" cy="142876"/>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46" name="Straight Connector 45"/>
          <p:cNvCxnSpPr/>
          <p:nvPr/>
        </p:nvCxnSpPr>
        <p:spPr>
          <a:xfrm>
            <a:off x="5146728" y="1015541"/>
            <a:ext cx="0" cy="1216119"/>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5072066" y="1924818"/>
            <a:ext cx="142876" cy="14287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20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20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4"/>
                                        </p:tgtEl>
                                      </p:cBhvr>
                                      <p:by x="1000" y="1000"/>
                                    </p:animScale>
                                  </p:childTnLst>
                                </p:cTn>
                              </p:par>
                              <p:par>
                                <p:cTn id="15" presetID="49" presetClass="path" presetSubtype="0" accel="50000" decel="50000" fill="hold" nodeType="withEffect">
                                  <p:stCondLst>
                                    <p:cond delay="0"/>
                                  </p:stCondLst>
                                  <p:childTnLst>
                                    <p:animMotion origin="layout" path="M 8.33333E-7 -1.70882E-6 L 0.43281 0.25694 " pathEditMode="relative" rAng="0" ptsTypes="AA">
                                      <p:cBhvr>
                                        <p:cTn id="16" dur="2000" fill="hold"/>
                                        <p:tgtEl>
                                          <p:spTgt spid="94"/>
                                        </p:tgtEl>
                                        <p:attrNameLst>
                                          <p:attrName>ppt_x</p:attrName>
                                          <p:attrName>ppt_y</p:attrName>
                                        </p:attrNameLst>
                                      </p:cBhvr>
                                      <p:rCtr x="21632" y="12832"/>
                                    </p:animMotion>
                                  </p:childTnLst>
                                </p:cTn>
                              </p:par>
                              <p:par>
                                <p:cTn id="17" presetID="10"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2000"/>
                                        <p:tgtEl>
                                          <p:spTgt spid="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2000"/>
                                        <p:tgtEl>
                                          <p:spTgt spid="8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2000"/>
                                        <p:tgtEl>
                                          <p:spTgt spid="8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2000"/>
                                        <p:tgtEl>
                                          <p:spTgt spid="87"/>
                                        </p:tgtEl>
                                      </p:cBhvr>
                                    </p:animEffect>
                                  </p:childTnLst>
                                </p:cTn>
                              </p:par>
                              <p:par>
                                <p:cTn id="29" presetID="10"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20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2000"/>
                                        <p:tgtEl>
                                          <p:spTgt spid="8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2000"/>
                                        <p:tgtEl>
                                          <p:spTgt spid="9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20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2000"/>
                                        <p:tgtEl>
                                          <p:spTgt spid="9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2000"/>
                                        <p:tgtEl>
                                          <p:spTgt spid="8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3" grpId="0" animBg="1"/>
      <p:bldP spid="84" grpId="0"/>
      <p:bldP spid="85" grpId="0"/>
      <p:bldP spid="86" grpId="0" animBg="1"/>
      <p:bldP spid="87" grpId="0" animBg="1"/>
      <p:bldP spid="89" grpId="0" animBg="1"/>
      <p:bldP spid="90" grpId="0"/>
      <p:bldP spid="91" grpId="0"/>
      <p:bldP spid="44"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366682" y="39039"/>
            <a:ext cx="8420160" cy="619125"/>
          </a:xfrm>
        </p:spPr>
        <p:txBody>
          <a:bodyPr>
            <a:normAutofit/>
          </a:bodyPr>
          <a:lstStyle/>
          <a:p>
            <a:pPr algn="ctr"/>
            <a:r>
              <a:rPr lang="en-US" dirty="0" smtClean="0"/>
              <a:t>Review: in the Fourier domain …</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4578" name="AutoShape 2" descr="data:image/jpeg;base64,/9j/4AAQSkZJRgABAQAAAQABAAD/2wCEAAkGBhQSERQUExIWExUVFxoYGRcYFxgWGhwWFhoYFRgYGBsaHCYfFxwjHBgYHy8gIycpLC4tFh4xNTAqNSYrLCkBCQoKDgwOGg8PGikkHCQsKSwsLCwsLCkpLCwsKSksLCwpLCwsLCwsKSwsLCwpLCksKSwsLCwsKSwsLCwsLCwsKf/AABEIALgBEQMBIgACEQEDEQH/xAAcAAABBQEBAQAAAAAAAAAAAAAEAAIDBQYHAQj/xABCEAABAgQEAwYDBQgBBAEFAAABAhEAAyExBBJBUQUiYQYTMnGBkaGx8AdCUsHRFCNicoKi4fGSFTNDwsMWNFNzsv/EABkBAAMBAQEAAAAAAAAAAAAAAAACAwQBBf/EACcRAAICAgIBBAEFAQAAAAAAAAABAhEDIRIxQQQiMlETFCNhcYGh/9oADAMBAAIRAxEAPwDq/aHtZIwYT3hdSjRCWKmrzMSKOG8zGYR9o05Qph5aSSQCpZAADM4u93s1Kbl9vsASuVNIKkAFJFwFOCCwSTUZgatyp9cRx9T4aayv/GRaxNOpG9fjGPLmlGXFGrHji48mbvh/b7vJaZndDIUqL5qkglrigoXev5vV23KAVLlhgNCXd269faOd8F4oE4RCSzgVRzPVRJTbVLno9948RjVLzlRcWy1AbpVql6lz+eafqMifZZYYNdGp4r9qk2QUHu5a0rWU5eZJACQq5sXoxGsE8O+1BS6rloCSLAqBfmNzowe3zaOfcSnhU0IQxyuGp4vvAONwK7iGYGQVKUJfLRtg7tlTcaVJpQNvHfzZKWw/HC+jqsv7SpbnNJWEs4UGL9KtX10i6/8AqqTQ82UhyWZuhF45jw3hFSVOFgC4AU9XNaBqUFKt56GZh6HarB9a/rr184P1U0c/BA0ae2aCf+0sB7mhatW9NdjrSDJfaqQbry/zBt/axrGREoJANmBuLdfP6o0VmPmhg7OsPX+Igkt5Ee8IvWZLO/poM6Hh+1OFWjOMRLAdqrCSCNCCxBh+G7RyV2XR2BNAeo6F44uvhzTDQgAv6Va4bp9V1vDVDIG/lI0cAGnuPh6Vl6ySqkL+mX2byZ2ikAA96kvYCp60FRaCDjg1jHN+F4MmaxLgrLHopQSPZwPSN/Gn0+V5bbRDLiUKJjjj+H4w39vOwiNoRSI0kaCP+oDY/CPTjxsYFyw0wBQYceNjEKscrp5XiBoTQATjHq2EPGPP4fjAjwiqAA0Y/wDhhKx+yfjAJVAUzjCAVAHNk8RDAAi4cmpGvtd2WUlFWzqjfRepxqfKG/8AVZWbJ3qApnylQCmpViX1HvGImdvUMtpZcIKkuoEFQsFAMw9dPWOa8dxRmKKlHMpai5Uzmr1HmCfIH1R5F4HWP7O/4TjMmaCZc1C2JBZQNU39t4ix/aPDySgTJyEmYrKmruSCqrWDC5pUbx80qXZqkhtHIIY1qAKD/MGIQQkn77U8k0AT0SwAH8XWOPJQLHZ9BzO2GDSQDiZblRT4n5gWanUwJP8AtCwSUv3z0JYJU9N6U9Y4sgBSUkfdsHINWGe9/CNB8WfLWwqLAs4FS7pCumvVm1ibzMosSOsS/tSwpnd3lmpYOSUgMdlB3FP9Rdye1mFUkqE9AAd3LEMctjq+nUbiODYKU5ckh0ipFHW1yASR12zeluFkIDJBL2L/AIjqSSKkmtn1NYPzNdh+JM7XhONyZpaXNQs1LAglhR226waDHEezE9KZiwLlggWcJLlNNma58NHpHTezHGFTRzRTHl5tolOHE0UKFCixMwX2mY1aDJSkkJUFPVhmBSz6G5v7RzfHyf3bhaswygBxlAKkpLAGgY6NbWOjfaniAgSDV+f72jA+HzY5ujaxy/F8WdKcoJyl8ormLFIbS4vePLzcnlN+Kvxk09yHBZjf3Op0BHuLO8KTxH8QBKealjltTMyTVtbjrDcDJmTSyKk2yggk2uQKe5YWNi2TLeV3gDTFkIArdSghm1ANdyK2MSjDeyt/RDw/CkzVCY5yBRL6qBrUHmAKS7FjbcRc8KUeZOqOU6EgOeZiDYualyOpZ2JwoQsKQmyAksK0I5yAXNAx15nrUwDiliXOBIBSoC7kEPQh7ULU1OoBdr5HFo02CWFBKWO4dyxDhg9FPlVWlC9SC9rJmDKU0Tkq5VRIALFzZqkh2DCojJYXiSgoE02YnQObWFAdj5PF7O4jkSJmZsygwT4iC1AHqAkp0t7hGrAtcRoKFywehr513t5xVyGmFU13CVEJAtynKHe9gfQaCLGTOXLylaU5ZpCUpy8yHqkFiUkOL0YtcVFcJeSWoPmKVGtTRL3rqkCn+IhVPQ8XYFNUO8GY+IV8Ph+6+ozDLewAajRccKRlSka1P5Drp8TGfMoqAUbJDBku1SalqVJ+Aq0afgsvkQToOu6vlQfpAxvATw2UO/SwbnAf+oqP6ekaoGM1wlDzhtnJ9gf0HvGkj1PRfB/2YfUfI9eEI8eE0bTOPEeGPGiHGzsktSgxIFAbFVgKVvHG6Vgid48aPEGgfaFHQE0NJhzxBi8amUkqWWHxJ2A1P0d443W2BSdtePfsuGJSWmLORG41UodQKeahGP4biQMLMJ1SlLAKJckJJAS5qCdPuvFf9onGjOmoJ5UpDAXYFyba0D30EV6eKKRhlKcoDoTo5BUtexYlkEm/5Y8v7lUaIe2wnH4tOVeXRtWc1fTZxbeM9xPEMrK/hzB91Hb3HtE4n8pKq0zEblnHz/u6tFbKllSjuavtq59oaMfJ2THyZRClUqzt1+6l7XLHS+0WE1IJAFE3f+EKcdKnMbCuXaGYSXnYps42NCp39CPcRPh1BJQ9HCAaPQp5qasny8VIG7BaQRKJ8nFSKtbyahQBDlklJAJoovVnIHeX0AzJ+LWePcECMo/hY1diXSfi46uGvEqRoqx115U+J7s9NbFWozSY4/hklrA1UzaNyjpqS3m4dos5a8wBAoC5elgVah3ObW1zUtEGHRmUgUJLjo5SSL0Jy/M+pSgJcsAlJzApLkJFTlVVZAAZqFnv/FEpOx0D4UlE1Fw7l+YUASQNWJzFgdH1THQ+w8nleMrwfhoXN70jOcuWWAFMAWWGUQAo0HhJYDQ31XYXE5kVBF3CgQoEFiCDUF3jT6afJtV9GbP4NhChPCjYZzlv22YJKjgzUrzTUgMGy5UrUp2LEZRoaExgpGECSzB3NyT0uzkN8PMR0b7XFEKwZMoLRnWAoeMLUhTJqcpCgLMapTZg+CkA57gFsoNWCjfSrDQ3pvGLP8jbgXtL3guCKQZlaAl/QKGzDVqCzRQcQmolLkofKgE3eplgByRZ+8J82reNThk5ZS0h0goUHJJ5iDmVUO7Hf7o2jEcQYzFrXQJBKRuUuotf7zv0A2jLDcmXlpF2eMJIYOVO2rBixNSaClemmlTisNVOYvQOXq4d9d3FmFg0eYNbEOa2o2mhsGp8bQVxHEgzABXla9Xdn9gC7em/YivYBIIDh96akDZ/yf4xfdm8DnmAq5QPCHYkl670FuoimkBKljMAXO7Mno9dX93pBmFxCpMwEFwD1DtQ+4p6+6TlWkdSOhSpoCqpYIsH2CqkauAWc6WpSr4g6JbdG9wA3lV+nybhsYJ0uYtJcmWtg75XCk5SABUsS+zdXH4gs8ssjZvWgck9elNbxCqY6JsDhnQkmv3jStaDUk0JDBtekX3D2KKMPIhtWZqH02O0VUiQpRCRYU1YtQ/I6am4i5w2GKSkG93vvq0I3s6w/gcsHMvoEj15j10H0Yt4zPCscQU5XYioIZ2D/wBLA7NptGhlzQoOI9b0mSLjx8ow5otOyVo8jx48K2qWA1J21JjaQK/j/GU4aSVksoghFH52OV9g7OfLcRQdjZUydLzzMRNnDNmVnFApspQCRWxJagBAAEZztN2lOKXQESkrOR9UgBILdSFl60KRpXofZ7BmThZMtQZSUDMNlK5iPQlvSMt/lnXhHpZMCwenjN/OT/4WEKPDCjUeaetHP+LcfE+ZNZWaWnMlBDVCQ5Ka2JDv8xFx9oXHBh8EsAtMnPKQ12V/3FD+VBPqpMc7w2IyJb5bNptb4Rm9Q9UWwrdlRxwZprAucosGrYFvNR+nhvHVgYWUHqtalAX5UjLm/vp/KfQjE4Y94WqxCR11/Me3lFPxvFBcyh5ZSUyxa4POodConzqdYnHbSHlq2T4hdG+nT09U+ohshJSiYn7yiEPoJSi6yXqHyhHks3avuHl55ai5qnK/kK+5c+ghYSY5zEf9zToEq93p154p4FLLhks8+gckGtHaraauOhLijxYhTqzeEaDzTlY9eRz0DC7wXlZ6+JIB0dRIJpoWQqulOseYDCmbOQkC5D1oHZIDa1PwG0Tutj14LPB4QulKgxoNAygeX0uLGxiywXCUJR3+KUmXLQXZXKCFG6t9UpTdk2rSwk93LE+eshCECqmciWWIAGqlKUwDOaC7mM9+3KxE1C5qAB/4JIciWF5gZqh/5J1uayeZiMoJzq5t/QzdaL+dJVNU8uX3MsJz95NzKmFKQxUmS4UAKgZ1A6FNYUzs/h5LzZyiTl5p81QUtABoUNyoYsGQkVIbMS0HIMuRJVMxEwSkhCErKncJFUps6jzMAHJy+UUc/EHFLROmAysOgpVLlqykqqp508V5wFApll2c0KjCR38dI4/otsDxabiCXKsNh0nIhD5JyyAlRVNXdDgjkQQQ9SbRc9hpTEsAEigAsAKADpGRViCJikXQFKSgZgyQlLObAupAP0x2/YeQcrmNvp12yGVVRsIUewo1kTNfaDIzYGa2V0seajsagUNSCRRr3EcfwklQWCqWujkDK/U+B7DYbaR2Pt5/9opixKkhnZ62PTX0eOZyJgKwXYM9CKW2NNLRi9Q9mz060Ow2PGRVQ4BcAFwQ1DYigoPL0znGFkYWUlR5phdQapclRHxIb+JV4t8dO2YNyUY2AoR0Kj7FmArTYyYCpDDwpJA6EhL+uU+8ZFrZoewdEkkc1N9S4+vWCJeCdgCz6nbqB5W8vKISSdddesFyZZfyLVu406WiezqSCJWBABy+Leg2pW29TekTzMEpCVEsGIF6ORmHyhmEqzA0KVA/DbqPUtFti5ZUkjKSCuUpmJHhmJIp1SmJ19jf0VnDcWju84CgFBiCaUNQduYDw/gvBkta1rCiMrZaE1861B+mGokqUAonQlRDA1Bq9qku7gG/UQZJnhRSASXIHKkmj1LMzCp9IpWziNfweQAnMPvetiQ7mpzX9toOUQGWdMzk7BTt6VHnAPZ6YFSEVDkaCgLlxYbwuO4pEoICgTnVRIucoJ1IpQfCM7XuYgsNMITJAKc6gS5uxqSBrVm/ONBgSag9G+I/IRlOF8UTmSSzBBSAlzQlw58INW3+Q0+Bmgkkah41emkllVE8vxD4qu1AP7LNDpCSkhZUop/dkHMEsKqNEgU8d9z5+IShOZRp+ewih4ngP29KQcyJQOYLCmCnDOkEfvKOyqCtCXj1ZzSfHyZYxfZzjC4pEpaVACZkUlRckhwXGYOyQ4tQUa0dS4PxwzQkTEhExQfKC7CwPr0J0gvhHC5eGlCXKDDU6qUzFSjqT7CwYUj3iGHzFCwWKCan8Ksr+TFKFf0trRHCUFcf9HeRzdTYZHjQHJ4zJWrKmakqzFOV65kuSwaoYEvYi0VPbrjf7PhF5S0yb+6QbEFXiV/SjMX3KYvaqyNHOO2nF/2rGqUlRVLR+7RewYEgGnMoqPUNAKJj+gB9AWNT5n2PqJhiyVKIo4Ie2UW2O3sY8Wosa/TlVfUNGOfuZpjoLXiSO+UlgUS1KCrl8tG0FWNjVWkZOYhkkfhB/Ony+EaRbdzOL0ICPdQA/tEZ0pJBc013hsaqxZuy2kpaSR+Jn1bNlI/tUH/lMSylZZiCRZ1EH8IAPyB+mh+GkhMpIVRgFH0zkvuGy+oG8LBgglSqFYqbgIYO3VyinRtKdAJnclLiWcoId7FJHoSoPoFFrNF12ewrHM/hU5sHJZm3spRGmm0VCJClLloAZalIO7Ppq5STm1e5vGv7OSwpTI8Eq50cGw1ZJDa1FKViOaXGJSPYH2swypmKwUgAlLibMAcAtN7sFW+VKVBLtVR1MOxHFpeEmS0SUnE4o5j+zghkgJNZhFJaUpY7/uwzAvFR9oHanJiZKMIT+0yAsKWllVm5VKlh3BZiTsS34ol7H9mBh1GZNVmWsArOoS+Yjq6gknUt5gpCP7acuvr7OXbaReSeG98P2jEr72dkOUWlSsxUkS5CDQKULKPPQl3IBr8RxQrUmUaJQkrDNU1QBQVJqphZ1DcwVxnHOEy8vIlGYJbbMSXuQQkJ18XtWSJBQyiXUVBIDtdR/eBrswW7+ECr27Fff+HaoKkSibhlCpGjmpoavzVrSrNHT+yEoiUHjmKCQtN8pc0S1Won+F6n+k7sOndj5zyhGvB0yGbtGhhQoUXIlF23w614GemXL7xZQcodIILeIZkkOBUUfasfPMjtMpD/ALwKzVFyR55hlfyNWq9BH0d2n4QcVhZslKzLK0sFAqDG4fKQSNxHzTj+HFE5aHQvKopzJUCC1OUnSM+ZK9ovibXRcTOIBctAS9mbZtetn84pl8Zl96t1M3KHfQNsRd/8RPh8IW8BUQksHCjbRiXHlZo8MlKmeWFKAYUAU4YAV9mMZeKV2aHJslkcQQsslYLVoXIiyw8+oL06l/SKTE4UZCAALO6AlQ6WBan6xNhMVlHMQGDOGuxuGetfcwjgqtDcq7NJgsQgVNakuDRjQadX9YsZOKzryI8RSpP9YZQFRWqWHU6XjMp4qGP7xJ2b0JoPL0baH4Xi5Qp0NnIo7liS7mzln9jEXB2U5IvkzDkUSKLD0c5QFZhpuDUdaBmhmHcKp0IbY0ChTzr/AIceVxdCUoGV1hID0XQUFAOlH36QxGMLvltQVag+IEDkkd7NRwPjISsiZyglVnYOc1DdiCfKnpJ2vWCqUQnM9Dlfd0tt4VV6iKDBIWpYymp9L+vxOkafimEm5ClkTAEcoDhRKAFZRViVMog0Y0tUQlJSejjVbKzhywkEBJd9eQv7tqaOGjW8Bw0wOpTJQpLpGbMXUxejtTrr0jET8WEpVLSAlQdKnoxBIPNu41/KNZ2Y4tLyJlZ0hQDkONamgNHJ+exjvpeMcnKaEy246C+HlU9c4TAFy0TFJSFFznQtbgp1DKAqRRIDEWus0RJWDb6/WHx70ONWtmCV+T0qjxVQQbGnoaQo8igoPhOHy5TlKeYhiokqURfxKJLdBTpHKPtI433+MMpJ5JIMof8A7CXmK9wEf0dY6lxriYw+Hmzj/wCNBIG6rIHqspHrHB8xKyVKqzlR1UeYk+ZI+ERm1FUUgrYSoMhKdyC/RI/Uk/09Y8J9WNa7kfOr+cME4qKaOyQAB1qP/wCvjClDmpvS9aMD6xmLj5haQBUusufJAR7/ALw+qRu0U+Nw+UKbQttdII66/HpFpimIko2Kio7qUzkdGygPfL1gTiRdJ6rL63GZt6Bh6Q8WK0S4ieFSUMS3K51axetSQQT5M+1ngE5tHLUT0TQ1GjKA/q/lihwtUgP4QP8AkafAP8Ts+37O8GzygVcju9A4YJJ1dqJGrEONI5kkoqzsVbA5+AKly0pV40KWoiisoUEBtnIfq2wMX3EuJ5F9yCyJYYy0k5lrKQoOBZCUKSAVcubMakBs9xXjneY0yZASGJTMnhuRCRmyy6M6WVWtXaoCosMLw7LNSEu5o5dRzFwpRURzrUynN6gViLV7kP8A0UnCcIufj5isQpLoVUJHKlQDJQkU5QhDO33I6AiQQUghkrKkE0fKkdRbM5o9JoLExgeA4tsXNnVDzJuYgmxmMoZW8IQQ5NBdxeNvMxLIW4LoKhl0DlQU/wDEP/dW7wZrtHIFTxReUuwzpSqmj5SyLVcqJJLkkDdyIhXhJJLAM4Y5g4LXYgUcXcCoZ3cSUSAzcwydMxBABtQH4JO9IsTOzpGynzOGJB5stqUDtqwFHgj0OwzBqzLJJdw76uoso+Rdn1yx1Xsrh8soRyzhYeYlL26uH5QpnqzgdLbR2Dg0nLKSOkbcS9pkzfIPhQoUVJEWImBKSouwBNASaB6AAk+0cb4rwyRMSuYMOcQRmUe6SUzArKVAKVLQylG7Lc84ooM3aDHC+L4ibKxWIykLBnTCCaqTmIRzHKMtUi5HiHmM2dOky+HtogndmVJlPKV3wzZmUyFMQOV3KSa2BvpURQT8cDMCjWoruAGH5RczOOTDmclykEh2FiQQNmVQi+a9oy83SMu5dmlug6fi0qDEAjrX22geZw9KwyTkc2qQf0PlTprECILlE/KORhx6OOd9jpHAzZSiABdOW3mVJdx0tpB+H4XYIVlv+Eqqda0N2prDsNNahqOtfnQwsScqgpBygBx03G+V/wA/OJT5PoeNFlK4YaddS5r1eDMNw1LFSiSxOwBYkQBhONZg6iHSHJ6Pcan211j2bxEmQAHJIBIBsFNzGtnb3BjKoSb2VclWi3wU5lsE1LMBU0D2PRRc00G0Hftq5eJIJUoKCSUkWowIB3ZRbY+1F2ZUnOpSndqqJegOYvTdhfSraX/aVZRNkTKAkModUjOkgnbMuuz+luCTom2UnaDhCcPNDCkxIWOjkggqN2Ip/MNnNp2MUkSjy5iqYpZzB6JTlatzl+KjC+0EBSJCmLvMRbfuy39qh6R52bk5akAlm2AfKVB9aKHok9YZR9py/BssOoA5QlKdsrD5M8TSsRmBbQsfOhb2IPrFQviOVbOOVIFL5uap9BZrqA0gWVMUoFVClRzWq7IR/wDGesNgyvHOvBKcOSNLmMLMYzT9IG4jxDuZS5hFEJdjqqgSPVRA9Y9mzHRQfaf2kK5gwqDyy2VM6zLpSf5R/cr+GMRiXCUD/wDIsuf5MrN6l/SI5uIKlFSjmUSSo7qJdR9S8LGqbudu7d9itSgT1PI/rGaT5SLxVIKwpHeAmwI9gw+QHt1j3CEgEi+nmSEv6AvX8mgZC2T5D2ZyfkfaCMNUj093OXzoR7q3hGh0eTVgFewCAB0TLSR77+cQcdRlEttQf+VH/L/ETqGaYduUU6ISPagh/GpgMsJAdTu+ouKDQGn/ABELdNDdpgPZ8OVGjBJLkhgfDXYkKLVumkaftDxFUyUiTIWqXLBKVKYpmKYBISH/AO3LI3uoqJAFVZLhaFCcCKkKGRIqnOqjtv10y+2lwjTV51MKrBclICiESzWwoVN1KdKQ80rsRbVD+AYESZSSkZc7EEu7uOYWcsOlcoFwDeyiAsrAbu8rJcVWlKSUpNCSWy2+89jSvWTmQkgEqOcJYBTAhYBAdmJFKWTsID4o4ChLYTASxKgWJSzKoUg8xBd7gAADMmLXNlPigHs0cpTMUAFspW1ZhUS9QwDJL/xAaiNthv8AtTFKFEpLaOCJeRyaqJs+zPtGH4QCZCCdCH1FA+Ym9SA/nU3baiYMigzvq5ZQygJJGhId1NY6GsGfZzGZ9IJbldRS7OwIzcyermn8qjqQ/kmcCpQc+I1auRQGgYCi1ONz5EiT1XFXLgG9wVB6OD4vRKQbgRJhVOqtM5ZL1AfNVXTlHkxNhR60F7LfhUoiakEjMnMKa1luevOFn+o7mOzcFfukvtHG+DSyFZyWdZ2LlKVJboASn1faOwcAxGeUI04ncTPl+RZwoUKKkgbiOOTJlLmrLJQkqNrAPqQH09Y4VxEFc0z0gtOJdySc4IVkKlCrlmYAknybsPbfFGXgZ5BYlOUFgpsxCaghmYmppHDMTNIWQzhItqAWfWztceYrGbO+kacK02BLmODoCDZxcHXzY+QPSApv18dOtPbzEFTZnj0qAz9Fa/PzgWWsFwx6XYa/r7xBFGPlJglCNIjkSyzhL6etPr16xPLVbT3eOnKCUFq2iZSiQOn+394EekTSphuLwrQ9nisGldUgJVppW+ln/S14fw45UEaKBFyKFxp0J9wYZMnjM6RlDCnkEj5iPM9mtp5afpE3EZM1nBcElJJBcJYqHK7XIttS7EH0hvGOJ55cl6lK2KtWCVMX6jMfSKjh2KKTeiqEPopnsdn/AOXqDOMYkLWrKScyEqDlyKZwknUgMlyTdtIWkDDMfNz4QboUFDyH7sj2WTD+FYgS5feEeEjy5gQ1PT+2KxGOHdKB2Vc0qnLb1HtDcLjMycvqwDVGvnUjQV0jng70wqfjySWJBNPSjsfQj1O9b7hOLzSij7yB/askj0fMPSMphC/MbEtpYOo/X+YsOCYn95MF+VLl2sVMC1/F8POCELmhZuos0ZJjG/aJxPKmXJFMx7xWlA6UD1OY/wBKd4007FiWlSlUSkFRqTRIcs42BjkHGeJrxE1UxZqo+wsEjoBQeUeqzCkey1cr+sSlObXoPIJAAs1AG9fWIUDlA6/p+nxgiWlkvZnb2DH3SIgWREpTS0jUkA10DH2LJ94sMOksOuUU6sf1isn/AHANR8HFf7fiI0EkiWQpKhmuDUhFCcxpzLSkhWUP912sVl1oeJDiE5ZywKlOUE/dCwBnD/eIIBO3nSIMbMfvAbJCb/ygWs+v0II4fhc0wS0ua2HUAPc321NIb9oMkyJ+WWEhKkIV7gu79QfYQlrkonX02B8Dl5iqYSBlzFzQJJSQFEuzAFXq0aDiGN7pCAkKT3kxj+NQCAUqYczKLijVZyOZ8xgMcVyRh0JpmC1raub7qU7bOXBJBagfRSpOSvjXyqBNSoBykkuCDqzhwUbGHkt7ORetHqCtbqRyApUhgWJoVAcqmSmqmCTqKkW9w60pdJowILGurXvyhN2LgPeHzOIJAypHKCSOo2chwHzE9cvWAsNiiZgJIBKnL+inqKOXNesKzouH4bIhMvMDkUpILMDkWtAUQXYEodtvjoOGYkKlN4ArMlJdnOQgFybgO3VSdHiilApmKFGC1NWvOO+CWNXGcJt93o8S4XFESVS3qmiWr4wCE0tzC72IIqKE1YRZMcGozCEpIeYLUbNmmpAfSlUu4AFxEOFkHMQQyUPqEjIwBIJZKWSKuaVJIBjRySVKQpJzd2CVMGzJUFBLg1B58wp940LOKjHqGchNmJWQ2oDZhYgAW0UAS5iSm26HcV2aXBKBTJS4LFVAGZiE1eoNDfUkXBjqHCpQEsNSkcg7PzCFDMRmSaipII5deYvlKnNswJ8Udg4ZNBljyjZg1GjLlvkFwoUKLkiu7QhJws7MkrTkU6QkKJDaBVDux2j52xWIda70ZDHZNANTRq+Udz+0XiKZWBmZisd5yJyEDmIJ5ifusC41trHAFrYdKm3s23+Iy5u0aMXQzMa1vT8haFJxMtiDLSS5qQl2YEVu9/aGzAzP0fUXfXprFapeVZrcP8Af0+MToe9mowfEEZAkEoNqjMnyHNQfW8SY5bp+6rXMmvoacr5uooa752Uqiff6MSFRcaNVx9ecSrZTlqg39ppEiZ79G+nvtFWtdSXJNyeup29YlkzSTVQFNQ/yI+UP4smWa5th9fTt7xJKGm3r9f7gNIIq4U2xexe19OvpBEle5sw/X9fSFYyLOUbHz+Df594Xecw6GBE4vxVsB5bD/fUxJKVV/rr9dYmUGYyY6Weyvg5MSYaayU+Xz+cB4ya7+3oIUub+7pd2/P8AWGktCp7LJOIABbq3z+vOLLsykJlFSyHmqJqSKJdIrb8XuIoSf3b70HXT1rGukSlS0JQCkhIALoW9KXBAq3WLenVuyWZ6oA7ZY4Jwc1iOYoQCCDdQUfD/AApV7xzFJpG6+0KY+FQCXJnJ1H4Jr0Z2rZ7mOfS5lY1Mgi1lgfl8P9fCJZpYkGzOH6EAfXSBkTapHkT1asNx86vlT0+hEaKnhSF6slCWfpt7mNH2dwiVrJUlwlNAz1UqtAK8o+MVPA8FnmITSuZZcOOUDKDuxUknoTtF/iOIrw5ySkc8tQdQOVAqVFK1DW9AM1HLaTyNv2x7Hgq2z2XjJWEedMXnVdI5SDVxrUgjRrRmuJTp09ZmKSJecvUc1bBrgUarWi8lT3m99NSmZMYso8oBZv3aBRDUOYkknaKHGOp1Co386D845jSTvyE22g/goHLlLB2ckXBzOobEp8tCGNLhfFULJSM4S/Ooi1SssbZrsktZWtIpeHYpMmSVKFfCOtM4q9KlT9C4q8S9mOHBX70uVBbpGlGY9TmpWgbUloo0u2cV9IvuHcE7xSkLUZZSR4md1asC7EJU1izUvAOK4dNSBMUg5PCFgpKSaMzE00Hp0gvikxpiVAlwkpCnZ0gzCkg7nMbk0y3Zo94TxVaZvdrZSDygUYJzFPs4ZgDUEbRPb2htLRWT0jMgu37tAWK+JzlUPhtTrEUxTuSkDUhyKAGl2apHTN1AjRY/g6VIXOQ4IQolFMuQFSxlJqzKqKgsWZhmzxXQPXQs9mqejhXoTpDJ30caouMNxJSQkgkcrGtw1KXUKPlu6gN3KnTUkkGhqh6ZkuoPs9Mw/wCJLVjNJWQXFCLU2enxZrM/WDJkudMzKCVFKgx1DqGckPqcz9NGaiOCuxlPwaHhQ5iQokrIJrdgEhxd2SfYbV692clFMoPHKOzOGmJmJE8Zc1UuQSpvGaPRzqX6VEdkwAGQNtGzFXEzZPkEwoUKKEzM/aLglzeHzky1BJAcuQkFA8QJNLVFRUCsfPazf29KD5H4R3b7VuHzpuCJlKZMs55iWLqSkUZvwnmY7PRo4QXe3Xfr+sZcvyNGPo8xRHwMVuJTTN5P7f4gucqhhstAVLWP5T70+vOJrQzGYQ2+vKCAqpP19fWseSCMrsAWfrvt9PHihQ/X1f4wnkbwRKG316QThNSbgN+Rf0iBKXvEqBynqYY4Ed518waQQs1q772FbuDesV7hnBr9H68oI7yv16/XSOUdsMTLNwXBvvQnfz+ETKxDdAKdGoxGxYEerwJJmi1fy60aumvvD+83b/dKxxwBSIcbMclre16Q9Jo31rAUxbk+fyf84cJ7RxoEyywjGZLRmZOYPUM1y5LaBXvGzTMOpD9Azk6gZw/tGL7OzHxCX0So2e6Sn/2PlGsSp/TQfopFY1YI1Ehldsy32kYrlkJr4piqsagSwLfzGMXhi59f8Ro/tCnPNkgE0lm4apWRtWwrGaw5rFWIizTTzLH0/wB/KBZ07mYcxJLbX1+MRzMQ+8LCA1+JawuwffWn+USHbLDABYmAoUUgEgkEgqztmro426bvFxhZYUSl2yuQDq3Mxath0/OAcIKC711BYV3Pm/pFlhWDVADvswqC+1v7fbNlZogiTHhgQCTQ/AlyNLv6q1jPzLAbl/r2i3xk/MHNCQKbC+XrfV7esUoU670eDGjk3sNwEgTylCjlSkknqeY7/hHzi1mY3u1JANEpSFM2j0foSW84rMKnLR7kBxdnAX8W9yd4Mm4QjmUQCXBcauDbyL+QG0PLbpnI6Vosp85K1JqQ4d+pAFNaFLU29YUhKElaSXKzygEnxIYAWuSR0IfQmKqUoctCCAbkMzpIHmM1Sbg0Aao5JBHM7AfiBDFmqLu497tAofyDkjZJxRlIm5QFsQwVRACliSMwAf7zts7RW4WXLKUkywXYgpKyMt8yXVb7urMHNTDcDxF+7CqFfiL0IBJUXuQxNNM5I0Ij4HNZKRmukhixSFEqQx0Z0mrgagu4hUqTO3s9CJcpYPiylLgAliULWWd2Zks9eUl4N4bxYJKEqScgPdlVRQuCVHUEoqd0+go8XivFmYKzO4AYFAykEUZgpYGnhB3iYLBWkJAAUAGZw6mNQBcMpJv6k1ZwtbOXTOkcQkDJLWkkZVFn/AsFRFTqculCG6xuezGIKpQeMIjHhNw6S4d3DBgw3zEhjpcjSNj2QxOaWzM0HpL4tMnm7NHChQo2EDPfaBLJ4diWJDIegdwCCRY0Nn+UfOU5cfSXbTjAw2CnzaghJSkpZwtfIg1sxIMfNKluX/z7xmzdlsfR5MllVAP91gfIX6sfhX5xZYBPiV5De14HnKauwIPziPLwVryRLSzHclq6Hp8PSHE0PnEeJPMzu2rM5Yef5Qirl+vrWCjjHhUS/dAe58mYD9T7QLmiTvLaD6tHQJEqtE5UKkAt1rEA0h6D9fX1SOpeTlk6DWFiC1q1b9PrrDR9GnkNa+kCqnEm9gT7UDe4946Aia/XlEaVvDSqI0K+vr6rHKOF52XAM+pIZCi4LapF3tWNh3BfxhQ0zAH5cw84yPZeW65hdmSBUkDmLkPpRHxjSCUsMcxYbZD51yfPyjTjVRJS2zC9s8UV4gh3Et0Brcpq1T95StdBFKFQ/HTyteY3USo+ZJUfWsQoLx04T4SU6vLo/T0iyQjTq3mKmvmwfyO8B4QfKvs0GplEj1+Zv8/cdYlJlIoKwqH9mNNQ4D7GqfaLEKp0IJvp7HQNbQb1Bwln3P6gVsziCZ8xgEChJAO2gHxIPoIzy7LroZOqhRrV1Bn8L18x+h9KZF0vqXp0p6RYGayNqagaMdvMesVM9bBPl836RWCJyZouBJCw6gSSodOWZnKyKXcpbzfSDJq0kOo8oVVtQSAGpUB/KxiiwMxUvKpBLtYuzh2IIszdbxed2FYYBLlgonzORtWLJSf7hCzWxoydAWIAEwUcG4foo6X5gGANQBuDA8kMqhYgEF2IcBRVUWfYvZVHNZpoIKmOwIBqQQXFdDlTvcNaGg1yirihS7MprD8q7feaKR0hXsLw4egGUWYkpH3C7FmBYVBuKgxPgZWWa5bKSs8yXISVUDs48RII0XTqHglZlDKcuYDYsxytRuUkk6ONmgnHECWtmOYBINKJyAksLHKhFKEZVNQBuP6O9gGHQqYS7UDl2ykApSoHVLqmJ67nWHIlFCpYOjqSaVQTLXmeoNQt21SdaQpc0FFTUrL1DMmho+p7snSgIAasaVjKvwjKogWZkqIFR/UHBBtSgZxaN/hMUFiWHfOARcEBIbwk0oDXcnUtHVuz2HCZQaODcHxikzJQWcqc2UBy4WokhLAUCjmXU/fA0Ed47NqeSIbEqQmXst4UKFFSRh/tgyf9PIVN7v8AeJKQKlZAVyNmDiuYmrZXaOBrP19fVDvH0h297Mft2FErvDLKVhYOXM7BSWIcfi3jg/Fex+JkryFGe7KTans1GvGfJFt2Wg1VAGCnJAKSA4VTzLAVvcfAQFxSYEKS5Au2uwgo8Dn37leulaX8v8UiuxyiSkEaH5mzxPhTH5WhveAl3fc9Qzw4qcNEWGwIJcDSrRZYXh61OpMskCpYE3FPP/ED/gAZMhncu3t9NExpt9bxMvBLAzGWoAmhIPlt5ViZXC5j1lr6cpJo3TrBQWQAfXTT6MTSZdCa66ba1t/iDcFwaYskZSGa4y3rr7e2kFr7OTgHCAaWf5dfhaCpeEGimma9N92P5/LSAEK5VHySPIF//Vov8b2fnBKmQVaU2PTe9OvvFN7NTwlshJOzFi52tQx2nXRy0UKTpExk8pUAPlto3XTa29mjsdiGByCtWzBx0MOR2WxIBHd3O6drmv08daZxNB/ZuWUyQxlnOpSiFZiaco8vBfrBuOxgTKWaILEDJMBcnoQ7bsWZzSHyMAqXKQlSByJSHZ6sHJoxq+8U3HZMyblRKlkq5lEAA8oBSATRqvTpGnpEvJiJiiS+9Ylkp12+qRc4bsNilrylAQNVEghmejFztSLIfZ5iEEMlKkgGrs9qVF39PKFfR1FDJlkEUt69P19ulLBANuj/ADp8CIIxHZqfJSVKl0B0L7gGlQKv7RBKQ5JDsAWHk7/P4xnl/JaOwmQ4c2A+YLpf3PtDlrKjerauPEXezbdPyahCiCACbmldmfpDpPD5qiwQotSxFbAafXwkrZS0gSZQHy9NC3kzimwinni4dwLb0t8DGqxPZ+ecyQg2voRSxN9Q3nSKRPAJ615e6UCXNUlIpepoL/FovBPySk0LBqcBg7ZQB7Zq3Id9NTF1h5xYAblO+YsABS4vT+IR5w7sPiAoF0gZXrzAKLgpIFw1z/F0jSYPsMos7uNhTXfqSYaUGxVNIzU2W+Yv4Uk7smWFMS13L7gOOkCzcIoJdtQRq1wRoQLFjt1aN4r7P1gUdqXDlhoCGZ7eUS4XsGVjKoKUd3Iq4Oh6D2jihJDOcTByXC0qCXUS43AAKWozsS79DqYIxskqRlDqzKDEi1CrIoks79bC9K7rF/ZsogtmSSDUWDgizNrFRM7CTpaClJcAkgMRmJAczDrUAt0axMDhIFNGWwuEdBd2Jy2rfMSACam2jZRo8F4jhpRM7xYOXmIQU3WpVWUAOXOo7UUrUtF3w2QoSO7Xh5yVBRYlYRQMAS4zZg1GoGo8F4XgxysxYpY1VbZwbGr+dX1T3/R32/ZluFhRmSUFRYZWJrYFTUNHYg6UADsI712OWe6rHMpfZhOZKshd7adH3b/cdW7M4cplDMI0Q6Izey6hQoUOIeEQBjeComXAhQoAAB2RlbRXY7sFLWfCk0aoBpdvJ4UKAAWT9nyU0AAGwAA+EFYbsKlJ0baFCgAKV2Llw2X2KQLwoUAEsvsdLBeDh2elfhEKFABGezEraPB2XlNaFCgAdJ7Myk6R6ezUr8IhQoAI5nZaURaAD2JRmfSFCgAPldlpQFoL/wCiy2bKI9hQAQTOzkojwiKCd2ARm5EpSDsAPkIUKAD1HYNINKbwXL7EohQoADU9lZTM0RzeyEs6QoUABWG7Oy0hmgyXw5CbJEKFABMcOnaEnDpFgI8hQAPKBtESsGk3Aj2FABX4ns5LWXIiaTwSWkeEQoUAEo4XL/CIJQgCghQoAHQoUK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cxnSp>
        <p:nvCxnSpPr>
          <p:cNvPr id="49" name="Straight Connector 48"/>
          <p:cNvCxnSpPr/>
          <p:nvPr/>
        </p:nvCxnSpPr>
        <p:spPr>
          <a:xfrm rot="5400000">
            <a:off x="1203698" y="2722959"/>
            <a:ext cx="4019576" cy="2383"/>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29216" y="4357700"/>
            <a:ext cx="718466" cy="338554"/>
          </a:xfrm>
          <a:prstGeom prst="rect">
            <a:avLst/>
          </a:prstGeom>
          <a:noFill/>
        </p:spPr>
        <p:txBody>
          <a:bodyPr wrap="none" rtlCol="0">
            <a:spAutoFit/>
          </a:bodyPr>
          <a:lstStyle/>
          <a:p>
            <a:r>
              <a:rPr lang="en-US" dirty="0" smtClean="0">
                <a:solidFill>
                  <a:schemeClr val="bg1"/>
                </a:solidFill>
              </a:rPr>
              <a:t>primal</a:t>
            </a:r>
            <a:endParaRPr lang="en-GB" dirty="0">
              <a:solidFill>
                <a:schemeClr val="bg1"/>
              </a:solidFill>
            </a:endParaRPr>
          </a:p>
        </p:txBody>
      </p:sp>
      <p:sp>
        <p:nvSpPr>
          <p:cNvPr id="64" name="TextBox 63"/>
          <p:cNvSpPr txBox="1"/>
          <p:nvPr/>
        </p:nvSpPr>
        <p:spPr>
          <a:xfrm>
            <a:off x="3285757" y="4357700"/>
            <a:ext cx="786177" cy="338554"/>
          </a:xfrm>
          <a:prstGeom prst="rect">
            <a:avLst/>
          </a:prstGeom>
          <a:noFill/>
        </p:spPr>
        <p:txBody>
          <a:bodyPr wrap="none" rtlCol="0">
            <a:spAutoFit/>
          </a:bodyPr>
          <a:lstStyle/>
          <a:p>
            <a:r>
              <a:rPr lang="en-US" dirty="0" smtClean="0">
                <a:solidFill>
                  <a:schemeClr val="bg1"/>
                </a:solidFill>
              </a:rPr>
              <a:t>Fourier</a:t>
            </a:r>
            <a:endParaRPr lang="en-GB" dirty="0">
              <a:solidFill>
                <a:schemeClr val="bg1"/>
              </a:solidFill>
            </a:endParaRPr>
          </a:p>
        </p:txBody>
      </p:sp>
      <p:grpSp>
        <p:nvGrpSpPr>
          <p:cNvPr id="156" name="Group 155"/>
          <p:cNvGrpSpPr/>
          <p:nvPr/>
        </p:nvGrpSpPr>
        <p:grpSpPr>
          <a:xfrm>
            <a:off x="785786" y="928676"/>
            <a:ext cx="2030034" cy="785818"/>
            <a:chOff x="1643042" y="2041726"/>
            <a:chExt cx="1000132" cy="387147"/>
          </a:xfrm>
        </p:grpSpPr>
        <p:cxnSp>
          <p:nvCxnSpPr>
            <p:cNvPr id="157" name="Straight Arrow Connector 156"/>
            <p:cNvCxnSpPr/>
            <p:nvPr/>
          </p:nvCxnSpPr>
          <p:spPr>
            <a:xfrm rot="5400000" flipH="1" flipV="1">
              <a:off x="1500815" y="2285349"/>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1643439" y="2427939"/>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61685" y="242520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1593139" y="223450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2"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3000364" y="1142990"/>
            <a:ext cx="571504" cy="571504"/>
          </a:xfrm>
          <a:prstGeom prst="rect">
            <a:avLst/>
          </a:prstGeom>
          <a:noFill/>
          <a:ln w="9525">
            <a:noFill/>
            <a:miter lim="800000"/>
            <a:headEnd/>
            <a:tailEnd/>
          </a:ln>
          <a:effectLst/>
        </p:spPr>
      </p:pic>
      <p:grpSp>
        <p:nvGrpSpPr>
          <p:cNvPr id="164" name="Group 136"/>
          <p:cNvGrpSpPr/>
          <p:nvPr/>
        </p:nvGrpSpPr>
        <p:grpSpPr>
          <a:xfrm>
            <a:off x="4538722" y="785800"/>
            <a:ext cx="3033674" cy="1001111"/>
            <a:chOff x="1285852" y="3261522"/>
            <a:chExt cx="6281781" cy="1239053"/>
          </a:xfrm>
        </p:grpSpPr>
        <p:cxnSp>
          <p:nvCxnSpPr>
            <p:cNvPr id="167" name="Straight Arrow Connector 166"/>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1071538" y="1071552"/>
            <a:ext cx="1077218" cy="338554"/>
          </a:xfrm>
          <a:prstGeom prst="rect">
            <a:avLst/>
          </a:prstGeom>
          <a:noFill/>
        </p:spPr>
        <p:txBody>
          <a:bodyPr wrap="none" rtlCol="0">
            <a:spAutoFit/>
          </a:bodyPr>
          <a:lstStyle/>
          <a:p>
            <a:r>
              <a:rPr lang="en-US" smtClean="0">
                <a:solidFill>
                  <a:schemeClr val="bg1"/>
                </a:solidFill>
              </a:rPr>
              <a:t>Dirac delta</a:t>
            </a:r>
            <a:endParaRPr lang="en-GB" dirty="0">
              <a:solidFill>
                <a:schemeClr val="bg1"/>
              </a:solidFill>
            </a:endParaRPr>
          </a:p>
        </p:txBody>
      </p:sp>
      <p:sp>
        <p:nvSpPr>
          <p:cNvPr id="107" name="TextBox 106"/>
          <p:cNvSpPr txBox="1"/>
          <p:nvPr/>
        </p:nvSpPr>
        <p:spPr>
          <a:xfrm>
            <a:off x="2559036" y="875874"/>
            <a:ext cx="1655774" cy="338554"/>
          </a:xfrm>
          <a:prstGeom prst="rect">
            <a:avLst/>
          </a:prstGeom>
          <a:noFill/>
        </p:spPr>
        <p:txBody>
          <a:bodyPr wrap="none" rtlCol="0">
            <a:spAutoFit/>
          </a:bodyPr>
          <a:lstStyle/>
          <a:p>
            <a:r>
              <a:rPr lang="en-US" dirty="0" smtClean="0">
                <a:solidFill>
                  <a:schemeClr val="bg1"/>
                </a:solidFill>
              </a:rPr>
              <a:t>Fourier transform</a:t>
            </a:r>
            <a:endParaRPr lang="en-GB" dirty="0">
              <a:solidFill>
                <a:schemeClr val="bg1"/>
              </a:solidFill>
            </a:endParaRPr>
          </a:p>
        </p:txBody>
      </p:sp>
      <p:sp>
        <p:nvSpPr>
          <p:cNvPr id="60" name="TextBox 59"/>
          <p:cNvSpPr txBox="1"/>
          <p:nvPr/>
        </p:nvSpPr>
        <p:spPr>
          <a:xfrm>
            <a:off x="6500826" y="1733130"/>
            <a:ext cx="1055610" cy="338554"/>
          </a:xfrm>
          <a:prstGeom prst="rect">
            <a:avLst/>
          </a:prstGeom>
          <a:noFill/>
        </p:spPr>
        <p:txBody>
          <a:bodyPr wrap="none" rtlCol="0">
            <a:spAutoFit/>
          </a:bodyPr>
          <a:lstStyle/>
          <a:p>
            <a:r>
              <a:rPr lang="en-US" smtClean="0">
                <a:solidFill>
                  <a:schemeClr val="bg1"/>
                </a:solidFill>
              </a:rPr>
              <a:t>Frequency</a:t>
            </a:r>
            <a:endParaRPr lang="en-GB" dirty="0">
              <a:solidFill>
                <a:schemeClr val="bg1"/>
              </a:solidFill>
            </a:endParaRPr>
          </a:p>
        </p:txBody>
      </p:sp>
      <p:grpSp>
        <p:nvGrpSpPr>
          <p:cNvPr id="94" name="Group 93"/>
          <p:cNvGrpSpPr/>
          <p:nvPr/>
        </p:nvGrpSpPr>
        <p:grpSpPr>
          <a:xfrm>
            <a:off x="817469" y="928171"/>
            <a:ext cx="1900519" cy="785818"/>
            <a:chOff x="857224" y="936122"/>
            <a:chExt cx="1900519" cy="785818"/>
          </a:xfrm>
        </p:grpSpPr>
        <p:cxnSp>
          <p:nvCxnSpPr>
            <p:cNvPr id="92" name="Straight Connector 91"/>
            <p:cNvCxnSpPr/>
            <p:nvPr/>
          </p:nvCxnSpPr>
          <p:spPr>
            <a:xfrm>
              <a:off x="857224" y="1714494"/>
              <a:ext cx="1900519" cy="8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718092" y="1327419"/>
              <a:ext cx="785818" cy="3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Oval 43"/>
          <p:cNvSpPr/>
          <p:nvPr/>
        </p:nvSpPr>
        <p:spPr>
          <a:xfrm>
            <a:off x="5072066" y="1071552"/>
            <a:ext cx="142876" cy="142876"/>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46" name="Straight Connector 45"/>
          <p:cNvCxnSpPr/>
          <p:nvPr/>
        </p:nvCxnSpPr>
        <p:spPr>
          <a:xfrm>
            <a:off x="5146728" y="1015541"/>
            <a:ext cx="0" cy="1216119"/>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5072066" y="1924818"/>
            <a:ext cx="142876" cy="14287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nvGrpSpPr>
          <p:cNvPr id="4" name="Group 3"/>
          <p:cNvGrpSpPr/>
          <p:nvPr/>
        </p:nvGrpSpPr>
        <p:grpSpPr>
          <a:xfrm>
            <a:off x="3852602" y="2241233"/>
            <a:ext cx="4048154" cy="2500330"/>
            <a:chOff x="3772590" y="2384060"/>
            <a:chExt cx="4048154" cy="2500330"/>
          </a:xfrm>
        </p:grpSpPr>
        <p:sp>
          <p:nvSpPr>
            <p:cNvPr id="50" name="Rectangle 49"/>
            <p:cNvSpPr/>
            <p:nvPr/>
          </p:nvSpPr>
          <p:spPr>
            <a:xfrm>
              <a:off x="3772590" y="2384060"/>
              <a:ext cx="404815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51" name="Group 50"/>
            <p:cNvGrpSpPr/>
            <p:nvPr/>
          </p:nvGrpSpPr>
          <p:grpSpPr>
            <a:xfrm>
              <a:off x="4005002" y="2455498"/>
              <a:ext cx="3357586" cy="2214578"/>
              <a:chOff x="3714744" y="2143122"/>
              <a:chExt cx="3357586" cy="2214578"/>
            </a:xfrm>
          </p:grpSpPr>
          <p:grpSp>
            <p:nvGrpSpPr>
              <p:cNvPr id="52" name="Group 74"/>
              <p:cNvGrpSpPr/>
              <p:nvPr/>
            </p:nvGrpSpPr>
            <p:grpSpPr>
              <a:xfrm>
                <a:off x="3714744" y="3211600"/>
                <a:ext cx="3357586" cy="726"/>
                <a:chOff x="2500442" y="3134347"/>
                <a:chExt cx="4332758" cy="528"/>
              </a:xfrm>
            </p:grpSpPr>
            <p:cxnSp>
              <p:nvCxnSpPr>
                <p:cNvPr id="56" name="Straight Arrow Connector 55"/>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53" name="Group 76"/>
              <p:cNvGrpSpPr/>
              <p:nvPr/>
            </p:nvGrpSpPr>
            <p:grpSpPr>
              <a:xfrm>
                <a:off x="5396923" y="2143122"/>
                <a:ext cx="425" cy="2214578"/>
                <a:chOff x="5396923" y="2143122"/>
                <a:chExt cx="425" cy="2214578"/>
              </a:xfrm>
            </p:grpSpPr>
            <p:cxnSp>
              <p:nvCxnSpPr>
                <p:cNvPr id="54" name="Straight Arrow Connector 53"/>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58" name="Oval 57"/>
            <p:cNvSpPr/>
            <p:nvPr/>
          </p:nvSpPr>
          <p:spPr>
            <a:xfrm>
              <a:off x="4816760" y="2741250"/>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6822440" y="3259952"/>
              <a:ext cx="540148" cy="338554"/>
            </a:xfrm>
            <a:prstGeom prst="rect">
              <a:avLst/>
            </a:prstGeom>
            <a:noFill/>
          </p:spPr>
          <p:txBody>
            <a:bodyPr wrap="none" rtlCol="0">
              <a:spAutoFit/>
            </a:bodyPr>
            <a:lstStyle/>
            <a:p>
              <a:r>
                <a:rPr lang="en-US" dirty="0" smtClean="0">
                  <a:solidFill>
                    <a:schemeClr val="bg1"/>
                  </a:solidFill>
                </a:rPr>
                <a:t>Real</a:t>
              </a:r>
              <a:endParaRPr lang="en-GB" dirty="0">
                <a:solidFill>
                  <a:schemeClr val="bg1"/>
                </a:solidFill>
              </a:endParaRPr>
            </a:p>
          </p:txBody>
        </p:sp>
        <p:sp>
          <p:nvSpPr>
            <p:cNvPr id="62" name="TextBox 61"/>
            <p:cNvSpPr txBox="1"/>
            <p:nvPr/>
          </p:nvSpPr>
          <p:spPr>
            <a:xfrm>
              <a:off x="5679432" y="2384060"/>
              <a:ext cx="1011239" cy="338554"/>
            </a:xfrm>
            <a:prstGeom prst="rect">
              <a:avLst/>
            </a:prstGeom>
            <a:noFill/>
          </p:spPr>
          <p:txBody>
            <a:bodyPr wrap="none" rtlCol="0">
              <a:spAutoFit/>
            </a:bodyPr>
            <a:lstStyle/>
            <a:p>
              <a:r>
                <a:rPr lang="en-US" dirty="0" smtClean="0">
                  <a:solidFill>
                    <a:schemeClr val="bg1"/>
                  </a:solidFill>
                </a:rPr>
                <a:t>Imaginary</a:t>
              </a:r>
              <a:endParaRPr lang="en-GB" dirty="0">
                <a:solidFill>
                  <a:schemeClr val="bg1"/>
                </a:solidFill>
              </a:endParaRPr>
            </a:p>
          </p:txBody>
        </p:sp>
        <p:sp>
          <p:nvSpPr>
            <p:cNvPr id="65" name="TextBox 64"/>
            <p:cNvSpPr txBox="1"/>
            <p:nvPr/>
          </p:nvSpPr>
          <p:spPr>
            <a:xfrm>
              <a:off x="6362456" y="4527200"/>
              <a:ext cx="1415900" cy="338554"/>
            </a:xfrm>
            <a:prstGeom prst="rect">
              <a:avLst/>
            </a:prstGeom>
            <a:solidFill>
              <a:srgbClr val="000000">
                <a:alpha val="76863"/>
              </a:srgbClr>
            </a:solidFill>
          </p:spPr>
          <p:txBody>
            <a:bodyPr wrap="none" rtlCol="0">
              <a:spAutoFit/>
            </a:bodyPr>
            <a:lstStyle/>
            <a:p>
              <a:r>
                <a:rPr lang="en-US" dirty="0" smtClean="0">
                  <a:solidFill>
                    <a:schemeClr val="bg1"/>
                  </a:solidFill>
                </a:rPr>
                <a:t>Complex plane</a:t>
              </a:r>
              <a:endParaRPr lang="en-GB" dirty="0">
                <a:solidFill>
                  <a:schemeClr val="bg1"/>
                </a:solidFill>
              </a:endParaRPr>
            </a:p>
          </p:txBody>
        </p:sp>
        <p:sp>
          <p:nvSpPr>
            <p:cNvPr id="66" name="Oval 65"/>
            <p:cNvSpPr/>
            <p:nvPr/>
          </p:nvSpPr>
          <p:spPr>
            <a:xfrm>
              <a:off x="6324988" y="3062466"/>
              <a:ext cx="142876" cy="1428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67" name="Straight Arrow Connector 66"/>
            <p:cNvCxnSpPr>
              <a:endCxn id="66" idx="3"/>
            </p:cNvCxnSpPr>
            <p:nvPr/>
          </p:nvCxnSpPr>
          <p:spPr>
            <a:xfrm flipV="1">
              <a:off x="5674124" y="3184418"/>
              <a:ext cx="671788" cy="381666"/>
            </a:xfrm>
            <a:prstGeom prst="straightConnector1">
              <a:avLst/>
            </a:prstGeom>
            <a:ln w="38100">
              <a:solidFill>
                <a:srgbClr val="FFFF00"/>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68" name="Arc 67"/>
            <p:cNvSpPr/>
            <p:nvPr/>
          </p:nvSpPr>
          <p:spPr>
            <a:xfrm>
              <a:off x="5323413" y="3205342"/>
              <a:ext cx="1134845" cy="711444"/>
            </a:xfrm>
            <a:prstGeom prst="arc">
              <a:avLst>
                <a:gd name="adj1" fmla="val 19506743"/>
                <a:gd name="adj2" fmla="val 21259519"/>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73" name="Straight Connector 72"/>
          <p:cNvCxnSpPr/>
          <p:nvPr/>
        </p:nvCxnSpPr>
        <p:spPr>
          <a:xfrm>
            <a:off x="5777770" y="995591"/>
            <a:ext cx="0" cy="1216119"/>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12056" y="995590"/>
            <a:ext cx="0" cy="1216119"/>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5706332" y="1722768"/>
            <a:ext cx="142876" cy="14287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nvGrpSpPr>
          <p:cNvPr id="96" name="Group 95"/>
          <p:cNvGrpSpPr/>
          <p:nvPr/>
        </p:nvGrpSpPr>
        <p:grpSpPr>
          <a:xfrm>
            <a:off x="4067944" y="2231660"/>
            <a:ext cx="4048154" cy="2500330"/>
            <a:chOff x="3772590" y="2384060"/>
            <a:chExt cx="4048154" cy="2500330"/>
          </a:xfrm>
        </p:grpSpPr>
        <p:sp>
          <p:nvSpPr>
            <p:cNvPr id="97" name="Rectangle 96"/>
            <p:cNvSpPr/>
            <p:nvPr/>
          </p:nvSpPr>
          <p:spPr>
            <a:xfrm>
              <a:off x="3772590" y="2384060"/>
              <a:ext cx="404815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98" name="Group 97"/>
            <p:cNvGrpSpPr/>
            <p:nvPr/>
          </p:nvGrpSpPr>
          <p:grpSpPr>
            <a:xfrm>
              <a:off x="4005002" y="2455498"/>
              <a:ext cx="3357586" cy="2214578"/>
              <a:chOff x="3714744" y="2143122"/>
              <a:chExt cx="3357586" cy="2214578"/>
            </a:xfrm>
          </p:grpSpPr>
          <p:grpSp>
            <p:nvGrpSpPr>
              <p:cNvPr id="106" name="Group 74"/>
              <p:cNvGrpSpPr/>
              <p:nvPr/>
            </p:nvGrpSpPr>
            <p:grpSpPr>
              <a:xfrm>
                <a:off x="3714744" y="3211600"/>
                <a:ext cx="3357586" cy="726"/>
                <a:chOff x="2500442" y="3134347"/>
                <a:chExt cx="4332758" cy="528"/>
              </a:xfrm>
            </p:grpSpPr>
            <p:cxnSp>
              <p:nvCxnSpPr>
                <p:cNvPr id="111" name="Straight Arrow Connector 110"/>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08" name="Group 76"/>
              <p:cNvGrpSpPr/>
              <p:nvPr/>
            </p:nvGrpSpPr>
            <p:grpSpPr>
              <a:xfrm>
                <a:off x="5396923" y="2143122"/>
                <a:ext cx="425" cy="2214578"/>
                <a:chOff x="5396923" y="2143122"/>
                <a:chExt cx="425" cy="2214578"/>
              </a:xfrm>
            </p:grpSpPr>
            <p:cxnSp>
              <p:nvCxnSpPr>
                <p:cNvPr id="109" name="Straight Arrow Connector 108"/>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99" name="Oval 98"/>
            <p:cNvSpPr/>
            <p:nvPr/>
          </p:nvSpPr>
          <p:spPr>
            <a:xfrm>
              <a:off x="4816760" y="2741250"/>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p:cNvSpPr txBox="1"/>
            <p:nvPr/>
          </p:nvSpPr>
          <p:spPr>
            <a:xfrm>
              <a:off x="6822440" y="3259952"/>
              <a:ext cx="540148" cy="338554"/>
            </a:xfrm>
            <a:prstGeom prst="rect">
              <a:avLst/>
            </a:prstGeom>
            <a:noFill/>
          </p:spPr>
          <p:txBody>
            <a:bodyPr wrap="none" rtlCol="0">
              <a:spAutoFit/>
            </a:bodyPr>
            <a:lstStyle/>
            <a:p>
              <a:r>
                <a:rPr lang="en-US" dirty="0" smtClean="0">
                  <a:solidFill>
                    <a:schemeClr val="bg1"/>
                  </a:solidFill>
                </a:rPr>
                <a:t>Real</a:t>
              </a:r>
              <a:endParaRPr lang="en-GB" dirty="0">
                <a:solidFill>
                  <a:schemeClr val="bg1"/>
                </a:solidFill>
              </a:endParaRPr>
            </a:p>
          </p:txBody>
        </p:sp>
        <p:sp>
          <p:nvSpPr>
            <p:cNvPr id="101" name="TextBox 100"/>
            <p:cNvSpPr txBox="1"/>
            <p:nvPr/>
          </p:nvSpPr>
          <p:spPr>
            <a:xfrm>
              <a:off x="5679432" y="2384060"/>
              <a:ext cx="1011239" cy="338554"/>
            </a:xfrm>
            <a:prstGeom prst="rect">
              <a:avLst/>
            </a:prstGeom>
            <a:noFill/>
          </p:spPr>
          <p:txBody>
            <a:bodyPr wrap="none" rtlCol="0">
              <a:spAutoFit/>
            </a:bodyPr>
            <a:lstStyle/>
            <a:p>
              <a:r>
                <a:rPr lang="en-US" dirty="0" smtClean="0">
                  <a:solidFill>
                    <a:schemeClr val="bg1"/>
                  </a:solidFill>
                </a:rPr>
                <a:t>Imaginary</a:t>
              </a:r>
              <a:endParaRPr lang="en-GB" dirty="0">
                <a:solidFill>
                  <a:schemeClr val="bg1"/>
                </a:solidFill>
              </a:endParaRPr>
            </a:p>
          </p:txBody>
        </p:sp>
        <p:sp>
          <p:nvSpPr>
            <p:cNvPr id="102" name="TextBox 101"/>
            <p:cNvSpPr txBox="1"/>
            <p:nvPr/>
          </p:nvSpPr>
          <p:spPr>
            <a:xfrm>
              <a:off x="6362456" y="4527200"/>
              <a:ext cx="1415900" cy="338554"/>
            </a:xfrm>
            <a:prstGeom prst="rect">
              <a:avLst/>
            </a:prstGeom>
            <a:solidFill>
              <a:srgbClr val="000000">
                <a:alpha val="76863"/>
              </a:srgbClr>
            </a:solidFill>
          </p:spPr>
          <p:txBody>
            <a:bodyPr wrap="none" rtlCol="0">
              <a:spAutoFit/>
            </a:bodyPr>
            <a:lstStyle/>
            <a:p>
              <a:r>
                <a:rPr lang="en-US" dirty="0" smtClean="0">
                  <a:solidFill>
                    <a:schemeClr val="bg1"/>
                  </a:solidFill>
                </a:rPr>
                <a:t>Complex plane</a:t>
              </a:r>
              <a:endParaRPr lang="en-GB" dirty="0">
                <a:solidFill>
                  <a:schemeClr val="bg1"/>
                </a:solidFill>
              </a:endParaRPr>
            </a:p>
          </p:txBody>
        </p:sp>
        <p:sp>
          <p:nvSpPr>
            <p:cNvPr id="103" name="Oval 102"/>
            <p:cNvSpPr/>
            <p:nvPr/>
          </p:nvSpPr>
          <p:spPr>
            <a:xfrm>
              <a:off x="6386820" y="3845348"/>
              <a:ext cx="142876" cy="1428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104" name="Straight Arrow Connector 103"/>
            <p:cNvCxnSpPr>
              <a:endCxn id="103" idx="2"/>
            </p:cNvCxnSpPr>
            <p:nvPr/>
          </p:nvCxnSpPr>
          <p:spPr>
            <a:xfrm>
              <a:off x="5687606" y="3545797"/>
              <a:ext cx="699214" cy="370989"/>
            </a:xfrm>
            <a:prstGeom prst="straightConnector1">
              <a:avLst/>
            </a:prstGeom>
            <a:ln w="38100">
              <a:solidFill>
                <a:srgbClr val="FFFF00"/>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05" name="Arc 104"/>
            <p:cNvSpPr/>
            <p:nvPr/>
          </p:nvSpPr>
          <p:spPr>
            <a:xfrm>
              <a:off x="5323413" y="3205342"/>
              <a:ext cx="929109" cy="640006"/>
            </a:xfrm>
            <a:prstGeom prst="arc">
              <a:avLst>
                <a:gd name="adj1" fmla="val 21497879"/>
                <a:gd name="adj2" fmla="val 1912657"/>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3" name="Oval 112"/>
          <p:cNvSpPr/>
          <p:nvPr/>
        </p:nvSpPr>
        <p:spPr>
          <a:xfrm>
            <a:off x="5705261" y="1063995"/>
            <a:ext cx="142876" cy="142876"/>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4" name="Oval 113"/>
          <p:cNvSpPr/>
          <p:nvPr/>
        </p:nvSpPr>
        <p:spPr>
          <a:xfrm>
            <a:off x="6734334" y="1066829"/>
            <a:ext cx="142876" cy="142876"/>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5" name="Oval 114"/>
          <p:cNvSpPr/>
          <p:nvPr/>
        </p:nvSpPr>
        <p:spPr>
          <a:xfrm>
            <a:off x="6732240" y="1401653"/>
            <a:ext cx="142876" cy="14287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cxnSp>
        <p:nvCxnSpPr>
          <p:cNvPr id="12" name="Straight Connector 11"/>
          <p:cNvCxnSpPr/>
          <p:nvPr/>
        </p:nvCxnSpPr>
        <p:spPr>
          <a:xfrm flipV="1">
            <a:off x="4664360" y="1240829"/>
            <a:ext cx="2892076" cy="8988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708756" y="1142990"/>
            <a:ext cx="2832888" cy="112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298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6"/>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6"/>
                                        </p:tgtEl>
                                        <p:attrNameLst>
                                          <p:attrName>style.visibility</p:attrName>
                                        </p:attrNameLst>
                                      </p:cBhvr>
                                      <p:to>
                                        <p:strVal val="visible"/>
                                      </p:to>
                                    </p:set>
                                  </p:childTnLst>
                                </p:cTn>
                              </p:par>
                            </p:childTnLst>
                          </p:cTn>
                        </p:par>
                        <p:par>
                          <p:cTn id="20" fill="hold">
                            <p:stCondLst>
                              <p:cond delay="0"/>
                            </p:stCondLst>
                            <p:childTnLst>
                              <p:par>
                                <p:cTn id="21" presetID="1" presetClass="exit" presetSubtype="0" fill="hold" nodeType="afterEffect">
                                  <p:stCondLst>
                                    <p:cond delay="0"/>
                                  </p:stCondLst>
                                  <p:childTnLst>
                                    <p:set>
                                      <p:cBhvr>
                                        <p:cTn id="22" dur="1" fill="hold">
                                          <p:stCondLst>
                                            <p:cond delay="0"/>
                                          </p:stCondLst>
                                        </p:cTn>
                                        <p:tgtEl>
                                          <p:spTgt spid="73"/>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13" grpId="0" animBg="1"/>
      <p:bldP spid="114" grpId="0" animBg="1"/>
      <p:bldP spid="1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357158" y="39039"/>
            <a:ext cx="8420160" cy="619125"/>
          </a:xfrm>
        </p:spPr>
        <p:txBody>
          <a:bodyPr>
            <a:normAutofit/>
          </a:bodyPr>
          <a:lstStyle/>
          <a:p>
            <a:pPr algn="ctr"/>
            <a:r>
              <a:rPr lang="en-US" dirty="0" smtClean="0"/>
              <a:t>amplitude spectrum is not flat</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Down Arrow 8"/>
          <p:cNvSpPr/>
          <p:nvPr/>
        </p:nvSpPr>
        <p:spPr>
          <a:xfrm>
            <a:off x="1964513" y="142874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GB" dirty="0"/>
          </a:p>
        </p:txBody>
      </p:sp>
      <p:grpSp>
        <p:nvGrpSpPr>
          <p:cNvPr id="2" name="Group 9"/>
          <p:cNvGrpSpPr/>
          <p:nvPr/>
        </p:nvGrpSpPr>
        <p:grpSpPr>
          <a:xfrm>
            <a:off x="1643042" y="785800"/>
            <a:ext cx="1000132" cy="500859"/>
            <a:chOff x="1643042" y="857238"/>
            <a:chExt cx="1000132" cy="500859"/>
          </a:xfrm>
        </p:grpSpPr>
        <p:cxnSp>
          <p:nvCxnSpPr>
            <p:cNvPr id="11" name="Straight Arrow Connector 10"/>
            <p:cNvCxnSpPr/>
            <p:nvPr/>
          </p:nvCxnSpPr>
          <p:spPr>
            <a:xfrm rot="5400000" flipH="1" flipV="1">
              <a:off x="1393658" y="1106622"/>
              <a:ext cx="499314"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43439" y="1356232"/>
              <a:ext cx="999735" cy="32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61685" y="1351442"/>
              <a:ext cx="936324" cy="7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72399"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856562"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43837"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13752"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Group 17"/>
          <p:cNvGrpSpPr/>
          <p:nvPr/>
        </p:nvGrpSpPr>
        <p:grpSpPr>
          <a:xfrm>
            <a:off x="1643042" y="1928808"/>
            <a:ext cx="1000132" cy="387147"/>
            <a:chOff x="1643042" y="2041726"/>
            <a:chExt cx="1000132" cy="387147"/>
          </a:xfrm>
        </p:grpSpPr>
        <p:cxnSp>
          <p:nvCxnSpPr>
            <p:cNvPr id="19" name="Straight Arrow Connector 18"/>
            <p:cNvCxnSpPr/>
            <p:nvPr/>
          </p:nvCxnSpPr>
          <p:spPr>
            <a:xfrm rot="5400000" flipH="1" flipV="1">
              <a:off x="1500815" y="2285349"/>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43439" y="2427939"/>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61685" y="242520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593139" y="223450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22"/>
          <p:cNvGrpSpPr/>
          <p:nvPr/>
        </p:nvGrpSpPr>
        <p:grpSpPr>
          <a:xfrm>
            <a:off x="1643042" y="2714626"/>
            <a:ext cx="1000132" cy="387147"/>
            <a:chOff x="1643042" y="2613230"/>
            <a:chExt cx="1000132" cy="387147"/>
          </a:xfrm>
        </p:grpSpPr>
        <p:cxnSp>
          <p:nvCxnSpPr>
            <p:cNvPr id="24" name="Straight Arrow Connector 23"/>
            <p:cNvCxnSpPr/>
            <p:nvPr/>
          </p:nvCxnSpPr>
          <p:spPr>
            <a:xfrm rot="5400000" flipH="1" flipV="1">
              <a:off x="1500815" y="2853018"/>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80762" y="2996220"/>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43439" y="2995608"/>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664577" y="2806010"/>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27"/>
          <p:cNvGrpSpPr/>
          <p:nvPr/>
        </p:nvGrpSpPr>
        <p:grpSpPr>
          <a:xfrm>
            <a:off x="1643042" y="3470487"/>
            <a:ext cx="1000132" cy="387147"/>
            <a:chOff x="1643042" y="3256172"/>
            <a:chExt cx="1000132" cy="387147"/>
          </a:xfrm>
        </p:grpSpPr>
        <p:cxnSp>
          <p:nvCxnSpPr>
            <p:cNvPr id="29" name="Straight Arrow Connector 28"/>
            <p:cNvCxnSpPr/>
            <p:nvPr/>
          </p:nvCxnSpPr>
          <p:spPr>
            <a:xfrm rot="5400000" flipH="1" flipV="1">
              <a:off x="1500815" y="3498961"/>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75654" y="3642163"/>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643439" y="3641551"/>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877302" y="3448952"/>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32"/>
          <p:cNvGrpSpPr/>
          <p:nvPr/>
        </p:nvGrpSpPr>
        <p:grpSpPr>
          <a:xfrm>
            <a:off x="1643042" y="4256305"/>
            <a:ext cx="1000132" cy="387147"/>
            <a:chOff x="1643042" y="3827676"/>
            <a:chExt cx="1000132" cy="387147"/>
          </a:xfrm>
        </p:grpSpPr>
        <p:cxnSp>
          <p:nvCxnSpPr>
            <p:cNvPr id="34" name="Straight Arrow Connector 33"/>
            <p:cNvCxnSpPr/>
            <p:nvPr/>
          </p:nvCxnSpPr>
          <p:spPr>
            <a:xfrm rot="5400000" flipH="1" flipV="1">
              <a:off x="1500815" y="4070547"/>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80762" y="421291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643439" y="4213137"/>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236081" y="402045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999479" y="2357436"/>
            <a:ext cx="287258" cy="338554"/>
          </a:xfrm>
          <a:prstGeom prst="rect">
            <a:avLst/>
          </a:prstGeom>
          <a:noFill/>
        </p:spPr>
        <p:txBody>
          <a:bodyPr wrap="none" rtlCol="0">
            <a:spAutoFit/>
          </a:bodyPr>
          <a:lstStyle/>
          <a:p>
            <a:r>
              <a:rPr lang="en-US" dirty="0" smtClean="0">
                <a:solidFill>
                  <a:schemeClr val="bg1"/>
                </a:solidFill>
              </a:rPr>
              <a:t>+</a:t>
            </a:r>
            <a:endParaRPr lang="en-GB" dirty="0">
              <a:solidFill>
                <a:schemeClr val="bg1"/>
              </a:solidFill>
            </a:endParaRPr>
          </a:p>
        </p:txBody>
      </p:sp>
      <p:sp>
        <p:nvSpPr>
          <p:cNvPr id="39" name="TextBox 38"/>
          <p:cNvSpPr txBox="1"/>
          <p:nvPr/>
        </p:nvSpPr>
        <p:spPr>
          <a:xfrm>
            <a:off x="1999479" y="3090452"/>
            <a:ext cx="287258" cy="338554"/>
          </a:xfrm>
          <a:prstGeom prst="rect">
            <a:avLst/>
          </a:prstGeom>
          <a:noFill/>
        </p:spPr>
        <p:txBody>
          <a:bodyPr wrap="none" rtlCol="0">
            <a:spAutoFit/>
          </a:bodyPr>
          <a:lstStyle/>
          <a:p>
            <a:r>
              <a:rPr lang="en-US" dirty="0" smtClean="0">
                <a:solidFill>
                  <a:schemeClr val="bg1"/>
                </a:solidFill>
              </a:rPr>
              <a:t>+</a:t>
            </a:r>
            <a:endParaRPr lang="en-GB" dirty="0">
              <a:solidFill>
                <a:schemeClr val="bg1"/>
              </a:solidFill>
            </a:endParaRPr>
          </a:p>
        </p:txBody>
      </p:sp>
      <p:sp>
        <p:nvSpPr>
          <p:cNvPr id="40" name="TextBox 39"/>
          <p:cNvSpPr txBox="1"/>
          <p:nvPr/>
        </p:nvSpPr>
        <p:spPr>
          <a:xfrm>
            <a:off x="1999479" y="3876270"/>
            <a:ext cx="287258" cy="338554"/>
          </a:xfrm>
          <a:prstGeom prst="rect">
            <a:avLst/>
          </a:prstGeom>
          <a:noFill/>
        </p:spPr>
        <p:txBody>
          <a:bodyPr wrap="none" rtlCol="0">
            <a:spAutoFit/>
          </a:bodyPr>
          <a:lstStyle/>
          <a:p>
            <a:r>
              <a:rPr lang="en-US" dirty="0" smtClean="0">
                <a:solidFill>
                  <a:schemeClr val="bg1"/>
                </a:solidFill>
              </a:rPr>
              <a:t>+</a:t>
            </a:r>
            <a:endParaRPr lang="en-GB" dirty="0">
              <a:solidFill>
                <a:schemeClr val="bg1"/>
              </a:solidFill>
            </a:endParaRPr>
          </a:p>
        </p:txBody>
      </p:sp>
      <p:sp>
        <p:nvSpPr>
          <p:cNvPr id="24578" name="AutoShape 2" descr="data:image/jpeg;base64,/9j/4AAQSkZJRgABAQAAAQABAAD/2wCEAAkGBhQSERQUExIWExUVFxoYGRcYFxgWGhwWFhoYFRgYGBsaHCYfFxwjHBgYHy8gIycpLC4tFh4xNTAqNSYrLCkBCQoKDgwOGg8PGikkHCQsKSwsLCwsLCkpLCwsKSksLCwpLCwsLCwsKSwsLCwpLCksKSwsLCwsKSwsLCwsLCwsKf/AABEIALgBEQMBIgACEQEDEQH/xAAcAAABBQEBAQAAAAAAAAAAAAAEAAIDBQYHAQj/xABCEAABAgQEAwYDBQgBBAEFAAABAhEAAyExBBJBUQUiYQYTMnGBkaGx8AdCUsHRFCNicoKi4fGSFTNDwsMWNFNzsv/EABkBAAMBAQEAAAAAAAAAAAAAAAACAwQBBf/EACcRAAICAgIBBAEFAQAAAAAAAAABAhEDIRIxQQQiMlETFCNhcYGh/9oADAMBAAIRAxEAPwDq/aHtZIwYT3hdSjRCWKmrzMSKOG8zGYR9o05Qph5aSSQCpZAADM4u93s1Kbl9vsASuVNIKkAFJFwFOCCwSTUZgatyp9cRx9T4aayv/GRaxNOpG9fjGPLmlGXFGrHji48mbvh/b7vJaZndDIUqL5qkglrigoXev5vV23KAVLlhgNCXd269faOd8F4oE4RCSzgVRzPVRJTbVLno9948RjVLzlRcWy1AbpVql6lz+eafqMifZZYYNdGp4r9qk2QUHu5a0rWU5eZJACQq5sXoxGsE8O+1BS6rloCSLAqBfmNzowe3zaOfcSnhU0IQxyuGp4vvAONwK7iGYGQVKUJfLRtg7tlTcaVJpQNvHfzZKWw/HC+jqsv7SpbnNJWEs4UGL9KtX10i6/8AqqTQ82UhyWZuhF45jw3hFSVOFgC4AU9XNaBqUFKt56GZh6HarB9a/rr184P1U0c/BA0ae2aCf+0sB7mhatW9NdjrSDJfaqQbry/zBt/axrGREoJANmBuLdfP6o0VmPmhg7OsPX+Igkt5Ee8IvWZLO/poM6Hh+1OFWjOMRLAdqrCSCNCCxBh+G7RyV2XR2BNAeo6F44uvhzTDQgAv6Va4bp9V1vDVDIG/lI0cAGnuPh6Vl6ySqkL+mX2byZ2ikAA96kvYCp60FRaCDjg1jHN+F4MmaxLgrLHopQSPZwPSN/Gn0+V5bbRDLiUKJjjj+H4w39vOwiNoRSI0kaCP+oDY/CPTjxsYFyw0wBQYceNjEKscrp5XiBoTQATjHq2EPGPP4fjAjwiqAA0Y/wDhhKx+yfjAJVAUzjCAVAHNk8RDAAi4cmpGvtd2WUlFWzqjfRepxqfKG/8AVZWbJ3qApnylQCmpViX1HvGImdvUMtpZcIKkuoEFQsFAMw9dPWOa8dxRmKKlHMpai5Uzmr1HmCfIH1R5F4HWP7O/4TjMmaCZc1C2JBZQNU39t4ix/aPDySgTJyEmYrKmruSCqrWDC5pUbx80qXZqkhtHIIY1qAKD/MGIQQkn77U8k0AT0SwAH8XWOPJQLHZ9BzO2GDSQDiZblRT4n5gWanUwJP8AtCwSUv3z0JYJU9N6U9Y4sgBSUkfdsHINWGe9/CNB8WfLWwqLAs4FS7pCumvVm1ibzMosSOsS/tSwpnd3lmpYOSUgMdlB3FP9Rdye1mFUkqE9AAd3LEMctjq+nUbiODYKU5ckh0ipFHW1yASR12zeluFkIDJBL2L/AIjqSSKkmtn1NYPzNdh+JM7XhONyZpaXNQs1LAglhR226waDHEezE9KZiwLlggWcJLlNNma58NHpHTezHGFTRzRTHl5tolOHE0UKFCixMwX2mY1aDJSkkJUFPVhmBSz6G5v7RzfHyf3bhaswygBxlAKkpLAGgY6NbWOjfaniAgSDV+f72jA+HzY5ujaxy/F8WdKcoJyl8ormLFIbS4vePLzcnlN+Kvxk09yHBZjf3Op0BHuLO8KTxH8QBKealjltTMyTVtbjrDcDJmTSyKk2yggk2uQKe5YWNi2TLeV3gDTFkIArdSghm1ANdyK2MSjDeyt/RDw/CkzVCY5yBRL6qBrUHmAKS7FjbcRc8KUeZOqOU6EgOeZiDYualyOpZ2JwoQsKQmyAksK0I5yAXNAx15nrUwDiliXOBIBSoC7kEPQh7ULU1OoBdr5HFo02CWFBKWO4dyxDhg9FPlVWlC9SC9rJmDKU0Tkq5VRIALFzZqkh2DCojJYXiSgoE02YnQObWFAdj5PF7O4jkSJmZsygwT4iC1AHqAkp0t7hGrAtcRoKFywehr513t5xVyGmFU13CVEJAtynKHe9gfQaCLGTOXLylaU5ZpCUpy8yHqkFiUkOL0YtcVFcJeSWoPmKVGtTRL3rqkCn+IhVPQ8XYFNUO8GY+IV8Ph+6+ozDLewAajRccKRlSka1P5Drp8TGfMoqAUbJDBku1SalqVJ+Aq0afgsvkQToOu6vlQfpAxvATw2UO/SwbnAf+oqP6ekaoGM1wlDzhtnJ9gf0HvGkj1PRfB/2YfUfI9eEI8eE0bTOPEeGPGiHGzsktSgxIFAbFVgKVvHG6Vgid48aPEGgfaFHQE0NJhzxBi8amUkqWWHxJ2A1P0d443W2BSdtePfsuGJSWmLORG41UodQKeahGP4biQMLMJ1SlLAKJckJJAS5qCdPuvFf9onGjOmoJ5UpDAXYFyba0D30EV6eKKRhlKcoDoTo5BUtexYlkEm/5Y8v7lUaIe2wnH4tOVeXRtWc1fTZxbeM9xPEMrK/hzB91Hb3HtE4n8pKq0zEblnHz/u6tFbKllSjuavtq59oaMfJ2THyZRClUqzt1+6l7XLHS+0WE1IJAFE3f+EKcdKnMbCuXaGYSXnYps42NCp39CPcRPh1BJQ9HCAaPQp5qasny8VIG7BaQRKJ8nFSKtbyahQBDlklJAJoovVnIHeX0AzJ+LWePcECMo/hY1diXSfi46uGvEqRoqx115U+J7s9NbFWozSY4/hklrA1UzaNyjpqS3m4dos5a8wBAoC5elgVah3ObW1zUtEGHRmUgUJLjo5SSL0Jy/M+pSgJcsAlJzApLkJFTlVVZAAZqFnv/FEpOx0D4UlE1Fw7l+YUASQNWJzFgdH1THQ+w8nleMrwfhoXN70jOcuWWAFMAWWGUQAo0HhJYDQ31XYXE5kVBF3CgQoEFiCDUF3jT6afJtV9GbP4NhChPCjYZzlv22YJKjgzUrzTUgMGy5UrUp2LEZRoaExgpGECSzB3NyT0uzkN8PMR0b7XFEKwZMoLRnWAoeMLUhTJqcpCgLMapTZg+CkA57gFsoNWCjfSrDQ3pvGLP8jbgXtL3guCKQZlaAl/QKGzDVqCzRQcQmolLkofKgE3eplgByRZ+8J82reNThk5ZS0h0goUHJJ5iDmVUO7Hf7o2jEcQYzFrXQJBKRuUuotf7zv0A2jLDcmXlpF2eMJIYOVO2rBixNSaClemmlTisNVOYvQOXq4d9d3FmFg0eYNbEOa2o2mhsGp8bQVxHEgzABXla9Xdn9gC7em/YivYBIIDh96akDZ/yf4xfdm8DnmAq5QPCHYkl670FuoimkBKljMAXO7Mno9dX93pBmFxCpMwEFwD1DtQ+4p6+6TlWkdSOhSpoCqpYIsH2CqkauAWc6WpSr4g6JbdG9wA3lV+nybhsYJ0uYtJcmWtg75XCk5SABUsS+zdXH4gs8ssjZvWgck9elNbxCqY6JsDhnQkmv3jStaDUk0JDBtekX3D2KKMPIhtWZqH02O0VUiQpRCRYU1YtQ/I6am4i5w2GKSkG93vvq0I3s6w/gcsHMvoEj15j10H0Yt4zPCscQU5XYioIZ2D/wBLA7NptGhlzQoOI9b0mSLjx8ow5otOyVo8jx48K2qWA1J21JjaQK/j/GU4aSVksoghFH52OV9g7OfLcRQdjZUydLzzMRNnDNmVnFApspQCRWxJagBAAEZztN2lOKXQESkrOR9UgBILdSFl60KRpXofZ7BmThZMtQZSUDMNlK5iPQlvSMt/lnXhHpZMCwenjN/OT/4WEKPDCjUeaetHP+LcfE+ZNZWaWnMlBDVCQ5Ka2JDv8xFx9oXHBh8EsAtMnPKQ12V/3FD+VBPqpMc7w2IyJb5bNptb4Rm9Q9UWwrdlRxwZprAucosGrYFvNR+nhvHVgYWUHqtalAX5UjLm/vp/KfQjE4Y94WqxCR11/Me3lFPxvFBcyh5ZSUyxa4POodConzqdYnHbSHlq2T4hdG+nT09U+ohshJSiYn7yiEPoJSi6yXqHyhHks3avuHl55ai5qnK/kK+5c+ghYSY5zEf9zToEq93p154p4FLLhks8+gckGtHaraauOhLijxYhTqzeEaDzTlY9eRz0DC7wXlZ6+JIB0dRIJpoWQqulOseYDCmbOQkC5D1oHZIDa1PwG0Tutj14LPB4QulKgxoNAygeX0uLGxiywXCUJR3+KUmXLQXZXKCFG6t9UpTdk2rSwk93LE+eshCECqmciWWIAGqlKUwDOaC7mM9+3KxE1C5qAB/4JIciWF5gZqh/5J1uayeZiMoJzq5t/QzdaL+dJVNU8uX3MsJz95NzKmFKQxUmS4UAKgZ1A6FNYUzs/h5LzZyiTl5p81QUtABoUNyoYsGQkVIbMS0HIMuRJVMxEwSkhCErKncJFUps6jzMAHJy+UUc/EHFLROmAysOgpVLlqykqqp508V5wFApll2c0KjCR38dI4/otsDxabiCXKsNh0nIhD5JyyAlRVNXdDgjkQQQ9SbRc9hpTEsAEigAsAKADpGRViCJikXQFKSgZgyQlLObAupAP0x2/YeQcrmNvp12yGVVRsIUewo1kTNfaDIzYGa2V0seajsagUNSCRRr3EcfwklQWCqWujkDK/U+B7DYbaR2Pt5/9opixKkhnZ62PTX0eOZyJgKwXYM9CKW2NNLRi9Q9mz060Ow2PGRVQ4BcAFwQ1DYigoPL0znGFkYWUlR5phdQapclRHxIb+JV4t8dO2YNyUY2AoR0Kj7FmArTYyYCpDDwpJA6EhL+uU+8ZFrZoewdEkkc1N9S4+vWCJeCdgCz6nbqB5W8vKISSdddesFyZZfyLVu406WiezqSCJWBABy+Leg2pW29TekTzMEpCVEsGIF6ORmHyhmEqzA0KVA/DbqPUtFti5ZUkjKSCuUpmJHhmJIp1SmJ19jf0VnDcWju84CgFBiCaUNQduYDw/gvBkta1rCiMrZaE1861B+mGokqUAonQlRDA1Bq9qku7gG/UQZJnhRSASXIHKkmj1LMzCp9IpWziNfweQAnMPvetiQ7mpzX9toOUQGWdMzk7BTt6VHnAPZ6YFSEVDkaCgLlxYbwuO4pEoICgTnVRIucoJ1IpQfCM7XuYgsNMITJAKc6gS5uxqSBrVm/ONBgSag9G+I/IRlOF8UTmSSzBBSAlzQlw58INW3+Q0+Bmgkkah41emkllVE8vxD4qu1AP7LNDpCSkhZUop/dkHMEsKqNEgU8d9z5+IShOZRp+ewih4ngP29KQcyJQOYLCmCnDOkEfvKOyqCtCXj1ZzSfHyZYxfZzjC4pEpaVACZkUlRckhwXGYOyQ4tQUa0dS4PxwzQkTEhExQfKC7CwPr0J0gvhHC5eGlCXKDDU6qUzFSjqT7CwYUj3iGHzFCwWKCan8Ksr+TFKFf0trRHCUFcf9HeRzdTYZHjQHJ4zJWrKmakqzFOV65kuSwaoYEvYi0VPbrjf7PhF5S0yb+6QbEFXiV/SjMX3KYvaqyNHOO2nF/2rGqUlRVLR+7RewYEgGnMoqPUNAKJj+gB9AWNT5n2PqJhiyVKIo4Ie2UW2O3sY8Wosa/TlVfUNGOfuZpjoLXiSO+UlgUS1KCrl8tG0FWNjVWkZOYhkkfhB/Ony+EaRbdzOL0ICPdQA/tEZ0pJBc013hsaqxZuy2kpaSR+Jn1bNlI/tUH/lMSylZZiCRZ1EH8IAPyB+mh+GkhMpIVRgFH0zkvuGy+oG8LBgglSqFYqbgIYO3VyinRtKdAJnclLiWcoId7FJHoSoPoFFrNF12ewrHM/hU5sHJZm3spRGmm0VCJClLloAZalIO7Ppq5STm1e5vGv7OSwpTI8Eq50cGw1ZJDa1FKViOaXGJSPYH2swypmKwUgAlLibMAcAtN7sFW+VKVBLtVR1MOxHFpeEmS0SUnE4o5j+zghkgJNZhFJaUpY7/uwzAvFR9oHanJiZKMIT+0yAsKWllVm5VKlh3BZiTsS34ol7H9mBh1GZNVmWsArOoS+Yjq6gknUt5gpCP7acuvr7OXbaReSeG98P2jEr72dkOUWlSsxUkS5CDQKULKPPQl3IBr8RxQrUmUaJQkrDNU1QBQVJqphZ1DcwVxnHOEy8vIlGYJbbMSXuQQkJ18XtWSJBQyiXUVBIDtdR/eBrswW7+ECr27Fff+HaoKkSibhlCpGjmpoavzVrSrNHT+yEoiUHjmKCQtN8pc0S1Won+F6n+k7sOndj5zyhGvB0yGbtGhhQoUXIlF23w614GemXL7xZQcodIILeIZkkOBUUfasfPMjtMpD/ALwKzVFyR55hlfyNWq9BH0d2n4QcVhZslKzLK0sFAqDG4fKQSNxHzTj+HFE5aHQvKopzJUCC1OUnSM+ZK9ovibXRcTOIBctAS9mbZtetn84pl8Zl96t1M3KHfQNsRd/8RPh8IW8BUQksHCjbRiXHlZo8MlKmeWFKAYUAU4YAV9mMZeKV2aHJslkcQQsslYLVoXIiyw8+oL06l/SKTE4UZCAALO6AlQ6WBan6xNhMVlHMQGDOGuxuGetfcwjgqtDcq7NJgsQgVNakuDRjQadX9YsZOKzryI8RSpP9YZQFRWqWHU6XjMp4qGP7xJ2b0JoPL0baH4Xi5Qp0NnIo7liS7mzln9jEXB2U5IvkzDkUSKLD0c5QFZhpuDUdaBmhmHcKp0IbY0ChTzr/AIceVxdCUoGV1hID0XQUFAOlH36QxGMLvltQVag+IEDkkd7NRwPjISsiZyglVnYOc1DdiCfKnpJ2vWCqUQnM9Dlfd0tt4VV6iKDBIWpYymp9L+vxOkafimEm5ClkTAEcoDhRKAFZRViVMog0Y0tUQlJSejjVbKzhywkEBJd9eQv7tqaOGjW8Bw0wOpTJQpLpGbMXUxejtTrr0jET8WEpVLSAlQdKnoxBIPNu41/KNZ2Y4tLyJlZ0hQDkONamgNHJ+exjvpeMcnKaEy246C+HlU9c4TAFy0TFJSFFznQtbgp1DKAqRRIDEWus0RJWDb6/WHx70ONWtmCV+T0qjxVQQbGnoaQo8igoPhOHy5TlKeYhiokqURfxKJLdBTpHKPtI433+MMpJ5JIMof8A7CXmK9wEf0dY6lxriYw+Hmzj/wCNBIG6rIHqspHrHB8xKyVKqzlR1UeYk+ZI+ERm1FUUgrYSoMhKdyC/RI/Uk/09Y8J9WNa7kfOr+cME4qKaOyQAB1qP/wCvjClDmpvS9aMD6xmLj5haQBUusufJAR7/ALw+qRu0U+Nw+UKbQttdII66/HpFpimIko2Kio7qUzkdGygPfL1gTiRdJ6rL63GZt6Bh6Q8WK0S4ieFSUMS3K51axetSQQT5M+1ngE5tHLUT0TQ1GjKA/q/lihwtUgP4QP8AkafAP8Ts+37O8GzygVcju9A4YJJ1dqJGrEONI5kkoqzsVbA5+AKly0pV40KWoiisoUEBtnIfq2wMX3EuJ5F9yCyJYYy0k5lrKQoOBZCUKSAVcubMakBs9xXjneY0yZASGJTMnhuRCRmyy6M6WVWtXaoCosMLw7LNSEu5o5dRzFwpRURzrUynN6gViLV7kP8A0UnCcIufj5isQpLoVUJHKlQDJQkU5QhDO33I6AiQQUghkrKkE0fKkdRbM5o9JoLExgeA4tsXNnVDzJuYgmxmMoZW8IQQ5NBdxeNvMxLIW4LoKhl0DlQU/wDEP/dW7wZrtHIFTxReUuwzpSqmj5SyLVcqJJLkkDdyIhXhJJLAM4Y5g4LXYgUcXcCoZ3cSUSAzcwydMxBABtQH4JO9IsTOzpGynzOGJB5stqUDtqwFHgj0OwzBqzLJJdw76uoso+Rdn1yx1Xsrh8soRyzhYeYlL26uH5QpnqzgdLbR2Dg0nLKSOkbcS9pkzfIPhQoUVJEWImBKSouwBNASaB6AAk+0cb4rwyRMSuYMOcQRmUe6SUzArKVAKVLQylG7Lc84ooM3aDHC+L4ibKxWIykLBnTCCaqTmIRzHKMtUi5HiHmM2dOky+HtogndmVJlPKV3wzZmUyFMQOV3KSa2BvpURQT8cDMCjWoruAGH5RczOOTDmclykEh2FiQQNmVQi+a9oy83SMu5dmlug6fi0qDEAjrX22geZw9KwyTkc2qQf0PlTprECILlE/KORhx6OOd9jpHAzZSiABdOW3mVJdx0tpB+H4XYIVlv+Eqqda0N2prDsNNahqOtfnQwsScqgpBygBx03G+V/wA/OJT5PoeNFlK4YaddS5r1eDMNw1LFSiSxOwBYkQBhONZg6iHSHJ6Pcan211j2bxEmQAHJIBIBsFNzGtnb3BjKoSb2VclWi3wU5lsE1LMBU0D2PRRc00G0Hftq5eJIJUoKCSUkWowIB3ZRbY+1F2ZUnOpSndqqJegOYvTdhfSraX/aVZRNkTKAkModUjOkgnbMuuz+luCTom2UnaDhCcPNDCkxIWOjkggqN2Ip/MNnNp2MUkSjy5iqYpZzB6JTlatzl+KjC+0EBSJCmLvMRbfuy39qh6R52bk5akAlm2AfKVB9aKHok9YZR9py/BssOoA5QlKdsrD5M8TSsRmBbQsfOhb2IPrFQviOVbOOVIFL5uap9BZrqA0gWVMUoFVClRzWq7IR/wDGesNgyvHOvBKcOSNLmMLMYzT9IG4jxDuZS5hFEJdjqqgSPVRA9Y9mzHRQfaf2kK5gwqDyy2VM6zLpSf5R/cr+GMRiXCUD/wDIsuf5MrN6l/SI5uIKlFSjmUSSo7qJdR9S8LGqbudu7d9itSgT1PI/rGaT5SLxVIKwpHeAmwI9gw+QHt1j3CEgEi+nmSEv6AvX8mgZC2T5D2ZyfkfaCMNUj093OXzoR7q3hGh0eTVgFewCAB0TLSR77+cQcdRlEttQf+VH/L/ETqGaYduUU6ISPagh/GpgMsJAdTu+ouKDQGn/ABELdNDdpgPZ8OVGjBJLkhgfDXYkKLVumkaftDxFUyUiTIWqXLBKVKYpmKYBISH/AO3LI3uoqJAFVZLhaFCcCKkKGRIqnOqjtv10y+2lwjTV51MKrBclICiESzWwoVN1KdKQ80rsRbVD+AYESZSSkZc7EEu7uOYWcsOlcoFwDeyiAsrAbu8rJcVWlKSUpNCSWy2+89jSvWTmQkgEqOcJYBTAhYBAdmJFKWTsID4o4ChLYTASxKgWJSzKoUg8xBd7gAADMmLXNlPigHs0cpTMUAFspW1ZhUS9QwDJL/xAaiNthv8AtTFKFEpLaOCJeRyaqJs+zPtGH4QCZCCdCH1FA+Ym9SA/nU3baiYMigzvq5ZQygJJGhId1NY6GsGfZzGZ9IJbldRS7OwIzcyermn8qjqQ/kmcCpQc+I1auRQGgYCi1ONz5EiT1XFXLgG9wVB6OD4vRKQbgRJhVOqtM5ZL1AfNVXTlHkxNhR60F7LfhUoiakEjMnMKa1luevOFn+o7mOzcFfukvtHG+DSyFZyWdZ2LlKVJboASn1faOwcAxGeUI04ncTPl+RZwoUKKkgbiOOTJlLmrLJQkqNrAPqQH09Y4VxEFc0z0gtOJdySc4IVkKlCrlmYAknybsPbfFGXgZ5BYlOUFgpsxCaghmYmppHDMTNIWQzhItqAWfWztceYrGbO+kacK02BLmODoCDZxcHXzY+QPSApv18dOtPbzEFTZnj0qAz9Fa/PzgWWsFwx6XYa/r7xBFGPlJglCNIjkSyzhL6etPr16xPLVbT3eOnKCUFq2iZSiQOn+394EekTSphuLwrQ9nisGldUgJVppW+ln/S14fw45UEaKBFyKFxp0J9wYZMnjM6RlDCnkEj5iPM9mtp5afpE3EZM1nBcElJJBcJYqHK7XIttS7EH0hvGOJ55cl6lK2KtWCVMX6jMfSKjh2KKTeiqEPopnsdn/AOXqDOMYkLWrKScyEqDlyKZwknUgMlyTdtIWkDDMfNz4QboUFDyH7sj2WTD+FYgS5feEeEjy5gQ1PT+2KxGOHdKB2Vc0qnLb1HtDcLjMycvqwDVGvnUjQV0jng70wqfjySWJBNPSjsfQj1O9b7hOLzSij7yB/askj0fMPSMphC/MbEtpYOo/X+YsOCYn95MF+VLl2sVMC1/F8POCELmhZuos0ZJjG/aJxPKmXJFMx7xWlA6UD1OY/wBKd4007FiWlSlUSkFRqTRIcs42BjkHGeJrxE1UxZqo+wsEjoBQeUeqzCkey1cr+sSlObXoPIJAAs1AG9fWIUDlA6/p+nxgiWlkvZnb2DH3SIgWREpTS0jUkA10DH2LJ94sMOksOuUU6sf1isn/AHANR8HFf7fiI0EkiWQpKhmuDUhFCcxpzLSkhWUP912sVl1oeJDiE5ZywKlOUE/dCwBnD/eIIBO3nSIMbMfvAbJCb/ygWs+v0II4fhc0wS0ua2HUAPc321NIb9oMkyJ+WWEhKkIV7gu79QfYQlrkonX02B8Dl5iqYSBlzFzQJJSQFEuzAFXq0aDiGN7pCAkKT3kxj+NQCAUqYczKLijVZyOZ8xgMcVyRh0JpmC1raub7qU7bOXBJBagfRSpOSvjXyqBNSoBykkuCDqzhwUbGHkt7ORetHqCtbqRyApUhgWJoVAcqmSmqmCTqKkW9w60pdJowILGurXvyhN2LgPeHzOIJAypHKCSOo2chwHzE9cvWAsNiiZgJIBKnL+inqKOXNesKzouH4bIhMvMDkUpILMDkWtAUQXYEodtvjoOGYkKlN4ArMlJdnOQgFybgO3VSdHiilApmKFGC1NWvOO+CWNXGcJt93o8S4XFESVS3qmiWr4wCE0tzC72IIqKE1YRZMcGozCEpIeYLUbNmmpAfSlUu4AFxEOFkHMQQyUPqEjIwBIJZKWSKuaVJIBjRySVKQpJzd2CVMGzJUFBLg1B58wp940LOKjHqGchNmJWQ2oDZhYgAW0UAS5iSm26HcV2aXBKBTJS4LFVAGZiE1eoNDfUkXBjqHCpQEsNSkcg7PzCFDMRmSaipII5deYvlKnNswJ8Udg4ZNBljyjZg1GjLlvkFwoUKLkiu7QhJws7MkrTkU6QkKJDaBVDux2j52xWIda70ZDHZNANTRq+Udz+0XiKZWBmZisd5yJyEDmIJ5ifusC41trHAFrYdKm3s23+Iy5u0aMXQzMa1vT8haFJxMtiDLSS5qQl2YEVu9/aGzAzP0fUXfXprFapeVZrcP8Af0+MToe9mowfEEZAkEoNqjMnyHNQfW8SY5bp+6rXMmvoacr5uooa752Uqiff6MSFRcaNVx9ecSrZTlqg39ppEiZ79G+nvtFWtdSXJNyeup29YlkzSTVQFNQ/yI+UP4smWa5th9fTt7xJKGm3r9f7gNIIq4U2xexe19OvpBEle5sw/X9fSFYyLOUbHz+Df594Xecw6GBE4vxVsB5bD/fUxJKVV/rr9dYmUGYyY6Weyvg5MSYaayU+Xz+cB4ya7+3oIUub+7pd2/P8AWGktCp7LJOIABbq3z+vOLLsykJlFSyHmqJqSKJdIrb8XuIoSf3b70HXT1rGukSlS0JQCkhIALoW9KXBAq3WLenVuyWZ6oA7ZY4Jwc1iOYoQCCDdQUfD/AApV7xzFJpG6+0KY+FQCXJnJ1H4Jr0Z2rZ7mOfS5lY1Mgi1lgfl8P9fCJZpYkGzOH6EAfXSBkTapHkT1asNx86vlT0+hEaKnhSF6slCWfpt7mNH2dwiVrJUlwlNAz1UqtAK8o+MVPA8FnmITSuZZcOOUDKDuxUknoTtF/iOIrw5ySkc8tQdQOVAqVFK1DW9AM1HLaTyNv2x7Hgq2z2XjJWEedMXnVdI5SDVxrUgjRrRmuJTp09ZmKSJecvUc1bBrgUarWi8lT3m99NSmZMYso8oBZv3aBRDUOYkknaKHGOp1Co386D845jSTvyE22g/goHLlLB2ckXBzOobEp8tCGNLhfFULJSM4S/Ooi1SssbZrsktZWtIpeHYpMmSVKFfCOtM4q9KlT9C4q8S9mOHBX70uVBbpGlGY9TmpWgbUloo0u2cV9IvuHcE7xSkLUZZSR4md1asC7EJU1izUvAOK4dNSBMUg5PCFgpKSaMzE00Hp0gvikxpiVAlwkpCnZ0gzCkg7nMbk0y3Zo94TxVaZvdrZSDygUYJzFPs4ZgDUEbRPb2htLRWT0jMgu37tAWK+JzlUPhtTrEUxTuSkDUhyKAGl2apHTN1AjRY/g6VIXOQ4IQolFMuQFSxlJqzKqKgsWZhmzxXQPXQs9mqejhXoTpDJ30caouMNxJSQkgkcrGtw1KXUKPlu6gN3KnTUkkGhqh6ZkuoPs9Mw/wCJLVjNJWQXFCLU2enxZrM/WDJkudMzKCVFKgx1DqGckPqcz9NGaiOCuxlPwaHhQ5iQokrIJrdgEhxd2SfYbV692clFMoPHKOzOGmJmJE8Zc1UuQSpvGaPRzqX6VEdkwAGQNtGzFXEzZPkEwoUKKEzM/aLglzeHzky1BJAcuQkFA8QJNLVFRUCsfPazf29KD5H4R3b7VuHzpuCJlKZMs55iWLqSkUZvwnmY7PRo4QXe3Xfr+sZcvyNGPo8xRHwMVuJTTN5P7f4gucqhhstAVLWP5T70+vOJrQzGYQ2+vKCAqpP19fWseSCMrsAWfrvt9PHihQ/X1f4wnkbwRKG316QThNSbgN+Rf0iBKXvEqBynqYY4Ed518waQQs1q772FbuDesV7hnBr9H68oI7yv16/XSOUdsMTLNwXBvvQnfz+ETKxDdAKdGoxGxYEerwJJmi1fy60aumvvD+83b/dKxxwBSIcbMclre16Q9Jo31rAUxbk+fyf84cJ7RxoEyywjGZLRmZOYPUM1y5LaBXvGzTMOpD9Azk6gZw/tGL7OzHxCX0So2e6Sn/2PlGsSp/TQfopFY1YI1Ehldsy32kYrlkJr4piqsagSwLfzGMXhi59f8Ro/tCnPNkgE0lm4apWRtWwrGaw5rFWIizTTzLH0/wB/KBZ07mYcxJLbX1+MRzMQ+8LCA1+JawuwffWn+USHbLDABYmAoUUgEgkEgqztmro426bvFxhZYUSl2yuQDq3Mxath0/OAcIKC711BYV3Pm/pFlhWDVADvswqC+1v7fbNlZogiTHhgQCTQ/AlyNLv6q1jPzLAbl/r2i3xk/MHNCQKbC+XrfV7esUoU670eDGjk3sNwEgTylCjlSkknqeY7/hHzi1mY3u1JANEpSFM2j0foSW84rMKnLR7kBxdnAX8W9yd4Mm4QjmUQCXBcauDbyL+QG0PLbpnI6Vosp85K1JqQ4d+pAFNaFLU29YUhKElaSXKzygEnxIYAWuSR0IfQmKqUoctCCAbkMzpIHmM1Sbg0Aao5JBHM7AfiBDFmqLu497tAofyDkjZJxRlIm5QFsQwVRACliSMwAf7zts7RW4WXLKUkywXYgpKyMt8yXVb7urMHNTDcDxF+7CqFfiL0IBJUXuQxNNM5I0Ij4HNZKRmukhixSFEqQx0Z0mrgagu4hUqTO3s9CJcpYPiylLgAliULWWd2Zks9eUl4N4bxYJKEqScgPdlVRQuCVHUEoqd0+go8XivFmYKzO4AYFAykEUZgpYGnhB3iYLBWkJAAUAGZw6mNQBcMpJv6k1ZwtbOXTOkcQkDJLWkkZVFn/AsFRFTqculCG6xuezGIKpQeMIjHhNw6S4d3DBgw3zEhjpcjSNj2QxOaWzM0HpL4tMnm7NHChQo2EDPfaBLJ4diWJDIegdwCCRY0Nn+UfOU5cfSXbTjAw2CnzaghJSkpZwtfIg1sxIMfNKluX/z7xmzdlsfR5MllVAP91gfIX6sfhX5xZYBPiV5De14HnKauwIPziPLwVryRLSzHclq6Hp8PSHE0PnEeJPMzu2rM5Yef5Qirl+vrWCjjHhUS/dAe58mYD9T7QLmiTvLaD6tHQJEqtE5UKkAt1rEA0h6D9fX1SOpeTlk6DWFiC1q1b9PrrDR9GnkNa+kCqnEm9gT7UDe4946Aia/XlEaVvDSqI0K+vr6rHKOF52XAM+pIZCi4LapF3tWNh3BfxhQ0zAH5cw84yPZeW65hdmSBUkDmLkPpRHxjSCUsMcxYbZD51yfPyjTjVRJS2zC9s8UV4gh3Et0Brcpq1T95StdBFKFQ/HTyteY3USo+ZJUfWsQoLx04T4SU6vLo/T0iyQjTq3mKmvmwfyO8B4QfKvs0GplEj1+Zv8/cdYlJlIoKwqH9mNNQ4D7GqfaLEKp0IJvp7HQNbQb1Bwln3P6gVsziCZ8xgEChJAO2gHxIPoIzy7LroZOqhRrV1Bn8L18x+h9KZF0vqXp0p6RYGayNqagaMdvMesVM9bBPl836RWCJyZouBJCw6gSSodOWZnKyKXcpbzfSDJq0kOo8oVVtQSAGpUB/KxiiwMxUvKpBLtYuzh2IIszdbxed2FYYBLlgonzORtWLJSf7hCzWxoydAWIAEwUcG4foo6X5gGANQBuDA8kMqhYgEF2IcBRVUWfYvZVHNZpoIKmOwIBqQQXFdDlTvcNaGg1yirihS7MprD8q7feaKR0hXsLw4egGUWYkpH3C7FmBYVBuKgxPgZWWa5bKSs8yXISVUDs48RII0XTqHglZlDKcuYDYsxytRuUkk6ONmgnHECWtmOYBINKJyAksLHKhFKEZVNQBuP6O9gGHQqYS7UDl2ykApSoHVLqmJ67nWHIlFCpYOjqSaVQTLXmeoNQt21SdaQpc0FFTUrL1DMmho+p7snSgIAasaVjKvwjKogWZkqIFR/UHBBtSgZxaN/hMUFiWHfOARcEBIbwk0oDXcnUtHVuz2HCZQaODcHxikzJQWcqc2UBy4WokhLAUCjmXU/fA0Ed47NqeSIbEqQmXst4UKFFSRh/tgyf9PIVN7v8AeJKQKlZAVyNmDiuYmrZXaOBrP19fVDvH0h297Mft2FErvDLKVhYOXM7BSWIcfi3jg/Fex+JkryFGe7KTans1GvGfJFt2Wg1VAGCnJAKSA4VTzLAVvcfAQFxSYEKS5Au2uwgo8Dn37leulaX8v8UiuxyiSkEaH5mzxPhTH5WhveAl3fc9Qzw4qcNEWGwIJcDSrRZYXh61OpMskCpYE3FPP/ED/gAZMhncu3t9NExpt9bxMvBLAzGWoAmhIPlt5ViZXC5j1lr6cpJo3TrBQWQAfXTT6MTSZdCa66ba1t/iDcFwaYskZSGa4y3rr7e2kFr7OTgHCAaWf5dfhaCpeEGimma9N92P5/LSAEK5VHySPIF//Vov8b2fnBKmQVaU2PTe9OvvFN7NTwlshJOzFi52tQx2nXRy0UKTpExk8pUAPlto3XTa29mjsdiGByCtWzBx0MOR2WxIBHd3O6drmv08daZxNB/ZuWUyQxlnOpSiFZiaco8vBfrBuOxgTKWaILEDJMBcnoQ7bsWZzSHyMAqXKQlSByJSHZ6sHJoxq+8U3HZMyblRKlkq5lEAA8oBSATRqvTpGnpEvJiJiiS+9Ylkp12+qRc4bsNilrylAQNVEghmejFztSLIfZ5iEEMlKkgGrs9qVF39PKFfR1FDJlkEUt69P19ulLBANuj/ADp8CIIxHZqfJSVKl0B0L7gGlQKv7RBKQ5JDsAWHk7/P4xnl/JaOwmQ4c2A+YLpf3PtDlrKjerauPEXezbdPyahCiCACbmldmfpDpPD5qiwQotSxFbAafXwkrZS0gSZQHy9NC3kzimwinni4dwLb0t8DGqxPZ+ecyQg2voRSxN9Q3nSKRPAJ615e6UCXNUlIpepoL/FovBPySk0LBqcBg7ZQB7Zq3Id9NTF1h5xYAblO+YsABS4vT+IR5w7sPiAoF0gZXrzAKLgpIFw1z/F0jSYPsMos7uNhTXfqSYaUGxVNIzU2W+Yv4Uk7smWFMS13L7gOOkCzcIoJdtQRq1wRoQLFjt1aN4r7P1gUdqXDlhoCGZ7eUS4XsGVjKoKUd3Iq4Oh6D2jihJDOcTByXC0qCXUS43AAKWozsS79DqYIxskqRlDqzKDEi1CrIoks79bC9K7rF/ZsogtmSSDUWDgizNrFRM7CTpaClJcAkgMRmJAczDrUAt0axMDhIFNGWwuEdBd2Jy2rfMSACam2jZRo8F4jhpRM7xYOXmIQU3WpVWUAOXOo7UUrUtF3w2QoSO7Xh5yVBRYlYRQMAS4zZg1GoGo8F4XgxysxYpY1VbZwbGr+dX1T3/R32/ZluFhRmSUFRYZWJrYFTUNHYg6UADsI712OWe6rHMpfZhOZKshd7adH3b/cdW7M4cplDMI0Q6Izey6hQoUOIeEQBjeComXAhQoAAB2RlbRXY7sFLWfCk0aoBpdvJ4UKAAWT9nyU0AAGwAA+EFYbsKlJ0baFCgAKV2Llw2X2KQLwoUAEsvsdLBeDh2elfhEKFABGezEraPB2XlNaFCgAdJ7Myk6R6ezUr8IhQoAI5nZaURaAD2JRmfSFCgAPldlpQFoL/wCiy2bKI9hQAQTOzkojwiKCd2ARm5EpSDsAPkIUKAD1HYNINKbwXL7EohQoADU9lZTM0RzeyEs6QoUABWG7Oy0hmgyXw5CbJEKFABMcOnaEnDpFgI8hQAPKBtESsGk3Aj2FABX4ns5LWXIiaTwSWkeEQoUAEo4XL/CIJQgCghQoAHQoUK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cxnSp>
        <p:nvCxnSpPr>
          <p:cNvPr id="49" name="Straight Connector 48"/>
          <p:cNvCxnSpPr/>
          <p:nvPr/>
        </p:nvCxnSpPr>
        <p:spPr>
          <a:xfrm rot="5400000">
            <a:off x="2561023" y="2762378"/>
            <a:ext cx="4019576" cy="2383"/>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86541" y="4429138"/>
            <a:ext cx="718466" cy="338554"/>
          </a:xfrm>
          <a:prstGeom prst="rect">
            <a:avLst/>
          </a:prstGeom>
          <a:noFill/>
        </p:spPr>
        <p:txBody>
          <a:bodyPr wrap="none" rtlCol="0">
            <a:spAutoFit/>
          </a:bodyPr>
          <a:lstStyle/>
          <a:p>
            <a:r>
              <a:rPr lang="en-US" dirty="0" smtClean="0">
                <a:solidFill>
                  <a:schemeClr val="bg1"/>
                </a:solidFill>
              </a:rPr>
              <a:t>primal</a:t>
            </a:r>
            <a:endParaRPr lang="en-GB" dirty="0">
              <a:solidFill>
                <a:schemeClr val="bg1"/>
              </a:solidFill>
            </a:endParaRPr>
          </a:p>
        </p:txBody>
      </p:sp>
      <p:sp>
        <p:nvSpPr>
          <p:cNvPr id="64" name="TextBox 63"/>
          <p:cNvSpPr txBox="1"/>
          <p:nvPr/>
        </p:nvSpPr>
        <p:spPr>
          <a:xfrm>
            <a:off x="4643438" y="4429138"/>
            <a:ext cx="786177" cy="338554"/>
          </a:xfrm>
          <a:prstGeom prst="rect">
            <a:avLst/>
          </a:prstGeom>
          <a:noFill/>
        </p:spPr>
        <p:txBody>
          <a:bodyPr wrap="none" rtlCol="0">
            <a:spAutoFit/>
          </a:bodyPr>
          <a:lstStyle/>
          <a:p>
            <a:r>
              <a:rPr lang="en-US" dirty="0" smtClean="0">
                <a:solidFill>
                  <a:schemeClr val="bg1"/>
                </a:solidFill>
              </a:rPr>
              <a:t>Fourier</a:t>
            </a:r>
            <a:endParaRPr lang="en-GB" dirty="0">
              <a:solidFill>
                <a:schemeClr val="bg1"/>
              </a:solidFill>
            </a:endParaRPr>
          </a:p>
        </p:txBody>
      </p:sp>
      <p:sp>
        <p:nvSpPr>
          <p:cNvPr id="80" name="Down Arrow 79"/>
          <p:cNvSpPr/>
          <p:nvPr/>
        </p:nvSpPr>
        <p:spPr>
          <a:xfrm>
            <a:off x="6822297" y="1357304"/>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GB" dirty="0"/>
          </a:p>
        </p:txBody>
      </p:sp>
      <p:sp>
        <p:nvSpPr>
          <p:cNvPr id="103" name="TextBox 102"/>
          <p:cNvSpPr txBox="1"/>
          <p:nvPr/>
        </p:nvSpPr>
        <p:spPr>
          <a:xfrm>
            <a:off x="6857263" y="3728112"/>
            <a:ext cx="287258" cy="338554"/>
          </a:xfrm>
          <a:prstGeom prst="rect">
            <a:avLst/>
          </a:prstGeom>
          <a:noFill/>
        </p:spPr>
        <p:txBody>
          <a:bodyPr wrap="none" rtlCol="0">
            <a:spAutoFit/>
          </a:bodyPr>
          <a:lstStyle/>
          <a:p>
            <a:r>
              <a:rPr lang="en-US" dirty="0" smtClean="0">
                <a:solidFill>
                  <a:schemeClr val="bg1"/>
                </a:solidFill>
              </a:rPr>
              <a:t>+</a:t>
            </a:r>
            <a:endParaRPr lang="en-GB" dirty="0">
              <a:solidFill>
                <a:schemeClr val="bg1"/>
              </a:solidFill>
            </a:endParaRPr>
          </a:p>
        </p:txBody>
      </p:sp>
      <p:pic>
        <p:nvPicPr>
          <p:cNvPr id="24596"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4286248" y="642924"/>
            <a:ext cx="571504" cy="571504"/>
          </a:xfrm>
          <a:prstGeom prst="rect">
            <a:avLst/>
          </a:prstGeom>
          <a:noFill/>
          <a:ln w="9525">
            <a:noFill/>
            <a:miter lim="800000"/>
            <a:headEnd/>
            <a:tailEnd/>
          </a:ln>
          <a:effectLst/>
        </p:spPr>
      </p:pic>
      <p:grpSp>
        <p:nvGrpSpPr>
          <p:cNvPr id="42" name="Group 146"/>
          <p:cNvGrpSpPr/>
          <p:nvPr/>
        </p:nvGrpSpPr>
        <p:grpSpPr>
          <a:xfrm>
            <a:off x="5929322" y="4040193"/>
            <a:ext cx="2143140" cy="460383"/>
            <a:chOff x="2786050" y="3071817"/>
            <a:chExt cx="5260318" cy="1130006"/>
          </a:xfrm>
        </p:grpSpPr>
        <p:grpSp>
          <p:nvGrpSpPr>
            <p:cNvPr id="43" name="Group 136"/>
            <p:cNvGrpSpPr/>
            <p:nvPr/>
          </p:nvGrpSpPr>
          <p:grpSpPr>
            <a:xfrm>
              <a:off x="2786050" y="3071817"/>
              <a:ext cx="5260318" cy="1001110"/>
              <a:chOff x="1285852" y="3261522"/>
              <a:chExt cx="6281781" cy="1239053"/>
            </a:xfrm>
          </p:grpSpPr>
          <p:cxnSp>
            <p:nvCxnSpPr>
              <p:cNvPr id="115" name="Straight Arrow Connector 114"/>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cxnSp>
          <p:nvCxnSpPr>
            <p:cNvPr id="119" name="Straight Connector 118"/>
            <p:cNvCxnSpPr/>
            <p:nvPr/>
          </p:nvCxnSpPr>
          <p:spPr>
            <a:xfrm>
              <a:off x="2786050" y="3500444"/>
              <a:ext cx="521497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2786050" y="3851135"/>
              <a:ext cx="5260318" cy="3506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4" name="Group 133"/>
          <p:cNvGrpSpPr/>
          <p:nvPr/>
        </p:nvGrpSpPr>
        <p:grpSpPr>
          <a:xfrm>
            <a:off x="5929322" y="1785932"/>
            <a:ext cx="2143140" cy="494784"/>
            <a:chOff x="2938450" y="3224217"/>
            <a:chExt cx="5260318" cy="1214445"/>
          </a:xfrm>
        </p:grpSpPr>
        <p:grpSp>
          <p:nvGrpSpPr>
            <p:cNvPr id="45" name="Group 136"/>
            <p:cNvGrpSpPr/>
            <p:nvPr/>
          </p:nvGrpSpPr>
          <p:grpSpPr>
            <a:xfrm>
              <a:off x="2938450" y="3224217"/>
              <a:ext cx="5260318" cy="1001110"/>
              <a:chOff x="1285852" y="3261522"/>
              <a:chExt cx="6281781" cy="1239053"/>
            </a:xfrm>
          </p:grpSpPr>
          <p:cxnSp>
            <p:nvCxnSpPr>
              <p:cNvPr id="129" name="Straight Arrow Connector 128"/>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cxnSp>
          <p:nvCxnSpPr>
            <p:cNvPr id="132" name="Straight Connector 131"/>
            <p:cNvCxnSpPr/>
            <p:nvPr/>
          </p:nvCxnSpPr>
          <p:spPr>
            <a:xfrm>
              <a:off x="2938450" y="3652844"/>
              <a:ext cx="521497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009888" y="3867158"/>
              <a:ext cx="5143536" cy="571504"/>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143"/>
          <p:cNvGrpSpPr/>
          <p:nvPr/>
        </p:nvGrpSpPr>
        <p:grpSpPr>
          <a:xfrm>
            <a:off x="5929322" y="2513539"/>
            <a:ext cx="2143140" cy="701153"/>
            <a:chOff x="2938450" y="3224217"/>
            <a:chExt cx="5260318" cy="1720973"/>
          </a:xfrm>
        </p:grpSpPr>
        <p:grpSp>
          <p:nvGrpSpPr>
            <p:cNvPr id="47" name="Group 136"/>
            <p:cNvGrpSpPr/>
            <p:nvPr/>
          </p:nvGrpSpPr>
          <p:grpSpPr>
            <a:xfrm>
              <a:off x="2938450" y="3224217"/>
              <a:ext cx="5260318" cy="1001110"/>
              <a:chOff x="1285852" y="3261522"/>
              <a:chExt cx="6281781" cy="1239053"/>
            </a:xfrm>
          </p:grpSpPr>
          <p:cxnSp>
            <p:nvCxnSpPr>
              <p:cNvPr id="139" name="Straight Arrow Connector 138"/>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cxnSp>
          <p:nvCxnSpPr>
            <p:cNvPr id="142" name="Straight Connector 141"/>
            <p:cNvCxnSpPr/>
            <p:nvPr/>
          </p:nvCxnSpPr>
          <p:spPr>
            <a:xfrm>
              <a:off x="2938450" y="3652844"/>
              <a:ext cx="521497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2938450" y="3367095"/>
              <a:ext cx="5260318" cy="1578095"/>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8" name="Group 147"/>
          <p:cNvGrpSpPr/>
          <p:nvPr/>
        </p:nvGrpSpPr>
        <p:grpSpPr>
          <a:xfrm>
            <a:off x="5929322" y="3214692"/>
            <a:ext cx="2143567" cy="785818"/>
            <a:chOff x="2938450" y="3191755"/>
            <a:chExt cx="5261367" cy="1928784"/>
          </a:xfrm>
        </p:grpSpPr>
        <p:grpSp>
          <p:nvGrpSpPr>
            <p:cNvPr id="50" name="Group 136"/>
            <p:cNvGrpSpPr/>
            <p:nvPr/>
          </p:nvGrpSpPr>
          <p:grpSpPr>
            <a:xfrm>
              <a:off x="2938627" y="3224217"/>
              <a:ext cx="5261190" cy="1001110"/>
              <a:chOff x="1285852" y="3261522"/>
              <a:chExt cx="6281781" cy="1239053"/>
            </a:xfrm>
          </p:grpSpPr>
          <p:cxnSp>
            <p:nvCxnSpPr>
              <p:cNvPr id="152" name="Straight Arrow Connector 151"/>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p:nvPr/>
          </p:nvCxnSpPr>
          <p:spPr>
            <a:xfrm>
              <a:off x="2938450" y="3652844"/>
              <a:ext cx="521497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2938450" y="3191755"/>
              <a:ext cx="5084975" cy="192878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06" name="TextBox 105"/>
          <p:cNvSpPr txBox="1"/>
          <p:nvPr/>
        </p:nvSpPr>
        <p:spPr>
          <a:xfrm>
            <a:off x="6858016" y="2214560"/>
            <a:ext cx="287258" cy="338554"/>
          </a:xfrm>
          <a:prstGeom prst="rect">
            <a:avLst/>
          </a:prstGeom>
          <a:noFill/>
        </p:spPr>
        <p:txBody>
          <a:bodyPr wrap="none" rtlCol="0">
            <a:spAutoFit/>
          </a:bodyPr>
          <a:lstStyle/>
          <a:p>
            <a:r>
              <a:rPr lang="en-US" dirty="0" smtClean="0">
                <a:solidFill>
                  <a:schemeClr val="bg1"/>
                </a:solidFill>
              </a:rPr>
              <a:t>+</a:t>
            </a:r>
            <a:endParaRPr lang="en-GB" dirty="0">
              <a:solidFill>
                <a:schemeClr val="bg1"/>
              </a:solidFill>
            </a:endParaRPr>
          </a:p>
        </p:txBody>
      </p:sp>
      <p:sp>
        <p:nvSpPr>
          <p:cNvPr id="108" name="Rectangle 107"/>
          <p:cNvSpPr/>
          <p:nvPr/>
        </p:nvSpPr>
        <p:spPr>
          <a:xfrm>
            <a:off x="5857884" y="785800"/>
            <a:ext cx="2214578" cy="500066"/>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sp>
        <p:nvSpPr>
          <p:cNvPr id="107" name="TextBox 106"/>
          <p:cNvSpPr txBox="1"/>
          <p:nvPr/>
        </p:nvSpPr>
        <p:spPr>
          <a:xfrm>
            <a:off x="6858016" y="2947576"/>
            <a:ext cx="287258" cy="338554"/>
          </a:xfrm>
          <a:prstGeom prst="rect">
            <a:avLst/>
          </a:prstGeom>
          <a:noFill/>
        </p:spPr>
        <p:txBody>
          <a:bodyPr wrap="none" rtlCol="0">
            <a:spAutoFit/>
          </a:bodyPr>
          <a:lstStyle/>
          <a:p>
            <a:r>
              <a:rPr lang="en-US" dirty="0" smtClean="0">
                <a:solidFill>
                  <a:schemeClr val="bg1"/>
                </a:solidFill>
              </a:rPr>
              <a:t>+</a:t>
            </a:r>
            <a:endParaRPr lang="en-GB" dirty="0">
              <a:solidFill>
                <a:schemeClr val="bg1"/>
              </a:solidFill>
            </a:endParaRPr>
          </a:p>
        </p:txBody>
      </p:sp>
      <p:grpSp>
        <p:nvGrpSpPr>
          <p:cNvPr id="109" name="Group 96"/>
          <p:cNvGrpSpPr/>
          <p:nvPr/>
        </p:nvGrpSpPr>
        <p:grpSpPr>
          <a:xfrm>
            <a:off x="5982804" y="785800"/>
            <a:ext cx="1946782" cy="463124"/>
            <a:chOff x="1290615" y="2000246"/>
            <a:chExt cx="6281781" cy="1785950"/>
          </a:xfrm>
        </p:grpSpPr>
        <p:grpSp>
          <p:nvGrpSpPr>
            <p:cNvPr id="110" name="Group 136"/>
            <p:cNvGrpSpPr/>
            <p:nvPr/>
          </p:nvGrpSpPr>
          <p:grpSpPr>
            <a:xfrm>
              <a:off x="1290615" y="2000247"/>
              <a:ext cx="6281781" cy="1428760"/>
              <a:chOff x="1285852" y="3261522"/>
              <a:chExt cx="6281781" cy="1239053"/>
            </a:xfrm>
          </p:grpSpPr>
          <p:cxnSp>
            <p:nvCxnSpPr>
              <p:cNvPr id="123" name="Straight Arrow Connector 122"/>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11" name="Group 12"/>
            <p:cNvGrpSpPr/>
            <p:nvPr/>
          </p:nvGrpSpPr>
          <p:grpSpPr>
            <a:xfrm>
              <a:off x="1576367" y="2000246"/>
              <a:ext cx="5715040" cy="1342921"/>
              <a:chOff x="1576367" y="1931559"/>
              <a:chExt cx="5715040" cy="982980"/>
            </a:xfrm>
          </p:grpSpPr>
          <p:grpSp>
            <p:nvGrpSpPr>
              <p:cNvPr id="118" name="Group 98"/>
              <p:cNvGrpSpPr/>
              <p:nvPr/>
            </p:nvGrpSpPr>
            <p:grpSpPr>
              <a:xfrm>
                <a:off x="1576367" y="1931559"/>
                <a:ext cx="5715040" cy="982980"/>
                <a:chOff x="1571604" y="3160406"/>
                <a:chExt cx="5715040" cy="982980"/>
              </a:xfrm>
            </p:grpSpPr>
            <p:sp>
              <p:nvSpPr>
                <p:cNvPr id="121" name="Freeform 120"/>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122" name="Freeform 121"/>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120" name="Straight Connector 119"/>
              <p:cNvCxnSpPr/>
              <p:nvPr/>
            </p:nvCxnSpPr>
            <p:spPr>
              <a:xfrm rot="5400000" flipH="1" flipV="1">
                <a:off x="4143374" y="2428874"/>
                <a:ext cx="571502"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2" name="Group 17"/>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113" name="Freeform 112"/>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Freeform 113"/>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127" name="TextBox 126"/>
          <p:cNvSpPr txBox="1"/>
          <p:nvPr/>
        </p:nvSpPr>
        <p:spPr>
          <a:xfrm>
            <a:off x="3714744" y="1000114"/>
            <a:ext cx="1655774" cy="338554"/>
          </a:xfrm>
          <a:prstGeom prst="rect">
            <a:avLst/>
          </a:prstGeom>
          <a:noFill/>
        </p:spPr>
        <p:txBody>
          <a:bodyPr wrap="none" rtlCol="0">
            <a:spAutoFit/>
          </a:bodyPr>
          <a:lstStyle/>
          <a:p>
            <a:r>
              <a:rPr lang="en-US" dirty="0" smtClean="0">
                <a:solidFill>
                  <a:schemeClr val="bg1"/>
                </a:solidFill>
              </a:rPr>
              <a:t>Fourier transform</a:t>
            </a:r>
            <a:endParaRPr lang="en-GB"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571472" y="39039"/>
            <a:ext cx="7920094" cy="619125"/>
          </a:xfrm>
        </p:spPr>
        <p:txBody>
          <a:bodyPr>
            <a:normAutofit/>
          </a:bodyPr>
          <a:lstStyle/>
          <a:p>
            <a:pPr algn="ctr"/>
            <a:r>
              <a:rPr lang="en-US" dirty="0" smtClean="0"/>
              <a:t>sample contributions at a given frequency</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cxnSp>
        <p:nvCxnSpPr>
          <p:cNvPr id="49" name="Straight Arrow Connector 48"/>
          <p:cNvCxnSpPr/>
          <p:nvPr/>
        </p:nvCxnSpPr>
        <p:spPr>
          <a:xfrm rot="5400000" flipH="1" flipV="1">
            <a:off x="1068602" y="1566050"/>
            <a:ext cx="578483" cy="1106"/>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358096" y="1855474"/>
            <a:ext cx="2029223" cy="371"/>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95131" y="1849925"/>
            <a:ext cx="1900514" cy="8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255998" y="1462850"/>
            <a:ext cx="785818" cy="3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466058" y="1462850"/>
            <a:ext cx="785818" cy="3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751810" y="1462850"/>
            <a:ext cx="785818" cy="3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823248" y="1462850"/>
            <a:ext cx="785818" cy="3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251876" y="1462850"/>
            <a:ext cx="785818" cy="3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82332" y="2143122"/>
            <a:ext cx="404815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58" name="Group 57"/>
          <p:cNvGrpSpPr/>
          <p:nvPr/>
        </p:nvGrpSpPr>
        <p:grpSpPr>
          <a:xfrm>
            <a:off x="3714744" y="2285998"/>
            <a:ext cx="3357586" cy="2214578"/>
            <a:chOff x="3714744" y="2143122"/>
            <a:chExt cx="3357586" cy="2214578"/>
          </a:xfrm>
        </p:grpSpPr>
        <p:grpSp>
          <p:nvGrpSpPr>
            <p:cNvPr id="59" name="Group 74"/>
            <p:cNvGrpSpPr/>
            <p:nvPr/>
          </p:nvGrpSpPr>
          <p:grpSpPr>
            <a:xfrm>
              <a:off x="3714744" y="3211600"/>
              <a:ext cx="3357586" cy="726"/>
              <a:chOff x="2500442" y="3134347"/>
              <a:chExt cx="4332758" cy="528"/>
            </a:xfrm>
          </p:grpSpPr>
          <p:cxnSp>
            <p:nvCxnSpPr>
              <p:cNvPr id="63" name="Straight Arrow Connector 62"/>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60" name="Group 76"/>
            <p:cNvGrpSpPr/>
            <p:nvPr/>
          </p:nvGrpSpPr>
          <p:grpSpPr>
            <a:xfrm>
              <a:off x="5396923" y="2143122"/>
              <a:ext cx="425" cy="2214578"/>
              <a:chOff x="5396923" y="2143122"/>
              <a:chExt cx="425" cy="2214578"/>
            </a:xfrm>
          </p:grpSpPr>
          <p:cxnSp>
            <p:nvCxnSpPr>
              <p:cNvPr id="61" name="Straight Arrow Connector 60"/>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65" name="Oval 64"/>
          <p:cNvSpPr/>
          <p:nvPr/>
        </p:nvSpPr>
        <p:spPr>
          <a:xfrm>
            <a:off x="4526502" y="2500312"/>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6532182" y="3019014"/>
            <a:ext cx="540148" cy="338554"/>
          </a:xfrm>
          <a:prstGeom prst="rect">
            <a:avLst/>
          </a:prstGeom>
          <a:noFill/>
        </p:spPr>
        <p:txBody>
          <a:bodyPr wrap="none" rtlCol="0">
            <a:spAutoFit/>
          </a:bodyPr>
          <a:lstStyle/>
          <a:p>
            <a:r>
              <a:rPr lang="en-US" dirty="0" smtClean="0">
                <a:solidFill>
                  <a:schemeClr val="bg1"/>
                </a:solidFill>
              </a:rPr>
              <a:t>Real</a:t>
            </a:r>
            <a:endParaRPr lang="en-GB" dirty="0">
              <a:solidFill>
                <a:schemeClr val="bg1"/>
              </a:solidFill>
            </a:endParaRPr>
          </a:p>
        </p:txBody>
      </p:sp>
      <p:sp>
        <p:nvSpPr>
          <p:cNvPr id="67" name="TextBox 66"/>
          <p:cNvSpPr txBox="1"/>
          <p:nvPr/>
        </p:nvSpPr>
        <p:spPr>
          <a:xfrm>
            <a:off x="5389174" y="2143122"/>
            <a:ext cx="1011239" cy="338554"/>
          </a:xfrm>
          <a:prstGeom prst="rect">
            <a:avLst/>
          </a:prstGeom>
          <a:noFill/>
        </p:spPr>
        <p:txBody>
          <a:bodyPr wrap="none" rtlCol="0">
            <a:spAutoFit/>
          </a:bodyPr>
          <a:lstStyle/>
          <a:p>
            <a:r>
              <a:rPr lang="en-US" dirty="0" smtClean="0">
                <a:solidFill>
                  <a:schemeClr val="bg1"/>
                </a:solidFill>
              </a:rPr>
              <a:t>Imaginary</a:t>
            </a:r>
            <a:endParaRPr lang="en-GB" dirty="0">
              <a:solidFill>
                <a:schemeClr val="bg1"/>
              </a:solidFill>
            </a:endParaRPr>
          </a:p>
        </p:txBody>
      </p:sp>
      <p:sp>
        <p:nvSpPr>
          <p:cNvPr id="68" name="TextBox 67"/>
          <p:cNvSpPr txBox="1"/>
          <p:nvPr/>
        </p:nvSpPr>
        <p:spPr>
          <a:xfrm>
            <a:off x="6072198" y="4286262"/>
            <a:ext cx="1415900" cy="338554"/>
          </a:xfrm>
          <a:prstGeom prst="rect">
            <a:avLst/>
          </a:prstGeom>
          <a:solidFill>
            <a:srgbClr val="000000">
              <a:alpha val="76863"/>
            </a:srgbClr>
          </a:solidFill>
        </p:spPr>
        <p:txBody>
          <a:bodyPr wrap="none" rtlCol="0">
            <a:spAutoFit/>
          </a:bodyPr>
          <a:lstStyle/>
          <a:p>
            <a:r>
              <a:rPr lang="en-US" dirty="0" smtClean="0">
                <a:solidFill>
                  <a:schemeClr val="bg1"/>
                </a:solidFill>
              </a:rPr>
              <a:t>Complex plane</a:t>
            </a:r>
            <a:endParaRPr lang="en-GB" dirty="0">
              <a:solidFill>
                <a:schemeClr val="bg1"/>
              </a:solidFill>
            </a:endParaRPr>
          </a:p>
        </p:txBody>
      </p:sp>
      <p:sp>
        <p:nvSpPr>
          <p:cNvPr id="69" name="Oval 68"/>
          <p:cNvSpPr/>
          <p:nvPr/>
        </p:nvSpPr>
        <p:spPr>
          <a:xfrm>
            <a:off x="4546060" y="2675716"/>
            <a:ext cx="324662" cy="3246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5</a:t>
            </a:r>
            <a:endParaRPr lang="en-GB" dirty="0"/>
          </a:p>
        </p:txBody>
      </p:sp>
      <p:sp>
        <p:nvSpPr>
          <p:cNvPr id="74" name="TextBox 73"/>
          <p:cNvSpPr txBox="1"/>
          <p:nvPr/>
        </p:nvSpPr>
        <p:spPr>
          <a:xfrm>
            <a:off x="1497056" y="804436"/>
            <a:ext cx="288862" cy="338554"/>
          </a:xfrm>
          <a:prstGeom prst="rect">
            <a:avLst/>
          </a:prstGeom>
          <a:noFill/>
        </p:spPr>
        <p:txBody>
          <a:bodyPr wrap="none" rtlCol="0">
            <a:spAutoFit/>
          </a:bodyPr>
          <a:lstStyle/>
          <a:p>
            <a:r>
              <a:rPr lang="en-US" dirty="0" smtClean="0">
                <a:solidFill>
                  <a:schemeClr val="bg1"/>
                </a:solidFill>
              </a:rPr>
              <a:t>1</a:t>
            </a:r>
            <a:endParaRPr lang="en-GB" dirty="0">
              <a:solidFill>
                <a:schemeClr val="bg1"/>
              </a:solidFill>
            </a:endParaRPr>
          </a:p>
        </p:txBody>
      </p:sp>
      <p:sp>
        <p:nvSpPr>
          <p:cNvPr id="75" name="TextBox 74"/>
          <p:cNvSpPr txBox="1"/>
          <p:nvPr/>
        </p:nvSpPr>
        <p:spPr>
          <a:xfrm>
            <a:off x="1711370" y="804436"/>
            <a:ext cx="288862" cy="338554"/>
          </a:xfrm>
          <a:prstGeom prst="rect">
            <a:avLst/>
          </a:prstGeom>
          <a:noFill/>
        </p:spPr>
        <p:txBody>
          <a:bodyPr wrap="none" rtlCol="0">
            <a:spAutoFit/>
          </a:bodyPr>
          <a:lstStyle/>
          <a:p>
            <a:r>
              <a:rPr lang="en-US" dirty="0" smtClean="0">
                <a:solidFill>
                  <a:schemeClr val="bg1"/>
                </a:solidFill>
              </a:rPr>
              <a:t>2</a:t>
            </a:r>
            <a:endParaRPr lang="en-GB" dirty="0">
              <a:solidFill>
                <a:schemeClr val="bg1"/>
              </a:solidFill>
            </a:endParaRPr>
          </a:p>
        </p:txBody>
      </p:sp>
      <p:sp>
        <p:nvSpPr>
          <p:cNvPr id="76" name="TextBox 75"/>
          <p:cNvSpPr txBox="1"/>
          <p:nvPr/>
        </p:nvSpPr>
        <p:spPr>
          <a:xfrm>
            <a:off x="1928794" y="804436"/>
            <a:ext cx="288862" cy="338554"/>
          </a:xfrm>
          <a:prstGeom prst="rect">
            <a:avLst/>
          </a:prstGeom>
          <a:noFill/>
        </p:spPr>
        <p:txBody>
          <a:bodyPr wrap="none" rtlCol="0">
            <a:spAutoFit/>
          </a:bodyPr>
          <a:lstStyle/>
          <a:p>
            <a:r>
              <a:rPr lang="en-US" dirty="0" smtClean="0">
                <a:solidFill>
                  <a:schemeClr val="bg1"/>
                </a:solidFill>
              </a:rPr>
              <a:t>3</a:t>
            </a:r>
            <a:endParaRPr lang="en-GB" dirty="0">
              <a:solidFill>
                <a:schemeClr val="bg1"/>
              </a:solidFill>
            </a:endParaRPr>
          </a:p>
        </p:txBody>
      </p:sp>
      <p:sp>
        <p:nvSpPr>
          <p:cNvPr id="77" name="TextBox 76"/>
          <p:cNvSpPr txBox="1"/>
          <p:nvPr/>
        </p:nvSpPr>
        <p:spPr>
          <a:xfrm>
            <a:off x="2139998" y="804436"/>
            <a:ext cx="288862" cy="338554"/>
          </a:xfrm>
          <a:prstGeom prst="rect">
            <a:avLst/>
          </a:prstGeom>
          <a:noFill/>
        </p:spPr>
        <p:txBody>
          <a:bodyPr wrap="none" rtlCol="0">
            <a:spAutoFit/>
          </a:bodyPr>
          <a:lstStyle/>
          <a:p>
            <a:r>
              <a:rPr lang="en-US" dirty="0" smtClean="0">
                <a:solidFill>
                  <a:schemeClr val="bg1"/>
                </a:solidFill>
              </a:rPr>
              <a:t>4</a:t>
            </a:r>
            <a:endParaRPr lang="en-GB" dirty="0">
              <a:solidFill>
                <a:schemeClr val="bg1"/>
              </a:solidFill>
            </a:endParaRPr>
          </a:p>
        </p:txBody>
      </p:sp>
      <p:sp>
        <p:nvSpPr>
          <p:cNvPr id="78" name="TextBox 77"/>
          <p:cNvSpPr txBox="1"/>
          <p:nvPr/>
        </p:nvSpPr>
        <p:spPr>
          <a:xfrm>
            <a:off x="2500298" y="804436"/>
            <a:ext cx="288862" cy="338554"/>
          </a:xfrm>
          <a:prstGeom prst="rect">
            <a:avLst/>
          </a:prstGeom>
          <a:noFill/>
        </p:spPr>
        <p:txBody>
          <a:bodyPr wrap="none" rtlCol="0">
            <a:spAutoFit/>
          </a:bodyPr>
          <a:lstStyle/>
          <a:p>
            <a:r>
              <a:rPr lang="en-US" dirty="0" smtClean="0">
                <a:solidFill>
                  <a:schemeClr val="bg1"/>
                </a:solidFill>
              </a:rPr>
              <a:t>5</a:t>
            </a:r>
            <a:endParaRPr lang="en-GB" dirty="0">
              <a:solidFill>
                <a:schemeClr val="bg1"/>
              </a:solidFill>
            </a:endParaRPr>
          </a:p>
        </p:txBody>
      </p:sp>
      <p:sp>
        <p:nvSpPr>
          <p:cNvPr id="80" name="TextBox 79"/>
          <p:cNvSpPr txBox="1"/>
          <p:nvPr/>
        </p:nvSpPr>
        <p:spPr>
          <a:xfrm>
            <a:off x="4572000" y="1714494"/>
            <a:ext cx="1886799" cy="338554"/>
          </a:xfrm>
          <a:prstGeom prst="rect">
            <a:avLst/>
          </a:prstGeom>
          <a:solidFill>
            <a:srgbClr val="000000">
              <a:alpha val="76863"/>
            </a:srgbClr>
          </a:solidFill>
        </p:spPr>
        <p:txBody>
          <a:bodyPr wrap="none" rtlCol="0">
            <a:spAutoFit/>
          </a:bodyPr>
          <a:lstStyle/>
          <a:p>
            <a:r>
              <a:rPr lang="en-US" smtClean="0">
                <a:solidFill>
                  <a:schemeClr val="bg1"/>
                </a:solidFill>
              </a:rPr>
              <a:t>At a given frequency</a:t>
            </a:r>
            <a:endParaRPr lang="en-GB" dirty="0">
              <a:solidFill>
                <a:schemeClr val="bg1"/>
              </a:solidFill>
            </a:endParaRPr>
          </a:p>
        </p:txBody>
      </p:sp>
      <p:sp>
        <p:nvSpPr>
          <p:cNvPr id="81" name="Oval 80"/>
          <p:cNvSpPr/>
          <p:nvPr/>
        </p:nvSpPr>
        <p:spPr>
          <a:xfrm>
            <a:off x="5000628" y="2428874"/>
            <a:ext cx="324662" cy="3246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3</a:t>
            </a:r>
            <a:endParaRPr lang="en-GB" dirty="0"/>
          </a:p>
        </p:txBody>
      </p:sp>
      <p:sp>
        <p:nvSpPr>
          <p:cNvPr id="82" name="Oval 81"/>
          <p:cNvSpPr/>
          <p:nvPr/>
        </p:nvSpPr>
        <p:spPr>
          <a:xfrm>
            <a:off x="4714876" y="3857634"/>
            <a:ext cx="324662" cy="3246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a:t>
            </a:r>
            <a:endParaRPr lang="en-GB" dirty="0"/>
          </a:p>
        </p:txBody>
      </p:sp>
      <p:sp>
        <p:nvSpPr>
          <p:cNvPr id="83" name="Oval 82"/>
          <p:cNvSpPr/>
          <p:nvPr/>
        </p:nvSpPr>
        <p:spPr>
          <a:xfrm>
            <a:off x="6000760" y="3429006"/>
            <a:ext cx="324662" cy="3246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4</a:t>
            </a:r>
            <a:endParaRPr lang="en-GB" dirty="0"/>
          </a:p>
        </p:txBody>
      </p:sp>
      <p:sp>
        <p:nvSpPr>
          <p:cNvPr id="84" name="Oval 83"/>
          <p:cNvSpPr/>
          <p:nvPr/>
        </p:nvSpPr>
        <p:spPr>
          <a:xfrm>
            <a:off x="4357686" y="3071816"/>
            <a:ext cx="324662" cy="3246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1</a:t>
            </a:r>
            <a:endParaRPr lang="en-GB" dirty="0"/>
          </a:p>
        </p:txBody>
      </p:sp>
      <p:sp>
        <p:nvSpPr>
          <p:cNvPr id="97" name="TextBox 96"/>
          <p:cNvSpPr txBox="1"/>
          <p:nvPr/>
        </p:nvSpPr>
        <p:spPr>
          <a:xfrm>
            <a:off x="641986" y="2000246"/>
            <a:ext cx="1672253" cy="338554"/>
          </a:xfrm>
          <a:prstGeom prst="rect">
            <a:avLst/>
          </a:prstGeom>
          <a:solidFill>
            <a:srgbClr val="000000">
              <a:alpha val="76863"/>
            </a:srgbClr>
          </a:solidFill>
        </p:spPr>
        <p:txBody>
          <a:bodyPr wrap="none" rtlCol="0">
            <a:spAutoFit/>
          </a:bodyPr>
          <a:lstStyle/>
          <a:p>
            <a:r>
              <a:rPr lang="en-US" dirty="0" smtClean="0">
                <a:solidFill>
                  <a:schemeClr val="bg1"/>
                </a:solidFill>
              </a:rPr>
              <a:t>sampling function</a:t>
            </a:r>
            <a:endParaRPr lang="en-GB"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00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0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2000"/>
                                        <p:tgtEl>
                                          <p:spTgt spid="84"/>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20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2000"/>
                                        <p:tgtEl>
                                          <p:spTgt spid="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2000"/>
                                        <p:tgtEl>
                                          <p:spTgt spid="82"/>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2000"/>
                                        <p:tgtEl>
                                          <p:spTgt spid="76"/>
                                        </p:tgtEl>
                                      </p:cBhvr>
                                    </p:animEffect>
                                  </p:childTnLst>
                                </p:cTn>
                              </p:par>
                              <p:par>
                                <p:cTn id="28" presetID="10"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20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2000"/>
                                        <p:tgtEl>
                                          <p:spTgt spid="81"/>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2000"/>
                                        <p:tgtEl>
                                          <p:spTgt spid="77"/>
                                        </p:tgtEl>
                                      </p:cBhvr>
                                    </p:animEffect>
                                  </p:childTnLst>
                                </p:cTn>
                              </p:par>
                              <p:par>
                                <p:cTn id="38" presetID="10" presetClass="entr" presetSubtype="0"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2000"/>
                                        <p:tgtEl>
                                          <p:spTgt spid="55"/>
                                        </p:tgtEl>
                                      </p:cBhvr>
                                    </p:animEffect>
                                  </p:childTnLst>
                                </p:cTn>
                              </p:par>
                              <p:par>
                                <p:cTn id="41" presetID="10"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2000"/>
                                        <p:tgtEl>
                                          <p:spTgt spid="83"/>
                                        </p:tgtEl>
                                      </p:cBhvr>
                                    </p:animEffect>
                                  </p:childTnLst>
                                </p:cTn>
                              </p:par>
                            </p:childTnLst>
                          </p:cTn>
                        </p:par>
                        <p:par>
                          <p:cTn id="44" fill="hold">
                            <p:stCondLst>
                              <p:cond delay="8000"/>
                            </p:stCondLst>
                            <p:childTnLst>
                              <p:par>
                                <p:cTn id="45" presetID="10" presetClass="entr" presetSubtype="0" fill="hold" grpId="1"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2000"/>
                                        <p:tgtEl>
                                          <p:spTgt spid="78"/>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2000"/>
                                        <p:tgtEl>
                                          <p:spTgt spid="5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5" grpId="0"/>
      <p:bldP spid="76" grpId="0"/>
      <p:bldP spid="77" grpId="0"/>
      <p:bldP spid="78" grpId="1"/>
      <p:bldP spid="81" grpId="0" animBg="1"/>
      <p:bldP spid="82" grpId="0" animBg="1"/>
      <p:bldP spid="8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580996" y="39039"/>
            <a:ext cx="7991532" cy="619125"/>
          </a:xfrm>
        </p:spPr>
        <p:txBody>
          <a:bodyPr>
            <a:normAutofit fontScale="90000"/>
          </a:bodyPr>
          <a:lstStyle/>
          <a:p>
            <a:pPr algn="ctr"/>
            <a:r>
              <a:rPr lang="en-US" dirty="0" smtClean="0"/>
              <a:t>the sampling spectrum at a given frequency</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96"/>
          <p:cNvGrpSpPr/>
          <p:nvPr/>
        </p:nvGrpSpPr>
        <p:grpSpPr>
          <a:xfrm>
            <a:off x="571472" y="1142990"/>
            <a:ext cx="3831558" cy="911498"/>
            <a:chOff x="1290615" y="2000246"/>
            <a:chExt cx="6281781" cy="1785950"/>
          </a:xfrm>
        </p:grpSpPr>
        <p:grpSp>
          <p:nvGrpSpPr>
            <p:cNvPr id="3" name="Group 136"/>
            <p:cNvGrpSpPr/>
            <p:nvPr/>
          </p:nvGrpSpPr>
          <p:grpSpPr>
            <a:xfrm>
              <a:off x="1290615" y="2000247"/>
              <a:ext cx="6281781" cy="1428760"/>
              <a:chOff x="1285852" y="3261522"/>
              <a:chExt cx="6281781" cy="1239053"/>
            </a:xfrm>
          </p:grpSpPr>
          <p:cxnSp>
            <p:nvCxnSpPr>
              <p:cNvPr id="19" name="Straight Arrow Connector 18"/>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4" name="Group 12"/>
            <p:cNvGrpSpPr/>
            <p:nvPr/>
          </p:nvGrpSpPr>
          <p:grpSpPr>
            <a:xfrm>
              <a:off x="1576367" y="2000246"/>
              <a:ext cx="5715040" cy="1342921"/>
              <a:chOff x="1576367" y="1931559"/>
              <a:chExt cx="5715040" cy="982980"/>
            </a:xfrm>
          </p:grpSpPr>
          <p:grpSp>
            <p:nvGrpSpPr>
              <p:cNvPr id="8" name="Group 98"/>
              <p:cNvGrpSpPr/>
              <p:nvPr/>
            </p:nvGrpSpPr>
            <p:grpSpPr>
              <a:xfrm>
                <a:off x="1576367" y="1931559"/>
                <a:ext cx="5715040" cy="982980"/>
                <a:chOff x="1571604" y="3160406"/>
                <a:chExt cx="5715040" cy="982980"/>
              </a:xfrm>
            </p:grpSpPr>
            <p:sp>
              <p:nvSpPr>
                <p:cNvPr id="17" name="Freeform 16"/>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18" name="Freeform 17"/>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16" name="Straight Connector 15"/>
              <p:cNvCxnSpPr/>
              <p:nvPr/>
            </p:nvCxnSpPr>
            <p:spPr>
              <a:xfrm rot="5400000" flipH="1" flipV="1">
                <a:off x="4143374" y="2428874"/>
                <a:ext cx="571502"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 name="Group 17"/>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13" name="Freeform 12"/>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86" name="TextBox 85"/>
          <p:cNvSpPr txBox="1"/>
          <p:nvPr/>
        </p:nvSpPr>
        <p:spPr>
          <a:xfrm>
            <a:off x="646533" y="771550"/>
            <a:ext cx="1765227" cy="338554"/>
          </a:xfrm>
          <a:prstGeom prst="rect">
            <a:avLst/>
          </a:prstGeom>
          <a:solidFill>
            <a:srgbClr val="000000">
              <a:alpha val="76863"/>
            </a:srgbClr>
          </a:solidFill>
        </p:spPr>
        <p:txBody>
          <a:bodyPr wrap="none" rtlCol="0">
            <a:spAutoFit/>
          </a:bodyPr>
          <a:lstStyle/>
          <a:p>
            <a:r>
              <a:rPr lang="en-US" dirty="0" smtClean="0">
                <a:solidFill>
                  <a:schemeClr val="bg1"/>
                </a:solidFill>
              </a:rPr>
              <a:t>sampling spectrum</a:t>
            </a:r>
            <a:endParaRPr lang="en-GB" dirty="0">
              <a:solidFill>
                <a:schemeClr val="bg1"/>
              </a:solidFill>
            </a:endParaRPr>
          </a:p>
        </p:txBody>
      </p:sp>
      <p:sp>
        <p:nvSpPr>
          <p:cNvPr id="88" name="Rectangle 87"/>
          <p:cNvSpPr/>
          <p:nvPr/>
        </p:nvSpPr>
        <p:spPr>
          <a:xfrm>
            <a:off x="3452804" y="2143122"/>
            <a:ext cx="404815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89" name="Group 57"/>
          <p:cNvGrpSpPr/>
          <p:nvPr/>
        </p:nvGrpSpPr>
        <p:grpSpPr>
          <a:xfrm>
            <a:off x="3714744" y="2285998"/>
            <a:ext cx="3357586" cy="2214578"/>
            <a:chOff x="3714744" y="2143122"/>
            <a:chExt cx="3357586" cy="2214578"/>
          </a:xfrm>
        </p:grpSpPr>
        <p:grpSp>
          <p:nvGrpSpPr>
            <p:cNvPr id="90" name="Group 74"/>
            <p:cNvGrpSpPr/>
            <p:nvPr/>
          </p:nvGrpSpPr>
          <p:grpSpPr>
            <a:xfrm>
              <a:off x="3714744" y="3211600"/>
              <a:ext cx="3357586" cy="726"/>
              <a:chOff x="2500442" y="3134347"/>
              <a:chExt cx="4332758" cy="528"/>
            </a:xfrm>
          </p:grpSpPr>
          <p:cxnSp>
            <p:nvCxnSpPr>
              <p:cNvPr id="94" name="Straight Arrow Connector 93"/>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91" name="Group 76"/>
            <p:cNvGrpSpPr/>
            <p:nvPr/>
          </p:nvGrpSpPr>
          <p:grpSpPr>
            <a:xfrm>
              <a:off x="5396923" y="2143122"/>
              <a:ext cx="425" cy="2214578"/>
              <a:chOff x="5396923" y="2143122"/>
              <a:chExt cx="425" cy="2214578"/>
            </a:xfrm>
          </p:grpSpPr>
          <p:cxnSp>
            <p:nvCxnSpPr>
              <p:cNvPr id="92" name="Straight Arrow Connector 91"/>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96" name="Oval 95"/>
          <p:cNvSpPr/>
          <p:nvPr/>
        </p:nvSpPr>
        <p:spPr>
          <a:xfrm>
            <a:off x="4526502" y="2500312"/>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p:cNvSpPr txBox="1"/>
          <p:nvPr/>
        </p:nvSpPr>
        <p:spPr>
          <a:xfrm>
            <a:off x="6215074" y="1733130"/>
            <a:ext cx="1415900" cy="338554"/>
          </a:xfrm>
          <a:prstGeom prst="rect">
            <a:avLst/>
          </a:prstGeom>
          <a:solidFill>
            <a:srgbClr val="000000">
              <a:alpha val="76863"/>
            </a:srgbClr>
          </a:solidFill>
        </p:spPr>
        <p:txBody>
          <a:bodyPr wrap="none" rtlCol="0">
            <a:spAutoFit/>
          </a:bodyPr>
          <a:lstStyle/>
          <a:p>
            <a:r>
              <a:rPr lang="en-US" dirty="0" smtClean="0">
                <a:solidFill>
                  <a:schemeClr val="bg1"/>
                </a:solidFill>
              </a:rPr>
              <a:t>Complex plane</a:t>
            </a:r>
            <a:endParaRPr lang="en-GB" dirty="0">
              <a:solidFill>
                <a:schemeClr val="bg1"/>
              </a:solidFill>
            </a:endParaRPr>
          </a:p>
        </p:txBody>
      </p:sp>
      <p:sp>
        <p:nvSpPr>
          <p:cNvPr id="98" name="Oval 97"/>
          <p:cNvSpPr/>
          <p:nvPr/>
        </p:nvSpPr>
        <p:spPr>
          <a:xfrm>
            <a:off x="4584970" y="2714626"/>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5</a:t>
            </a:r>
            <a:endParaRPr lang="en-GB" dirty="0"/>
          </a:p>
        </p:txBody>
      </p:sp>
      <p:sp>
        <p:nvSpPr>
          <p:cNvPr id="99" name="Oval 98"/>
          <p:cNvSpPr/>
          <p:nvPr/>
        </p:nvSpPr>
        <p:spPr>
          <a:xfrm>
            <a:off x="5039538" y="2422389"/>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3</a:t>
            </a:r>
            <a:endParaRPr lang="en-GB" dirty="0"/>
          </a:p>
        </p:txBody>
      </p:sp>
      <p:sp>
        <p:nvSpPr>
          <p:cNvPr id="100" name="Oval 99"/>
          <p:cNvSpPr/>
          <p:nvPr/>
        </p:nvSpPr>
        <p:spPr>
          <a:xfrm>
            <a:off x="4753786" y="3896544"/>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2</a:t>
            </a:r>
            <a:endParaRPr lang="en-GB" dirty="0"/>
          </a:p>
        </p:txBody>
      </p:sp>
      <p:sp>
        <p:nvSpPr>
          <p:cNvPr id="101" name="Oval 100"/>
          <p:cNvSpPr/>
          <p:nvPr/>
        </p:nvSpPr>
        <p:spPr>
          <a:xfrm>
            <a:off x="6072095" y="3467916"/>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4</a:t>
            </a:r>
            <a:endParaRPr lang="en-GB" dirty="0"/>
          </a:p>
        </p:txBody>
      </p:sp>
      <p:sp>
        <p:nvSpPr>
          <p:cNvPr id="102" name="Oval 101"/>
          <p:cNvSpPr/>
          <p:nvPr/>
        </p:nvSpPr>
        <p:spPr>
          <a:xfrm>
            <a:off x="4396596" y="3110726"/>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1</a:t>
            </a:r>
            <a:endParaRPr lang="en-GB" dirty="0"/>
          </a:p>
        </p:txBody>
      </p:sp>
      <p:sp>
        <p:nvSpPr>
          <p:cNvPr id="103" name="Oval 102"/>
          <p:cNvSpPr/>
          <p:nvPr/>
        </p:nvSpPr>
        <p:spPr>
          <a:xfrm>
            <a:off x="5058586" y="2986898"/>
            <a:ext cx="84918" cy="849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04" name="TextBox 103"/>
          <p:cNvSpPr txBox="1"/>
          <p:nvPr/>
        </p:nvSpPr>
        <p:spPr>
          <a:xfrm>
            <a:off x="5000628" y="2661824"/>
            <a:ext cx="879921" cy="338554"/>
          </a:xfrm>
          <a:prstGeom prst="rect">
            <a:avLst/>
          </a:prstGeom>
          <a:noFill/>
        </p:spPr>
        <p:txBody>
          <a:bodyPr wrap="none" rtlCol="0">
            <a:spAutoFit/>
          </a:bodyPr>
          <a:lstStyle/>
          <a:p>
            <a:r>
              <a:rPr lang="en-US" dirty="0" err="1" smtClean="0">
                <a:solidFill>
                  <a:schemeClr val="bg1"/>
                </a:solidFill>
              </a:rPr>
              <a:t>centroid</a:t>
            </a:r>
            <a:endParaRPr lang="en-GB" dirty="0">
              <a:solidFill>
                <a:schemeClr val="bg1"/>
              </a:solidFill>
            </a:endParaRPr>
          </a:p>
        </p:txBody>
      </p:sp>
      <p:cxnSp>
        <p:nvCxnSpPr>
          <p:cNvPr id="105" name="Straight Arrow Connector 104"/>
          <p:cNvCxnSpPr/>
          <p:nvPr/>
        </p:nvCxnSpPr>
        <p:spPr>
          <a:xfrm rot="16200000" flipV="1">
            <a:off x="5124052" y="3071818"/>
            <a:ext cx="285750" cy="285749"/>
          </a:xfrm>
          <a:prstGeom prst="straightConnector1">
            <a:avLst/>
          </a:prstGeom>
          <a:ln w="38100">
            <a:solidFill>
              <a:srgbClr val="FFFF00"/>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06" name="Arc 105"/>
          <p:cNvSpPr/>
          <p:nvPr/>
        </p:nvSpPr>
        <p:spPr>
          <a:xfrm>
            <a:off x="5033156" y="3032906"/>
            <a:ext cx="714380" cy="642942"/>
          </a:xfrm>
          <a:prstGeom prst="arc">
            <a:avLst>
              <a:gd name="adj1" fmla="val 283068"/>
              <a:gd name="adj2" fmla="val 13486931"/>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9" name="Straight Connector 38"/>
          <p:cNvCxnSpPr/>
          <p:nvPr/>
        </p:nvCxnSpPr>
        <p:spPr>
          <a:xfrm>
            <a:off x="2915816" y="1068111"/>
            <a:ext cx="0" cy="1216119"/>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07704" y="2283718"/>
            <a:ext cx="1513684" cy="338554"/>
          </a:xfrm>
          <a:prstGeom prst="rect">
            <a:avLst/>
          </a:prstGeom>
          <a:solidFill>
            <a:srgbClr val="000000">
              <a:alpha val="76863"/>
            </a:srgbClr>
          </a:solidFill>
        </p:spPr>
        <p:txBody>
          <a:bodyPr wrap="none" rtlCol="0">
            <a:spAutoFit/>
          </a:bodyPr>
          <a:lstStyle/>
          <a:p>
            <a:r>
              <a:rPr lang="en-US" smtClean="0">
                <a:solidFill>
                  <a:schemeClr val="bg1"/>
                </a:solidFill>
              </a:rPr>
              <a:t>given frequency</a:t>
            </a:r>
            <a:endParaRPr lang="en-GB"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39" name="Group 129"/>
          <p:cNvGrpSpPr/>
          <p:nvPr/>
        </p:nvGrpSpPr>
        <p:grpSpPr>
          <a:xfrm>
            <a:off x="714348" y="857238"/>
            <a:ext cx="3524274" cy="1143008"/>
            <a:chOff x="6786578" y="1214428"/>
            <a:chExt cx="2928958" cy="1000132"/>
          </a:xfrm>
        </p:grpSpPr>
        <p:sp>
          <p:nvSpPr>
            <p:cNvPr id="40" name="Rectangle 39"/>
            <p:cNvSpPr/>
            <p:nvPr/>
          </p:nvSpPr>
          <p:spPr>
            <a:xfrm>
              <a:off x="6858016" y="1357304"/>
              <a:ext cx="2714644" cy="7858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7000892" y="1214428"/>
              <a:ext cx="2714644" cy="7858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929454" y="1285866"/>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6858016" y="1357304"/>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6786578" y="1428742"/>
              <a:ext cx="2714644" cy="785818"/>
            </a:xfrm>
            <a:prstGeom prst="rect">
              <a:avLst/>
            </a:prstGeom>
            <a:solidFill>
              <a:schemeClr val="tx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96"/>
            <p:cNvGrpSpPr/>
            <p:nvPr/>
          </p:nvGrpSpPr>
          <p:grpSpPr>
            <a:xfrm>
              <a:off x="6858016" y="1500180"/>
              <a:ext cx="2567006" cy="642942"/>
              <a:chOff x="1290615" y="2000246"/>
              <a:chExt cx="6281781" cy="1785950"/>
            </a:xfrm>
          </p:grpSpPr>
          <p:grpSp>
            <p:nvGrpSpPr>
              <p:cNvPr id="46" name="Group 136"/>
              <p:cNvGrpSpPr/>
              <p:nvPr/>
            </p:nvGrpSpPr>
            <p:grpSpPr>
              <a:xfrm>
                <a:off x="1290615" y="2000247"/>
                <a:ext cx="6281781" cy="1428760"/>
                <a:chOff x="1285852" y="3261522"/>
                <a:chExt cx="6281781" cy="1239053"/>
              </a:xfrm>
            </p:grpSpPr>
            <p:cxnSp>
              <p:nvCxnSpPr>
                <p:cNvPr id="55" name="Straight Arrow Connector 54"/>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47" name="Group 12"/>
              <p:cNvGrpSpPr/>
              <p:nvPr/>
            </p:nvGrpSpPr>
            <p:grpSpPr>
              <a:xfrm>
                <a:off x="1576367" y="2000246"/>
                <a:ext cx="5715040" cy="1342921"/>
                <a:chOff x="1576367" y="1931559"/>
                <a:chExt cx="5715040" cy="982980"/>
              </a:xfrm>
            </p:grpSpPr>
            <p:grpSp>
              <p:nvGrpSpPr>
                <p:cNvPr id="51" name="Group 98"/>
                <p:cNvGrpSpPr/>
                <p:nvPr/>
              </p:nvGrpSpPr>
              <p:grpSpPr>
                <a:xfrm>
                  <a:off x="1576367" y="1931559"/>
                  <a:ext cx="5715040" cy="982980"/>
                  <a:chOff x="1571604" y="3160406"/>
                  <a:chExt cx="5715040" cy="982980"/>
                </a:xfrm>
              </p:grpSpPr>
              <p:sp>
                <p:nvSpPr>
                  <p:cNvPr id="53" name="Freeform 52"/>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54" name="Freeform 53"/>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52" name="Straight Connector 51"/>
                <p:cNvCxnSpPr/>
                <p:nvPr/>
              </p:nvCxnSpPr>
              <p:spPr>
                <a:xfrm rot="5400000" flipH="1" flipV="1">
                  <a:off x="4143374" y="2428874"/>
                  <a:ext cx="571502"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8" name="Group 17"/>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49" name="Freeform 48"/>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sp>
        <p:nvSpPr>
          <p:cNvPr id="7" name="Title 1"/>
          <p:cNvSpPr>
            <a:spLocks noGrp="1"/>
          </p:cNvSpPr>
          <p:nvPr>
            <p:ph type="title"/>
          </p:nvPr>
        </p:nvSpPr>
        <p:spPr>
          <a:xfrm>
            <a:off x="580996" y="39039"/>
            <a:ext cx="7991532" cy="619125"/>
          </a:xfrm>
        </p:spPr>
        <p:txBody>
          <a:bodyPr>
            <a:normAutofit fontScale="90000"/>
          </a:bodyPr>
          <a:lstStyle/>
          <a:p>
            <a:pPr algn="ctr"/>
            <a:r>
              <a:rPr lang="en-US" dirty="0" smtClean="0"/>
              <a:t>the sampling spectrum at a given frequency</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6" name="TextBox 85"/>
          <p:cNvSpPr txBox="1"/>
          <p:nvPr/>
        </p:nvSpPr>
        <p:spPr>
          <a:xfrm>
            <a:off x="4291894" y="793036"/>
            <a:ext cx="2584362" cy="338554"/>
          </a:xfrm>
          <a:prstGeom prst="rect">
            <a:avLst/>
          </a:prstGeom>
          <a:solidFill>
            <a:srgbClr val="000000">
              <a:alpha val="76863"/>
            </a:srgbClr>
          </a:solidFill>
        </p:spPr>
        <p:txBody>
          <a:bodyPr wrap="none" rtlCol="0">
            <a:spAutoFit/>
          </a:bodyPr>
          <a:lstStyle/>
          <a:p>
            <a:r>
              <a:rPr lang="en-US" dirty="0" smtClean="0">
                <a:solidFill>
                  <a:schemeClr val="bg1"/>
                </a:solidFill>
              </a:rPr>
              <a:t>sampling spectrum instances</a:t>
            </a:r>
            <a:endParaRPr lang="en-GB" dirty="0">
              <a:solidFill>
                <a:schemeClr val="bg1"/>
              </a:solidFill>
            </a:endParaRPr>
          </a:p>
        </p:txBody>
      </p:sp>
      <p:sp>
        <p:nvSpPr>
          <p:cNvPr id="88" name="Rectangle 87"/>
          <p:cNvSpPr/>
          <p:nvPr/>
        </p:nvSpPr>
        <p:spPr>
          <a:xfrm>
            <a:off x="3452804" y="2143122"/>
            <a:ext cx="404815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10" name="Group 57"/>
          <p:cNvGrpSpPr/>
          <p:nvPr/>
        </p:nvGrpSpPr>
        <p:grpSpPr>
          <a:xfrm>
            <a:off x="3714744" y="2285998"/>
            <a:ext cx="3357586" cy="2214578"/>
            <a:chOff x="3714744" y="2143122"/>
            <a:chExt cx="3357586" cy="2214578"/>
          </a:xfrm>
        </p:grpSpPr>
        <p:grpSp>
          <p:nvGrpSpPr>
            <p:cNvPr id="11" name="Group 74"/>
            <p:cNvGrpSpPr/>
            <p:nvPr/>
          </p:nvGrpSpPr>
          <p:grpSpPr>
            <a:xfrm>
              <a:off x="3714744" y="3211600"/>
              <a:ext cx="3357586" cy="726"/>
              <a:chOff x="2500442" y="3134347"/>
              <a:chExt cx="4332758" cy="528"/>
            </a:xfrm>
          </p:grpSpPr>
          <p:cxnSp>
            <p:nvCxnSpPr>
              <p:cNvPr id="94" name="Straight Arrow Connector 93"/>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2" name="Group 76"/>
            <p:cNvGrpSpPr/>
            <p:nvPr/>
          </p:nvGrpSpPr>
          <p:grpSpPr>
            <a:xfrm>
              <a:off x="5396923" y="2143122"/>
              <a:ext cx="425" cy="2214578"/>
              <a:chOff x="5396923" y="2143122"/>
              <a:chExt cx="425" cy="2214578"/>
            </a:xfrm>
          </p:grpSpPr>
          <p:cxnSp>
            <p:nvCxnSpPr>
              <p:cNvPr id="92" name="Straight Arrow Connector 91"/>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96" name="Oval 95"/>
          <p:cNvSpPr/>
          <p:nvPr/>
        </p:nvSpPr>
        <p:spPr>
          <a:xfrm>
            <a:off x="4526502" y="2500312"/>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3500430" y="2161758"/>
            <a:ext cx="1687385" cy="338554"/>
          </a:xfrm>
          <a:prstGeom prst="rect">
            <a:avLst/>
          </a:prstGeom>
          <a:noFill/>
        </p:spPr>
        <p:txBody>
          <a:bodyPr wrap="none" rtlCol="0">
            <a:spAutoFit/>
          </a:bodyPr>
          <a:lstStyle/>
          <a:p>
            <a:r>
              <a:rPr lang="en-US" dirty="0" smtClean="0">
                <a:solidFill>
                  <a:schemeClr val="bg1"/>
                </a:solidFill>
              </a:rPr>
              <a:t>expected </a:t>
            </a:r>
            <a:r>
              <a:rPr lang="en-US" dirty="0" err="1" smtClean="0">
                <a:solidFill>
                  <a:schemeClr val="bg1"/>
                </a:solidFill>
              </a:rPr>
              <a:t>centroid</a:t>
            </a:r>
            <a:endParaRPr lang="en-GB" dirty="0">
              <a:solidFill>
                <a:schemeClr val="bg1"/>
              </a:solidFill>
            </a:endParaRPr>
          </a:p>
        </p:txBody>
      </p:sp>
      <p:sp>
        <p:nvSpPr>
          <p:cNvPr id="59" name="Oval 58"/>
          <p:cNvSpPr/>
          <p:nvPr/>
        </p:nvSpPr>
        <p:spPr>
          <a:xfrm rot="13381938">
            <a:off x="4910720" y="2675644"/>
            <a:ext cx="376344" cy="713526"/>
          </a:xfrm>
          <a:prstGeom prst="ellipse">
            <a:avLst/>
          </a:prstGeom>
          <a:solidFill>
            <a:srgbClr val="92D05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058586" y="2986898"/>
            <a:ext cx="84918" cy="849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1" name="TextBox 60"/>
          <p:cNvSpPr txBox="1"/>
          <p:nvPr/>
        </p:nvSpPr>
        <p:spPr>
          <a:xfrm>
            <a:off x="5715008" y="2143122"/>
            <a:ext cx="1627112" cy="338554"/>
          </a:xfrm>
          <a:prstGeom prst="rect">
            <a:avLst/>
          </a:prstGeom>
          <a:noFill/>
        </p:spPr>
        <p:txBody>
          <a:bodyPr wrap="none" rtlCol="0">
            <a:spAutoFit/>
          </a:bodyPr>
          <a:lstStyle/>
          <a:p>
            <a:r>
              <a:rPr lang="en-US" dirty="0" err="1" smtClean="0">
                <a:solidFill>
                  <a:schemeClr val="bg1"/>
                </a:solidFill>
              </a:rPr>
              <a:t>centroid</a:t>
            </a:r>
            <a:r>
              <a:rPr lang="en-US" dirty="0" smtClean="0">
                <a:solidFill>
                  <a:schemeClr val="bg1"/>
                </a:solidFill>
              </a:rPr>
              <a:t> variance</a:t>
            </a:r>
            <a:endParaRPr lang="en-GB" dirty="0">
              <a:solidFill>
                <a:schemeClr val="bg1"/>
              </a:solidFill>
            </a:endParaRPr>
          </a:p>
        </p:txBody>
      </p:sp>
      <p:cxnSp>
        <p:nvCxnSpPr>
          <p:cNvPr id="63" name="Straight Connector 62"/>
          <p:cNvCxnSpPr>
            <a:stCxn id="104" idx="2"/>
            <a:endCxn id="60" idx="1"/>
          </p:cNvCxnSpPr>
          <p:nvPr/>
        </p:nvCxnSpPr>
        <p:spPr>
          <a:xfrm rot="16200000" flipH="1">
            <a:off x="4458061" y="2386373"/>
            <a:ext cx="499022" cy="726899"/>
          </a:xfrm>
          <a:prstGeom prst="line">
            <a:avLst/>
          </a:prstGeom>
        </p:spPr>
        <p:style>
          <a:lnRef idx="2">
            <a:schemeClr val="accent5"/>
          </a:lnRef>
          <a:fillRef idx="0">
            <a:schemeClr val="accent5"/>
          </a:fillRef>
          <a:effectRef idx="1">
            <a:schemeClr val="accent5"/>
          </a:effectRef>
          <a:fontRef idx="minor">
            <a:schemeClr val="tx1"/>
          </a:fontRef>
        </p:style>
      </p:cxnSp>
      <p:cxnSp>
        <p:nvCxnSpPr>
          <p:cNvPr id="65" name="Straight Connector 64"/>
          <p:cNvCxnSpPr>
            <a:stCxn id="61" idx="2"/>
          </p:cNvCxnSpPr>
          <p:nvPr/>
        </p:nvCxnSpPr>
        <p:spPr>
          <a:xfrm rot="5400000">
            <a:off x="5648120" y="2048498"/>
            <a:ext cx="447266" cy="1313622"/>
          </a:xfrm>
          <a:prstGeom prst="line">
            <a:avLst/>
          </a:prstGeom>
        </p:spPr>
        <p:style>
          <a:lnRef idx="2">
            <a:schemeClr val="accent5"/>
          </a:lnRef>
          <a:fillRef idx="0">
            <a:schemeClr val="accent5"/>
          </a:fillRef>
          <a:effectRef idx="1">
            <a:schemeClr val="accent5"/>
          </a:effectRef>
          <a:fontRef idx="minor">
            <a:schemeClr val="tx1"/>
          </a:fontRef>
        </p:style>
      </p:cxnSp>
      <p:cxnSp>
        <p:nvCxnSpPr>
          <p:cNvPr id="64" name="Straight Connector 63"/>
          <p:cNvCxnSpPr/>
          <p:nvPr/>
        </p:nvCxnSpPr>
        <p:spPr>
          <a:xfrm>
            <a:off x="2915816" y="1068111"/>
            <a:ext cx="0" cy="1216119"/>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907704" y="2283718"/>
            <a:ext cx="1513684" cy="338554"/>
          </a:xfrm>
          <a:prstGeom prst="rect">
            <a:avLst/>
          </a:prstGeom>
          <a:solidFill>
            <a:srgbClr val="000000">
              <a:alpha val="76863"/>
            </a:srgbClr>
          </a:solidFill>
        </p:spPr>
        <p:txBody>
          <a:bodyPr wrap="none" rtlCol="0">
            <a:spAutoFit/>
          </a:bodyPr>
          <a:lstStyle/>
          <a:p>
            <a:r>
              <a:rPr lang="en-US" smtClean="0">
                <a:solidFill>
                  <a:schemeClr val="bg1"/>
                </a:solidFill>
              </a:rPr>
              <a:t>given frequency</a:t>
            </a:r>
            <a:endParaRPr lang="en-GB"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580996" y="39039"/>
            <a:ext cx="7991532" cy="619125"/>
          </a:xfrm>
        </p:spPr>
        <p:txBody>
          <a:bodyPr>
            <a:normAutofit/>
          </a:bodyPr>
          <a:lstStyle/>
          <a:p>
            <a:pPr algn="ctr"/>
            <a:r>
              <a:rPr lang="en-US" dirty="0" smtClean="0"/>
              <a:t>expected sampling spectrum and variance</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79" name="Group 136"/>
          <p:cNvGrpSpPr/>
          <p:nvPr/>
        </p:nvGrpSpPr>
        <p:grpSpPr>
          <a:xfrm>
            <a:off x="1062962" y="1526957"/>
            <a:ext cx="7366690" cy="1401982"/>
            <a:chOff x="1285852" y="3222051"/>
            <a:chExt cx="6281781" cy="1239053"/>
          </a:xfrm>
        </p:grpSpPr>
        <p:cxnSp>
          <p:nvCxnSpPr>
            <p:cNvPr id="90" name="Straight Arrow Connector 89"/>
            <p:cNvCxnSpPr/>
            <p:nvPr/>
          </p:nvCxnSpPr>
          <p:spPr>
            <a:xfrm rot="5400000" flipH="1" flipV="1">
              <a:off x="3809994" y="3841181"/>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364039" y="4429137"/>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398065" y="1539750"/>
            <a:ext cx="6702069" cy="1317752"/>
            <a:chOff x="1398065" y="1525514"/>
            <a:chExt cx="6702069" cy="1317752"/>
          </a:xfrm>
        </p:grpSpPr>
        <p:grpSp>
          <p:nvGrpSpPr>
            <p:cNvPr id="26" name="Group 25"/>
            <p:cNvGrpSpPr/>
            <p:nvPr/>
          </p:nvGrpSpPr>
          <p:grpSpPr>
            <a:xfrm>
              <a:off x="1398065" y="1525514"/>
              <a:ext cx="6702069" cy="1317752"/>
              <a:chOff x="1398065" y="1525514"/>
              <a:chExt cx="6702069" cy="1317752"/>
            </a:xfrm>
            <a:effectLst>
              <a:glow rad="228600">
                <a:schemeClr val="accent6">
                  <a:satMod val="175000"/>
                  <a:alpha val="40000"/>
                </a:schemeClr>
              </a:glow>
            </a:effectLst>
          </p:grpSpPr>
          <p:sp>
            <p:nvSpPr>
              <p:cNvPr id="87" name="Freeform 86"/>
              <p:cNvSpPr/>
              <p:nvPr/>
            </p:nvSpPr>
            <p:spPr>
              <a:xfrm>
                <a:off x="1398065" y="1525514"/>
                <a:ext cx="3339866" cy="1317752"/>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89" name="Freeform 88"/>
              <p:cNvSpPr/>
              <p:nvPr/>
            </p:nvSpPr>
            <p:spPr>
              <a:xfrm flipH="1">
                <a:off x="4760268" y="1525514"/>
                <a:ext cx="3339866" cy="1317752"/>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85" name="Straight Connector 84"/>
            <p:cNvCxnSpPr/>
            <p:nvPr/>
          </p:nvCxnSpPr>
          <p:spPr>
            <a:xfrm rot="5400000" flipH="1" flipV="1">
              <a:off x="4360446" y="2192199"/>
              <a:ext cx="766138"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928662" y="928676"/>
            <a:ext cx="3685176" cy="338554"/>
          </a:xfrm>
          <a:prstGeom prst="rect">
            <a:avLst/>
          </a:prstGeom>
          <a:noFill/>
        </p:spPr>
        <p:txBody>
          <a:bodyPr wrap="none" rtlCol="0">
            <a:spAutoFit/>
          </a:bodyPr>
          <a:lstStyle/>
          <a:p>
            <a:r>
              <a:rPr lang="en-US" dirty="0" smtClean="0">
                <a:solidFill>
                  <a:schemeClr val="bg1"/>
                </a:solidFill>
              </a:rPr>
              <a:t>expected amplitude of sampling spectrum</a:t>
            </a:r>
            <a:endParaRPr lang="en-GB" dirty="0">
              <a:solidFill>
                <a:schemeClr val="bg1"/>
              </a:solidFill>
            </a:endParaRPr>
          </a:p>
        </p:txBody>
      </p:sp>
      <p:sp>
        <p:nvSpPr>
          <p:cNvPr id="15" name="TextBox 14"/>
          <p:cNvSpPr txBox="1"/>
          <p:nvPr/>
        </p:nvSpPr>
        <p:spPr>
          <a:xfrm>
            <a:off x="5601442" y="928676"/>
            <a:ext cx="2828210" cy="338554"/>
          </a:xfrm>
          <a:prstGeom prst="rect">
            <a:avLst/>
          </a:prstGeom>
          <a:noFill/>
        </p:spPr>
        <p:txBody>
          <a:bodyPr wrap="none" rtlCol="0">
            <a:spAutoFit/>
          </a:bodyPr>
          <a:lstStyle/>
          <a:p>
            <a:r>
              <a:rPr lang="en-US" dirty="0" smtClean="0">
                <a:solidFill>
                  <a:schemeClr val="bg1"/>
                </a:solidFill>
              </a:rPr>
              <a:t>variance of sampling spectrum</a:t>
            </a:r>
            <a:endParaRPr lang="en-GB" dirty="0">
              <a:solidFill>
                <a:schemeClr val="bg1"/>
              </a:solidFill>
            </a:endParaRPr>
          </a:p>
        </p:txBody>
      </p:sp>
      <p:cxnSp>
        <p:nvCxnSpPr>
          <p:cNvPr id="16" name="Straight Connector 15"/>
          <p:cNvCxnSpPr>
            <a:stCxn id="14" idx="2"/>
            <a:endCxn id="87" idx="37"/>
          </p:cNvCxnSpPr>
          <p:nvPr/>
        </p:nvCxnSpPr>
        <p:spPr>
          <a:xfrm rot="16200000" flipH="1">
            <a:off x="2723772" y="1314708"/>
            <a:ext cx="875213" cy="780256"/>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Straight Connector 18"/>
          <p:cNvCxnSpPr>
            <a:stCxn id="15" idx="2"/>
          </p:cNvCxnSpPr>
          <p:nvPr/>
        </p:nvCxnSpPr>
        <p:spPr>
          <a:xfrm rot="5400000">
            <a:off x="5998769" y="1483536"/>
            <a:ext cx="1233084" cy="800473"/>
          </a:xfrm>
          <a:prstGeom prst="line">
            <a:avLst/>
          </a:prstGeom>
        </p:spPr>
        <p:style>
          <a:lnRef idx="2">
            <a:schemeClr val="accent5"/>
          </a:lnRef>
          <a:fillRef idx="0">
            <a:schemeClr val="accent5"/>
          </a:fillRef>
          <a:effectRef idx="1">
            <a:schemeClr val="accent5"/>
          </a:effectRef>
          <a:fontRef idx="minor">
            <a:schemeClr val="tx1"/>
          </a:fontRef>
        </p:style>
      </p:cxnSp>
      <p:sp>
        <p:nvSpPr>
          <p:cNvPr id="24" name="TextBox 23"/>
          <p:cNvSpPr txBox="1"/>
          <p:nvPr/>
        </p:nvSpPr>
        <p:spPr>
          <a:xfrm>
            <a:off x="7072330" y="2786064"/>
            <a:ext cx="1023550" cy="338554"/>
          </a:xfrm>
          <a:prstGeom prst="rect">
            <a:avLst/>
          </a:prstGeom>
          <a:noFill/>
        </p:spPr>
        <p:txBody>
          <a:bodyPr wrap="none" rtlCol="0">
            <a:spAutoFit/>
          </a:bodyPr>
          <a:lstStyle/>
          <a:p>
            <a:r>
              <a:rPr lang="en-US" dirty="0" smtClean="0">
                <a:solidFill>
                  <a:schemeClr val="bg1"/>
                </a:solidFill>
              </a:rPr>
              <a:t>frequency</a:t>
            </a:r>
            <a:endParaRPr lang="en-GB" dirty="0">
              <a:solidFill>
                <a:schemeClr val="bg1"/>
              </a:solidFill>
            </a:endParaRPr>
          </a:p>
        </p:txBody>
      </p:sp>
      <p:sp>
        <p:nvSpPr>
          <p:cNvPr id="25" name="TextBox 24"/>
          <p:cNvSpPr txBox="1"/>
          <p:nvPr/>
        </p:nvSpPr>
        <p:spPr>
          <a:xfrm>
            <a:off x="4714876" y="1714494"/>
            <a:ext cx="420308" cy="338554"/>
          </a:xfrm>
          <a:prstGeom prst="rect">
            <a:avLst/>
          </a:prstGeom>
          <a:noFill/>
        </p:spPr>
        <p:txBody>
          <a:bodyPr wrap="none" rtlCol="0">
            <a:spAutoFit/>
          </a:bodyPr>
          <a:lstStyle/>
          <a:p>
            <a:r>
              <a:rPr lang="en-US" dirty="0" smtClean="0">
                <a:solidFill>
                  <a:schemeClr val="bg1"/>
                </a:solidFill>
              </a:rPr>
              <a:t>DC</a:t>
            </a:r>
            <a:endParaRPr lang="en-GB"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fontScale="90000"/>
          </a:bodyPr>
          <a:lstStyle/>
          <a:p>
            <a:pPr algn="ctr"/>
            <a:r>
              <a:rPr lang="en-US" dirty="0" smtClean="0"/>
              <a:t>intuition: sampling spectrum’s phase is key</a:t>
            </a:r>
            <a:endParaRPr lang="en-US" dirty="0"/>
          </a:p>
        </p:txBody>
      </p:sp>
      <p:sp>
        <p:nvSpPr>
          <p:cNvPr id="8" name="Content Placeholder 2"/>
          <p:cNvSpPr>
            <a:spLocks noGrp="1"/>
          </p:cNvSpPr>
          <p:nvPr>
            <p:ph idx="1"/>
          </p:nvPr>
        </p:nvSpPr>
        <p:spPr>
          <a:xfrm>
            <a:off x="457200" y="785800"/>
            <a:ext cx="8229600" cy="3929091"/>
          </a:xfrm>
        </p:spPr>
        <p:txBody>
          <a:bodyPr>
            <a:normAutofit/>
          </a:bodyPr>
          <a:lstStyle/>
          <a:p>
            <a:r>
              <a:rPr lang="en-US" sz="2400" dirty="0" smtClean="0">
                <a:solidFill>
                  <a:schemeClr val="bg1"/>
                </a:solidFill>
              </a:rPr>
              <a:t>without it, expected amplitude = 1!</a:t>
            </a:r>
          </a:p>
          <a:p>
            <a:pPr lvl="1"/>
            <a:r>
              <a:rPr lang="en-US" sz="2000" dirty="0" smtClean="0">
                <a:solidFill>
                  <a:schemeClr val="bg1"/>
                </a:solidFill>
              </a:rPr>
              <a:t>for </a:t>
            </a:r>
            <a:r>
              <a:rPr lang="en-US" sz="2000" dirty="0" err="1" smtClean="0">
                <a:solidFill>
                  <a:schemeClr val="bg1"/>
                </a:solidFill>
              </a:rPr>
              <a:t>unweighted</a:t>
            </a:r>
            <a:r>
              <a:rPr lang="en-US" sz="2000" dirty="0" smtClean="0">
                <a:solidFill>
                  <a:schemeClr val="bg1"/>
                </a:solidFill>
              </a:rPr>
              <a:t> samples, regardless of distribution</a:t>
            </a:r>
          </a:p>
          <a:p>
            <a:pPr lvl="1"/>
            <a:endParaRPr lang="en-US" sz="2000" dirty="0" smtClean="0">
              <a:solidFill>
                <a:schemeClr val="bg1"/>
              </a:solidFill>
            </a:endParaRPr>
          </a:p>
          <a:p>
            <a:r>
              <a:rPr lang="en-GB" sz="2400" dirty="0" smtClean="0">
                <a:solidFill>
                  <a:schemeClr val="bg1"/>
                </a:solidFill>
              </a:rPr>
              <a:t>cannot expect to know integrand’s phase</a:t>
            </a:r>
          </a:p>
          <a:p>
            <a:pPr lvl="1"/>
            <a:r>
              <a:rPr lang="en-US" sz="2000" dirty="0" smtClean="0">
                <a:solidFill>
                  <a:schemeClr val="bg1"/>
                </a:solidFill>
              </a:rPr>
              <a:t>amplitude  + phase  implies we know integrand!</a:t>
            </a:r>
            <a:endParaRPr lang="en-US" sz="2000" dirty="0">
              <a:solidFill>
                <a:schemeClr val="bg1"/>
              </a:solidFill>
            </a:endParaRP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71" y="95250"/>
            <a:ext cx="6372225" cy="523875"/>
          </a:xfrm>
        </p:spPr>
        <p:txBody>
          <a:bodyPr/>
          <a:lstStyle/>
          <a:p>
            <a:pPr algn="ctr"/>
            <a:r>
              <a:rPr lang="en-US" dirty="0" smtClean="0"/>
              <a:t>Theoretical results</a:t>
            </a:r>
            <a:endParaRPr lang="en-GB" dirty="0"/>
          </a:p>
        </p:txBody>
      </p:sp>
      <p:pic>
        <p:nvPicPr>
          <p:cNvPr id="5" name="Picture 2" descr="http://sciencelens.files.wordpress.com/2013/02/warning_s.jpg"/>
          <p:cNvPicPr>
            <a:picLocks noChangeAspect="1" noChangeArrowheads="1"/>
          </p:cNvPicPr>
          <p:nvPr/>
        </p:nvPicPr>
        <p:blipFill>
          <a:blip r:embed="rId3"/>
          <a:srcRect/>
          <a:stretch>
            <a:fillRect/>
          </a:stretch>
        </p:blipFill>
        <p:spPr bwMode="auto">
          <a:xfrm>
            <a:off x="2786050" y="1000114"/>
            <a:ext cx="3502058" cy="3502058"/>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rgbClr val="FFFF00"/>
              </a:solidFill>
            </a:endParaRPr>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 Result 1: estimator bias</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4" name="Group 23"/>
          <p:cNvGrpSpPr/>
          <p:nvPr/>
        </p:nvGrpSpPr>
        <p:grpSpPr>
          <a:xfrm>
            <a:off x="2143108" y="1214428"/>
            <a:ext cx="5357850" cy="807790"/>
            <a:chOff x="928662" y="928676"/>
            <a:chExt cx="7446951" cy="1122758"/>
          </a:xfrm>
        </p:grpSpPr>
        <p:sp>
          <p:nvSpPr>
            <p:cNvPr id="18" name="TextBox 17"/>
            <p:cNvSpPr txBox="1"/>
            <p:nvPr/>
          </p:nvSpPr>
          <p:spPr>
            <a:xfrm>
              <a:off x="928662" y="1127261"/>
              <a:ext cx="1047623" cy="641674"/>
            </a:xfrm>
            <a:prstGeom prst="rect">
              <a:avLst/>
            </a:prstGeom>
            <a:noFill/>
          </p:spPr>
          <p:txBody>
            <a:bodyPr wrap="none" rtlCol="0">
              <a:spAutoFit/>
            </a:bodyPr>
            <a:lstStyle/>
            <a:p>
              <a:r>
                <a:rPr lang="en-US" sz="2400" dirty="0" smtClean="0">
                  <a:solidFill>
                    <a:schemeClr val="accent5">
                      <a:lumMod val="20000"/>
                      <a:lumOff val="80000"/>
                    </a:schemeClr>
                  </a:solidFill>
                </a:rPr>
                <a:t>bias </a:t>
              </a:r>
              <a:endParaRPr lang="en-GB" sz="2400" dirty="0">
                <a:solidFill>
                  <a:schemeClr val="accent5">
                    <a:lumMod val="20000"/>
                    <a:lumOff val="80000"/>
                  </a:schemeClr>
                </a:solidFill>
              </a:endParaRPr>
            </a:p>
          </p:txBody>
        </p:sp>
        <p:pic>
          <p:nvPicPr>
            <p:cNvPr id="1031" name="Picture 7"/>
            <p:cNvPicPr>
              <a:picLocks noChangeAspect="1" noChangeArrowheads="1"/>
            </p:cNvPicPr>
            <p:nvPr/>
          </p:nvPicPr>
          <p:blipFill>
            <a:blip r:embed="rId3"/>
            <a:srcRect/>
            <a:stretch>
              <a:fillRect/>
            </a:stretch>
          </p:blipFill>
          <p:spPr bwMode="auto">
            <a:xfrm>
              <a:off x="1946193" y="928676"/>
              <a:ext cx="6429420" cy="1122758"/>
            </a:xfrm>
            <a:prstGeom prst="rect">
              <a:avLst/>
            </a:prstGeom>
            <a:noFill/>
            <a:ln w="9525">
              <a:noFill/>
              <a:miter lim="800000"/>
              <a:headEnd/>
              <a:tailEnd/>
            </a:ln>
            <a:effectLst/>
          </p:spPr>
        </p:pic>
        <p:sp>
          <p:nvSpPr>
            <p:cNvPr id="22" name="Rectangle 21"/>
            <p:cNvSpPr/>
            <p:nvPr/>
          </p:nvSpPr>
          <p:spPr>
            <a:xfrm>
              <a:off x="2643174" y="1428742"/>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429388" y="1443030"/>
              <a:ext cx="285752" cy="2714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p:cNvSpPr txBox="1"/>
          <p:nvPr/>
        </p:nvSpPr>
        <p:spPr>
          <a:xfrm>
            <a:off x="2928926" y="2559608"/>
            <a:ext cx="1082925" cy="369332"/>
          </a:xfrm>
          <a:prstGeom prst="rect">
            <a:avLst/>
          </a:prstGeom>
          <a:noFill/>
        </p:spPr>
        <p:txBody>
          <a:bodyPr wrap="none" rtlCol="0">
            <a:spAutoFit/>
          </a:bodyPr>
          <a:lstStyle/>
          <a:p>
            <a:r>
              <a:rPr lang="en-US" sz="1800" dirty="0" smtClean="0">
                <a:solidFill>
                  <a:schemeClr val="bg1">
                    <a:lumMod val="85000"/>
                  </a:schemeClr>
                </a:solidFill>
              </a:rPr>
              <a:t>reference</a:t>
            </a:r>
            <a:endParaRPr lang="en-GB" sz="1800" dirty="0">
              <a:solidFill>
                <a:schemeClr val="bg1">
                  <a:lumMod val="85000"/>
                </a:schemeClr>
              </a:solidFill>
            </a:endParaRPr>
          </a:p>
        </p:txBody>
      </p:sp>
      <p:sp>
        <p:nvSpPr>
          <p:cNvPr id="26" name="TextBox 25"/>
          <p:cNvSpPr txBox="1"/>
          <p:nvPr/>
        </p:nvSpPr>
        <p:spPr>
          <a:xfrm>
            <a:off x="5175543" y="3286130"/>
            <a:ext cx="1468159" cy="369332"/>
          </a:xfrm>
          <a:prstGeom prst="rect">
            <a:avLst/>
          </a:prstGeom>
          <a:noFill/>
        </p:spPr>
        <p:txBody>
          <a:bodyPr wrap="none" rtlCol="0">
            <a:spAutoFit/>
          </a:bodyPr>
          <a:lstStyle/>
          <a:p>
            <a:pPr algn="ctr"/>
            <a:r>
              <a:rPr lang="en-US" sz="1800" dirty="0" smtClean="0">
                <a:solidFill>
                  <a:srgbClr val="FFFF00"/>
                </a:solidFill>
              </a:rPr>
              <a:t>inner product</a:t>
            </a:r>
          </a:p>
        </p:txBody>
      </p:sp>
      <p:cxnSp>
        <p:nvCxnSpPr>
          <p:cNvPr id="28" name="Straight Connector 27"/>
          <p:cNvCxnSpPr/>
          <p:nvPr/>
        </p:nvCxnSpPr>
        <p:spPr>
          <a:xfrm rot="5400000">
            <a:off x="3143240" y="2214560"/>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322893" y="2678113"/>
            <a:ext cx="1214446"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25618" y="2559608"/>
            <a:ext cx="1928733" cy="369332"/>
          </a:xfrm>
          <a:prstGeom prst="rect">
            <a:avLst/>
          </a:prstGeom>
          <a:noFill/>
        </p:spPr>
        <p:txBody>
          <a:bodyPr wrap="none" rtlCol="0">
            <a:spAutoFit/>
          </a:bodyPr>
          <a:lstStyle/>
          <a:p>
            <a:pPr algn="ctr"/>
            <a:r>
              <a:rPr lang="en-US" sz="1800" dirty="0" smtClean="0">
                <a:solidFill>
                  <a:schemeClr val="bg1">
                    <a:lumMod val="85000"/>
                  </a:schemeClr>
                </a:solidFill>
              </a:rPr>
              <a:t>frequency variable</a:t>
            </a:r>
            <a:endParaRPr lang="en-GB" sz="1800" dirty="0">
              <a:solidFill>
                <a:schemeClr val="bg1">
                  <a:lumMod val="85000"/>
                </a:schemeClr>
              </a:solidFill>
            </a:endParaRPr>
          </a:p>
        </p:txBody>
      </p:sp>
      <p:cxnSp>
        <p:nvCxnSpPr>
          <p:cNvPr id="33" name="Straight Connector 32"/>
          <p:cNvCxnSpPr>
            <a:endCxn id="31" idx="0"/>
          </p:cNvCxnSpPr>
          <p:nvPr/>
        </p:nvCxnSpPr>
        <p:spPr>
          <a:xfrm rot="16200000" flipH="1">
            <a:off x="6902270" y="2171893"/>
            <a:ext cx="773676" cy="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00628" y="2071684"/>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47636" y="1428742"/>
            <a:ext cx="567372" cy="315628"/>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solidFill>
                  <a:schemeClr val="tx1"/>
                </a:solidFill>
              </a:rPr>
              <a:t>S</a:t>
            </a:r>
            <a:endParaRPr lang="en-GB" sz="2400" dirty="0">
              <a:solidFill>
                <a:schemeClr val="tx1"/>
              </a:solidFill>
            </a:endParaRPr>
          </a:p>
        </p:txBody>
      </p:sp>
      <p:sp>
        <p:nvSpPr>
          <p:cNvPr id="19" name="Oval 18"/>
          <p:cNvSpPr/>
          <p:nvPr/>
        </p:nvSpPr>
        <p:spPr>
          <a:xfrm>
            <a:off x="5929322" y="1357304"/>
            <a:ext cx="1000132" cy="486177"/>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solidFill>
                  <a:schemeClr val="tx1"/>
                </a:solidFill>
              </a:rPr>
              <a:t>f</a:t>
            </a:r>
            <a:endParaRPr lang="en-GB" sz="2400" dirty="0">
              <a:solidFill>
                <a:schemeClr val="tx1"/>
              </a:solidFill>
            </a:endParaRPr>
          </a:p>
        </p:txBody>
      </p:sp>
      <p:sp>
        <p:nvSpPr>
          <p:cNvPr id="20" name="Rectangle 19"/>
          <p:cNvSpPr/>
          <p:nvPr/>
        </p:nvSpPr>
        <p:spPr>
          <a:xfrm>
            <a:off x="3500430" y="732998"/>
            <a:ext cx="2643206" cy="338554"/>
          </a:xfrm>
          <a:prstGeom prst="rect">
            <a:avLst/>
          </a:prstGeom>
        </p:spPr>
        <p:txBody>
          <a:bodyPr wrap="square">
            <a:spAutoFit/>
          </a:bodyPr>
          <a:lstStyle/>
          <a:p>
            <a:pPr algn="ctr"/>
            <a:r>
              <a:rPr lang="en-US" dirty="0" smtClean="0">
                <a:solidFill>
                  <a:srgbClr val="FFFF00"/>
                </a:solidFill>
              </a:rPr>
              <a:t>sampling spectrum</a:t>
            </a:r>
            <a:endParaRPr lang="en-GB" dirty="0">
              <a:solidFill>
                <a:srgbClr val="FFFF00"/>
              </a:solidFill>
            </a:endParaRPr>
          </a:p>
        </p:txBody>
      </p:sp>
      <p:sp>
        <p:nvSpPr>
          <p:cNvPr id="21" name="Rectangle 20"/>
          <p:cNvSpPr/>
          <p:nvPr/>
        </p:nvSpPr>
        <p:spPr>
          <a:xfrm>
            <a:off x="6215074" y="732998"/>
            <a:ext cx="1936748" cy="338554"/>
          </a:xfrm>
          <a:prstGeom prst="rect">
            <a:avLst/>
          </a:prstGeom>
        </p:spPr>
        <p:txBody>
          <a:bodyPr wrap="none">
            <a:spAutoFit/>
          </a:bodyPr>
          <a:lstStyle/>
          <a:p>
            <a:pPr algn="ctr"/>
            <a:r>
              <a:rPr lang="en-US" dirty="0" smtClean="0">
                <a:solidFill>
                  <a:srgbClr val="FFFF00"/>
                </a:solidFill>
              </a:rPr>
              <a:t>integrand’s spectrum</a:t>
            </a:r>
            <a:endParaRPr lang="en-GB" dirty="0">
              <a:solidFill>
                <a:srgbClr val="FFFF00"/>
              </a:solidFill>
            </a:endParaRPr>
          </a:p>
        </p:txBody>
      </p:sp>
      <p:cxnSp>
        <p:nvCxnSpPr>
          <p:cNvPr id="27" name="Straight Connector 26"/>
          <p:cNvCxnSpPr>
            <a:endCxn id="17" idx="0"/>
          </p:cNvCxnSpPr>
          <p:nvPr/>
        </p:nvCxnSpPr>
        <p:spPr>
          <a:xfrm rot="16200000" flipH="1">
            <a:off x="5252488" y="1249908"/>
            <a:ext cx="357190" cy="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286751" y="1214189"/>
            <a:ext cx="285752" cy="478"/>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357290" y="2143122"/>
            <a:ext cx="6500858" cy="2428892"/>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2800" dirty="0" smtClean="0"/>
              <a:t>Implications</a:t>
            </a:r>
          </a:p>
          <a:p>
            <a:pPr algn="ctr"/>
            <a:endParaRPr lang="en-US" sz="2000" dirty="0" smtClean="0"/>
          </a:p>
          <a:p>
            <a:pPr marL="342900" indent="-342900">
              <a:buFont typeface="+mj-lt"/>
              <a:buAutoNum type="arabicPeriod"/>
            </a:pPr>
            <a:r>
              <a:rPr lang="en-US" sz="2000" smtClean="0"/>
              <a:t>S non zero only at 0 freq. (pure DC) =&gt; </a:t>
            </a:r>
            <a:r>
              <a:rPr lang="en-US" sz="2000" dirty="0" smtClean="0"/>
              <a:t>unbiased estimator</a:t>
            </a:r>
          </a:p>
          <a:p>
            <a:pPr marL="342900" indent="-342900">
              <a:buFont typeface="+mj-lt"/>
              <a:buAutoNum type="arabicPeriod"/>
            </a:pPr>
            <a:endParaRPr lang="en-US" sz="2000" dirty="0" smtClean="0"/>
          </a:p>
          <a:p>
            <a:pPr marL="342900" indent="-342900">
              <a:buFont typeface="+mj-lt"/>
              <a:buAutoNum type="arabicPeriod"/>
            </a:pPr>
            <a:r>
              <a:rPr lang="en-US" sz="2000" dirty="0" smtClean="0"/>
              <a:t>&lt;S&gt; complementary to f  keeps bias low</a:t>
            </a:r>
          </a:p>
          <a:p>
            <a:pPr marL="342900" indent="-342900">
              <a:buFont typeface="+mj-lt"/>
              <a:buAutoNum type="arabicPeriod"/>
            </a:pPr>
            <a:endParaRPr lang="en-US" sz="2000" dirty="0" smtClean="0"/>
          </a:p>
          <a:p>
            <a:pPr marL="342900" indent="-342900">
              <a:buFont typeface="+mj-lt"/>
              <a:buAutoNum type="arabicPeriod"/>
            </a:pPr>
            <a:r>
              <a:rPr lang="en-US" sz="2000" dirty="0" smtClean="0"/>
              <a:t>What about phase? </a:t>
            </a:r>
          </a:p>
          <a:p>
            <a:pPr marL="342900" indent="-342900"/>
            <a:endParaRPr lang="en-US" sz="2000" dirty="0" smtClean="0"/>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17" grpId="0" animBg="1"/>
      <p:bldP spid="19" grpId="0" animBg="1"/>
      <p:bldP spid="20" grpId="0"/>
      <p:bldP spid="21" grpId="0"/>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smtClean="0"/>
              <a:t>BUT WHY?</a:t>
            </a:r>
            <a:endParaRPr lang="en-US" dirty="0"/>
          </a:p>
        </p:txBody>
      </p:sp>
    </p:spTree>
    <p:extLst>
      <p:ext uri="{BB962C8B-B14F-4D97-AF65-F5344CB8AC3E}">
        <p14:creationId xmlns:p14="http://schemas.microsoft.com/office/powerpoint/2010/main" val="1758251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rgbClr val="FFFF00"/>
              </a:solidFill>
            </a:endParaRPr>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 Result 1: estimator bias</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11" name="Group 10"/>
          <p:cNvGrpSpPr/>
          <p:nvPr/>
        </p:nvGrpSpPr>
        <p:grpSpPr>
          <a:xfrm>
            <a:off x="2143108" y="1214428"/>
            <a:ext cx="5357850" cy="807790"/>
            <a:chOff x="928662" y="928676"/>
            <a:chExt cx="7446951" cy="1122758"/>
          </a:xfrm>
        </p:grpSpPr>
        <p:sp>
          <p:nvSpPr>
            <p:cNvPr id="12" name="TextBox 11"/>
            <p:cNvSpPr txBox="1"/>
            <p:nvPr/>
          </p:nvSpPr>
          <p:spPr>
            <a:xfrm>
              <a:off x="928662" y="1127261"/>
              <a:ext cx="1047623" cy="641674"/>
            </a:xfrm>
            <a:prstGeom prst="rect">
              <a:avLst/>
            </a:prstGeom>
            <a:noFill/>
          </p:spPr>
          <p:txBody>
            <a:bodyPr wrap="none" rtlCol="0">
              <a:spAutoFit/>
            </a:bodyPr>
            <a:lstStyle/>
            <a:p>
              <a:r>
                <a:rPr lang="en-US" sz="2400" dirty="0" smtClean="0">
                  <a:solidFill>
                    <a:schemeClr val="accent5">
                      <a:lumMod val="20000"/>
                      <a:lumOff val="80000"/>
                    </a:schemeClr>
                  </a:solidFill>
                </a:rPr>
                <a:t>bias </a:t>
              </a:r>
              <a:endParaRPr lang="en-GB" sz="2400" dirty="0">
                <a:solidFill>
                  <a:schemeClr val="accent5">
                    <a:lumMod val="20000"/>
                    <a:lumOff val="80000"/>
                  </a:schemeClr>
                </a:solidFill>
              </a:endParaRPr>
            </a:p>
          </p:txBody>
        </p:sp>
        <p:pic>
          <p:nvPicPr>
            <p:cNvPr id="13" name="Picture 7"/>
            <p:cNvPicPr>
              <a:picLocks noChangeAspect="1" noChangeArrowheads="1"/>
            </p:cNvPicPr>
            <p:nvPr/>
          </p:nvPicPr>
          <p:blipFill>
            <a:blip r:embed="rId3"/>
            <a:srcRect/>
            <a:stretch>
              <a:fillRect/>
            </a:stretch>
          </p:blipFill>
          <p:spPr bwMode="auto">
            <a:xfrm>
              <a:off x="1946193" y="928676"/>
              <a:ext cx="6429420" cy="1122758"/>
            </a:xfrm>
            <a:prstGeom prst="rect">
              <a:avLst/>
            </a:prstGeom>
            <a:noFill/>
            <a:ln w="9525">
              <a:noFill/>
              <a:miter lim="800000"/>
              <a:headEnd/>
              <a:tailEnd/>
            </a:ln>
            <a:effectLst/>
          </p:spPr>
        </p:pic>
        <p:sp>
          <p:nvSpPr>
            <p:cNvPr id="14" name="Rectangle 13"/>
            <p:cNvSpPr/>
            <p:nvPr/>
          </p:nvSpPr>
          <p:spPr>
            <a:xfrm>
              <a:off x="2643174" y="1428742"/>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29388" y="1443030"/>
              <a:ext cx="285752" cy="2714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p:cNvSpPr/>
          <p:nvPr/>
        </p:nvSpPr>
        <p:spPr>
          <a:xfrm>
            <a:off x="1357290" y="2143122"/>
            <a:ext cx="6500858" cy="2428892"/>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2800" dirty="0" smtClean="0"/>
              <a:t>Implications</a:t>
            </a:r>
          </a:p>
          <a:p>
            <a:pPr algn="ctr"/>
            <a:endParaRPr lang="en-US" sz="2000" dirty="0" smtClean="0"/>
          </a:p>
          <a:p>
            <a:pPr marL="342900" indent="-342900">
              <a:buFont typeface="+mj-lt"/>
              <a:buAutoNum type="arabicPeriod"/>
            </a:pPr>
            <a:r>
              <a:rPr lang="en-US" sz="2000" dirty="0" smtClean="0"/>
              <a:t>S = pure DC =&gt; unbiased estimator</a:t>
            </a:r>
          </a:p>
          <a:p>
            <a:pPr marL="342900" indent="-342900">
              <a:buFont typeface="+mj-lt"/>
              <a:buAutoNum type="arabicPeriod"/>
            </a:pPr>
            <a:endParaRPr lang="en-US" sz="2000" dirty="0" smtClean="0"/>
          </a:p>
          <a:p>
            <a:pPr marL="342900" indent="-342900">
              <a:buFont typeface="+mj-lt"/>
              <a:buAutoNum type="arabicPeriod"/>
            </a:pPr>
            <a:r>
              <a:rPr lang="en-US" sz="2000" dirty="0" smtClean="0"/>
              <a:t>S complementary to f  keeps bias low</a:t>
            </a:r>
          </a:p>
          <a:p>
            <a:pPr marL="342900" indent="-342900">
              <a:buFont typeface="+mj-lt"/>
              <a:buAutoNum type="arabicPeriod"/>
            </a:pPr>
            <a:endParaRPr lang="en-US" sz="2000" dirty="0" smtClean="0"/>
          </a:p>
          <a:p>
            <a:pPr marL="342900" indent="-342900">
              <a:buFont typeface="+mj-lt"/>
              <a:buAutoNum type="arabicPeriod"/>
            </a:pPr>
            <a:r>
              <a:rPr lang="en-US" sz="2000" dirty="0" smtClean="0"/>
              <a:t>What about phase? </a:t>
            </a:r>
          </a:p>
          <a:p>
            <a:pPr marL="342900" indent="-342900"/>
            <a:endParaRPr lang="en-US" sz="2000" dirty="0" smtClean="0"/>
          </a:p>
        </p:txBody>
      </p:sp>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rgbClr val="FFFF00"/>
              </a:solidFill>
            </a:endParaRPr>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 expanded expression for bias</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43" name="Group 23"/>
          <p:cNvGrpSpPr/>
          <p:nvPr/>
        </p:nvGrpSpPr>
        <p:grpSpPr>
          <a:xfrm>
            <a:off x="714348" y="1928807"/>
            <a:ext cx="7572428" cy="807790"/>
            <a:chOff x="714348" y="928676"/>
            <a:chExt cx="7572428" cy="807790"/>
          </a:xfrm>
        </p:grpSpPr>
        <p:grpSp>
          <p:nvGrpSpPr>
            <p:cNvPr id="44" name="Group 23"/>
            <p:cNvGrpSpPr/>
            <p:nvPr/>
          </p:nvGrpSpPr>
          <p:grpSpPr>
            <a:xfrm>
              <a:off x="714348" y="928676"/>
              <a:ext cx="5357848" cy="807790"/>
              <a:chOff x="928662" y="928676"/>
              <a:chExt cx="7446951" cy="1122758"/>
            </a:xfrm>
          </p:grpSpPr>
          <p:sp>
            <p:nvSpPr>
              <p:cNvPr id="48" name="TextBox 47"/>
              <p:cNvSpPr txBox="1"/>
              <p:nvPr/>
            </p:nvSpPr>
            <p:spPr>
              <a:xfrm>
                <a:off x="928662" y="1142989"/>
                <a:ext cx="1047623" cy="641674"/>
              </a:xfrm>
              <a:prstGeom prst="rect">
                <a:avLst/>
              </a:prstGeom>
              <a:noFill/>
            </p:spPr>
            <p:txBody>
              <a:bodyPr wrap="none" rtlCol="0">
                <a:spAutoFit/>
              </a:bodyPr>
              <a:lstStyle/>
              <a:p>
                <a:r>
                  <a:rPr lang="en-US" sz="2400" dirty="0" smtClean="0">
                    <a:solidFill>
                      <a:schemeClr val="accent5">
                        <a:lumMod val="20000"/>
                        <a:lumOff val="80000"/>
                      </a:schemeClr>
                    </a:solidFill>
                  </a:rPr>
                  <a:t>bias </a:t>
                </a:r>
                <a:endParaRPr lang="en-GB" sz="2400" dirty="0">
                  <a:solidFill>
                    <a:schemeClr val="accent5">
                      <a:lumMod val="20000"/>
                      <a:lumOff val="80000"/>
                    </a:schemeClr>
                  </a:solidFill>
                </a:endParaRPr>
              </a:p>
            </p:txBody>
          </p:sp>
          <p:pic>
            <p:nvPicPr>
              <p:cNvPr id="49" name="Picture 7"/>
              <p:cNvPicPr>
                <a:picLocks noChangeAspect="1" noChangeArrowheads="1"/>
              </p:cNvPicPr>
              <p:nvPr/>
            </p:nvPicPr>
            <p:blipFill>
              <a:blip r:embed="rId3"/>
              <a:srcRect/>
              <a:stretch>
                <a:fillRect/>
              </a:stretch>
            </p:blipFill>
            <p:spPr bwMode="auto">
              <a:xfrm>
                <a:off x="1946193" y="928676"/>
                <a:ext cx="6429420" cy="1122758"/>
              </a:xfrm>
              <a:prstGeom prst="rect">
                <a:avLst/>
              </a:prstGeom>
              <a:noFill/>
              <a:ln w="9525">
                <a:noFill/>
                <a:miter lim="800000"/>
                <a:headEnd/>
                <a:tailEnd/>
              </a:ln>
              <a:effectLst/>
            </p:spPr>
          </p:pic>
          <p:sp>
            <p:nvSpPr>
              <p:cNvPr id="50" name="Rectangle 49"/>
              <p:cNvSpPr/>
              <p:nvPr/>
            </p:nvSpPr>
            <p:spPr>
              <a:xfrm>
                <a:off x="2643174" y="1428742"/>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6429388" y="1443030"/>
                <a:ext cx="285752" cy="2714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5" name="Picture 2"/>
            <p:cNvPicPr>
              <a:picLocks noChangeAspect="1" noChangeArrowheads="1"/>
            </p:cNvPicPr>
            <p:nvPr/>
          </p:nvPicPr>
          <p:blipFill>
            <a:blip r:embed="rId4"/>
            <a:srcRect/>
            <a:stretch>
              <a:fillRect/>
            </a:stretch>
          </p:blipFill>
          <p:spPr bwMode="auto">
            <a:xfrm>
              <a:off x="3180489" y="928676"/>
              <a:ext cx="5106287" cy="785818"/>
            </a:xfrm>
            <a:prstGeom prst="rect">
              <a:avLst/>
            </a:prstGeom>
            <a:noFill/>
            <a:ln w="9525">
              <a:noFill/>
              <a:miter lim="800000"/>
              <a:headEnd/>
              <a:tailEnd/>
            </a:ln>
            <a:effectLst/>
          </p:spPr>
        </p:pic>
        <p:sp>
          <p:nvSpPr>
            <p:cNvPr id="46" name="Rectangle 45"/>
            <p:cNvSpPr/>
            <p:nvPr/>
          </p:nvSpPr>
          <p:spPr>
            <a:xfrm>
              <a:off x="4701906" y="1324879"/>
              <a:ext cx="142876"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7195751" y="1233883"/>
              <a:ext cx="142876"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rgbClr val="FFFF00"/>
              </a:solidFill>
            </a:endParaRPr>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 expanded expression for bias</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2" name="TextBox 11"/>
          <p:cNvSpPr txBox="1"/>
          <p:nvPr/>
        </p:nvSpPr>
        <p:spPr>
          <a:xfrm>
            <a:off x="1643042" y="3286129"/>
            <a:ext cx="1082925" cy="369332"/>
          </a:xfrm>
          <a:prstGeom prst="rect">
            <a:avLst/>
          </a:prstGeom>
          <a:noFill/>
        </p:spPr>
        <p:txBody>
          <a:bodyPr wrap="none" rtlCol="0">
            <a:spAutoFit/>
          </a:bodyPr>
          <a:lstStyle/>
          <a:p>
            <a:r>
              <a:rPr lang="en-US" sz="1800" dirty="0" smtClean="0">
                <a:solidFill>
                  <a:schemeClr val="bg1">
                    <a:lumMod val="85000"/>
                  </a:schemeClr>
                </a:solidFill>
              </a:rPr>
              <a:t>reference</a:t>
            </a:r>
            <a:endParaRPr lang="en-GB" sz="1800" dirty="0">
              <a:solidFill>
                <a:schemeClr val="bg1">
                  <a:lumMod val="85000"/>
                </a:schemeClr>
              </a:solidFill>
            </a:endParaRPr>
          </a:p>
        </p:txBody>
      </p:sp>
      <p:cxnSp>
        <p:nvCxnSpPr>
          <p:cNvPr id="14" name="Straight Connector 13"/>
          <p:cNvCxnSpPr/>
          <p:nvPr/>
        </p:nvCxnSpPr>
        <p:spPr>
          <a:xfrm rot="5400000">
            <a:off x="1857356" y="2941081"/>
            <a:ext cx="71438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3"/>
          <p:cNvGrpSpPr/>
          <p:nvPr/>
        </p:nvGrpSpPr>
        <p:grpSpPr>
          <a:xfrm>
            <a:off x="714348" y="1928807"/>
            <a:ext cx="7572428" cy="807790"/>
            <a:chOff x="714348" y="928676"/>
            <a:chExt cx="7572428" cy="807790"/>
          </a:xfrm>
        </p:grpSpPr>
        <p:grpSp>
          <p:nvGrpSpPr>
            <p:cNvPr id="3" name="Group 23"/>
            <p:cNvGrpSpPr/>
            <p:nvPr/>
          </p:nvGrpSpPr>
          <p:grpSpPr>
            <a:xfrm>
              <a:off x="714348" y="928676"/>
              <a:ext cx="5357850" cy="807790"/>
              <a:chOff x="928662" y="928676"/>
              <a:chExt cx="7446951" cy="1122758"/>
            </a:xfrm>
          </p:grpSpPr>
          <p:sp>
            <p:nvSpPr>
              <p:cNvPr id="18" name="TextBox 17"/>
              <p:cNvSpPr txBox="1"/>
              <p:nvPr/>
            </p:nvSpPr>
            <p:spPr>
              <a:xfrm>
                <a:off x="928662" y="1142989"/>
                <a:ext cx="1047623" cy="641674"/>
              </a:xfrm>
              <a:prstGeom prst="rect">
                <a:avLst/>
              </a:prstGeom>
              <a:noFill/>
            </p:spPr>
            <p:txBody>
              <a:bodyPr wrap="none" rtlCol="0">
                <a:spAutoFit/>
              </a:bodyPr>
              <a:lstStyle/>
              <a:p>
                <a:r>
                  <a:rPr lang="en-US" sz="2400" dirty="0" smtClean="0">
                    <a:solidFill>
                      <a:schemeClr val="accent5">
                        <a:lumMod val="20000"/>
                        <a:lumOff val="80000"/>
                      </a:schemeClr>
                    </a:solidFill>
                  </a:rPr>
                  <a:t>bias </a:t>
                </a:r>
                <a:endParaRPr lang="en-GB" sz="2400" dirty="0">
                  <a:solidFill>
                    <a:schemeClr val="accent5">
                      <a:lumMod val="20000"/>
                      <a:lumOff val="80000"/>
                    </a:schemeClr>
                  </a:solidFill>
                </a:endParaRPr>
              </a:p>
            </p:txBody>
          </p:sp>
          <p:pic>
            <p:nvPicPr>
              <p:cNvPr id="1031" name="Picture 7"/>
              <p:cNvPicPr>
                <a:picLocks noChangeAspect="1" noChangeArrowheads="1"/>
              </p:cNvPicPr>
              <p:nvPr/>
            </p:nvPicPr>
            <p:blipFill>
              <a:blip r:embed="rId2"/>
              <a:srcRect/>
              <a:stretch>
                <a:fillRect/>
              </a:stretch>
            </p:blipFill>
            <p:spPr bwMode="auto">
              <a:xfrm>
                <a:off x="1946193" y="928676"/>
                <a:ext cx="6429420" cy="1122758"/>
              </a:xfrm>
              <a:prstGeom prst="rect">
                <a:avLst/>
              </a:prstGeom>
              <a:noFill/>
              <a:ln w="9525">
                <a:noFill/>
                <a:miter lim="800000"/>
                <a:headEnd/>
                <a:tailEnd/>
              </a:ln>
              <a:effectLst/>
            </p:spPr>
          </p:pic>
          <p:sp>
            <p:nvSpPr>
              <p:cNvPr id="22" name="Rectangle 21"/>
              <p:cNvSpPr/>
              <p:nvPr/>
            </p:nvSpPr>
            <p:spPr>
              <a:xfrm>
                <a:off x="2643174" y="1428742"/>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429388" y="1443030"/>
                <a:ext cx="285752" cy="2714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p:cNvPicPr>
              <a:picLocks noChangeAspect="1" noChangeArrowheads="1"/>
            </p:cNvPicPr>
            <p:nvPr/>
          </p:nvPicPr>
          <p:blipFill>
            <a:blip r:embed="rId3"/>
            <a:srcRect/>
            <a:stretch>
              <a:fillRect/>
            </a:stretch>
          </p:blipFill>
          <p:spPr bwMode="auto">
            <a:xfrm>
              <a:off x="3180489" y="928676"/>
              <a:ext cx="5106287" cy="785818"/>
            </a:xfrm>
            <a:prstGeom prst="rect">
              <a:avLst/>
            </a:prstGeom>
            <a:noFill/>
            <a:ln w="9525">
              <a:noFill/>
              <a:miter lim="800000"/>
              <a:headEnd/>
              <a:tailEnd/>
            </a:ln>
            <a:effectLst/>
          </p:spPr>
        </p:pic>
        <p:sp>
          <p:nvSpPr>
            <p:cNvPr id="20" name="Rectangle 19"/>
            <p:cNvSpPr/>
            <p:nvPr/>
          </p:nvSpPr>
          <p:spPr>
            <a:xfrm>
              <a:off x="4701906" y="1324879"/>
              <a:ext cx="142876"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195751" y="1233883"/>
              <a:ext cx="142876"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6643702" y="3143254"/>
            <a:ext cx="679993" cy="338554"/>
          </a:xfrm>
          <a:prstGeom prst="rect">
            <a:avLst/>
          </a:prstGeom>
        </p:spPr>
        <p:txBody>
          <a:bodyPr wrap="none">
            <a:spAutoFit/>
          </a:bodyPr>
          <a:lstStyle/>
          <a:p>
            <a:pPr algn="ctr"/>
            <a:r>
              <a:rPr lang="en-US" smtClean="0">
                <a:solidFill>
                  <a:schemeClr val="accent1">
                    <a:lumMod val="20000"/>
                    <a:lumOff val="80000"/>
                  </a:schemeClr>
                </a:solidFill>
              </a:rPr>
              <a:t>phase</a:t>
            </a:r>
            <a:endParaRPr lang="en-GB" dirty="0">
              <a:solidFill>
                <a:schemeClr val="accent1">
                  <a:lumMod val="20000"/>
                  <a:lumOff val="80000"/>
                </a:schemeClr>
              </a:solidFill>
            </a:endParaRPr>
          </a:p>
        </p:txBody>
      </p:sp>
      <p:sp>
        <p:nvSpPr>
          <p:cNvPr id="33" name="TextBox 32"/>
          <p:cNvSpPr txBox="1"/>
          <p:nvPr/>
        </p:nvSpPr>
        <p:spPr>
          <a:xfrm>
            <a:off x="4000496" y="1130848"/>
            <a:ext cx="1143262" cy="369332"/>
          </a:xfrm>
          <a:prstGeom prst="rect">
            <a:avLst/>
          </a:prstGeom>
          <a:noFill/>
        </p:spPr>
        <p:txBody>
          <a:bodyPr wrap="none" rtlCol="0">
            <a:spAutoFit/>
          </a:bodyPr>
          <a:lstStyle/>
          <a:p>
            <a:pPr algn="ctr"/>
            <a:r>
              <a:rPr lang="en-US" sz="1800" dirty="0" smtClean="0">
                <a:solidFill>
                  <a:srgbClr val="FFFF00"/>
                </a:solidFill>
              </a:rPr>
              <a:t>amplitude</a:t>
            </a:r>
            <a:endParaRPr lang="en-GB" sz="1800" dirty="0">
              <a:solidFill>
                <a:srgbClr val="FFFF00"/>
              </a:solidFill>
            </a:endParaRPr>
          </a:p>
        </p:txBody>
      </p:sp>
      <p:cxnSp>
        <p:nvCxnSpPr>
          <p:cNvPr id="37" name="Straight Connector 36"/>
          <p:cNvCxnSpPr>
            <a:endCxn id="25" idx="0"/>
          </p:cNvCxnSpPr>
          <p:nvPr/>
        </p:nvCxnSpPr>
        <p:spPr>
          <a:xfrm rot="5400000">
            <a:off x="6885139" y="2741749"/>
            <a:ext cx="500066" cy="302945"/>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33222" y="2041705"/>
            <a:ext cx="1143008" cy="4796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S</a:t>
            </a:r>
            <a:endParaRPr lang="en-GB" sz="2400" dirty="0"/>
          </a:p>
        </p:txBody>
      </p:sp>
      <p:sp>
        <p:nvSpPr>
          <p:cNvPr id="28" name="Oval 27"/>
          <p:cNvSpPr/>
          <p:nvPr/>
        </p:nvSpPr>
        <p:spPr>
          <a:xfrm>
            <a:off x="4565515" y="2132810"/>
            <a:ext cx="857256" cy="416722"/>
          </a:xfrm>
          <a:prstGeom prst="ellipse">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1"/>
                </a:solidFill>
              </a:rPr>
              <a:t>f</a:t>
            </a:r>
            <a:endParaRPr lang="en-GB" sz="2400" dirty="0">
              <a:solidFill>
                <a:schemeClr val="tx1"/>
              </a:solidFill>
            </a:endParaRPr>
          </a:p>
        </p:txBody>
      </p:sp>
      <p:sp>
        <p:nvSpPr>
          <p:cNvPr id="30" name="Oval 29"/>
          <p:cNvSpPr/>
          <p:nvPr/>
        </p:nvSpPr>
        <p:spPr>
          <a:xfrm>
            <a:off x="6715140" y="2000245"/>
            <a:ext cx="1214446" cy="57150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f</a:t>
            </a:r>
            <a:endParaRPr lang="en-GB" sz="2400" dirty="0"/>
          </a:p>
        </p:txBody>
      </p:sp>
      <p:cxnSp>
        <p:nvCxnSpPr>
          <p:cNvPr id="34" name="Straight Connector 33"/>
          <p:cNvCxnSpPr>
            <a:stCxn id="33" idx="2"/>
          </p:cNvCxnSpPr>
          <p:nvPr/>
        </p:nvCxnSpPr>
        <p:spPr>
          <a:xfrm rot="16200000" flipH="1">
            <a:off x="4464907" y="1607400"/>
            <a:ext cx="571504" cy="35706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5" idx="0"/>
          </p:cNvCxnSpPr>
          <p:nvPr/>
        </p:nvCxnSpPr>
        <p:spPr>
          <a:xfrm>
            <a:off x="6143636" y="2643188"/>
            <a:ext cx="840063"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3" idx="2"/>
          </p:cNvCxnSpPr>
          <p:nvPr/>
        </p:nvCxnSpPr>
        <p:spPr>
          <a:xfrm rot="5400000">
            <a:off x="4000559" y="1500118"/>
            <a:ext cx="571506" cy="57163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736246" y="2143121"/>
            <a:ext cx="478563" cy="357190"/>
          </a:xfrm>
          <a:prstGeom prst="rect">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1"/>
                </a:solidFill>
              </a:rPr>
              <a:t>S</a:t>
            </a:r>
            <a:endParaRPr lang="en-GB" sz="2400" dirty="0">
              <a:solidFill>
                <a:schemeClr val="tx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rgbClr val="FFFF00"/>
              </a:solidFill>
            </a:endParaRPr>
          </a:p>
        </p:txBody>
      </p:sp>
      <p:sp>
        <p:nvSpPr>
          <p:cNvPr id="7" name="Title 1"/>
          <p:cNvSpPr>
            <a:spLocks noGrp="1"/>
          </p:cNvSpPr>
          <p:nvPr>
            <p:ph type="title"/>
          </p:nvPr>
        </p:nvSpPr>
        <p:spPr>
          <a:xfrm>
            <a:off x="438120" y="39039"/>
            <a:ext cx="8277284" cy="619125"/>
          </a:xfrm>
        </p:spPr>
        <p:txBody>
          <a:bodyPr>
            <a:normAutofit fontScale="90000"/>
          </a:bodyPr>
          <a:lstStyle/>
          <a:p>
            <a:pPr algn="ctr"/>
            <a:r>
              <a:rPr lang="en-US" dirty="0" smtClean="0"/>
              <a:t>omitting phase for conservative bias prediction</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2" name="TextBox 11"/>
          <p:cNvSpPr txBox="1"/>
          <p:nvPr/>
        </p:nvSpPr>
        <p:spPr>
          <a:xfrm>
            <a:off x="1643042" y="3286129"/>
            <a:ext cx="1082925" cy="369332"/>
          </a:xfrm>
          <a:prstGeom prst="rect">
            <a:avLst/>
          </a:prstGeom>
          <a:noFill/>
        </p:spPr>
        <p:txBody>
          <a:bodyPr wrap="none" rtlCol="0">
            <a:spAutoFit/>
          </a:bodyPr>
          <a:lstStyle/>
          <a:p>
            <a:r>
              <a:rPr lang="en-US" sz="1800" dirty="0" smtClean="0">
                <a:solidFill>
                  <a:schemeClr val="bg1">
                    <a:lumMod val="85000"/>
                  </a:schemeClr>
                </a:solidFill>
              </a:rPr>
              <a:t>reference</a:t>
            </a:r>
            <a:endParaRPr lang="en-GB" sz="1800" dirty="0">
              <a:solidFill>
                <a:schemeClr val="bg1">
                  <a:lumMod val="85000"/>
                </a:schemeClr>
              </a:solidFill>
            </a:endParaRPr>
          </a:p>
        </p:txBody>
      </p:sp>
      <p:cxnSp>
        <p:nvCxnSpPr>
          <p:cNvPr id="14" name="Straight Connector 13"/>
          <p:cNvCxnSpPr/>
          <p:nvPr/>
        </p:nvCxnSpPr>
        <p:spPr>
          <a:xfrm rot="5400000">
            <a:off x="1857356" y="2941081"/>
            <a:ext cx="71438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3"/>
          <p:cNvGrpSpPr/>
          <p:nvPr/>
        </p:nvGrpSpPr>
        <p:grpSpPr>
          <a:xfrm>
            <a:off x="714348" y="1928807"/>
            <a:ext cx="7572428" cy="807790"/>
            <a:chOff x="714348" y="928676"/>
            <a:chExt cx="7572428" cy="807790"/>
          </a:xfrm>
        </p:grpSpPr>
        <p:grpSp>
          <p:nvGrpSpPr>
            <p:cNvPr id="3" name="Group 23"/>
            <p:cNvGrpSpPr/>
            <p:nvPr/>
          </p:nvGrpSpPr>
          <p:grpSpPr>
            <a:xfrm>
              <a:off x="714348" y="928676"/>
              <a:ext cx="5357850" cy="807790"/>
              <a:chOff x="928662" y="928676"/>
              <a:chExt cx="7446951" cy="1122758"/>
            </a:xfrm>
          </p:grpSpPr>
          <p:sp>
            <p:nvSpPr>
              <p:cNvPr id="18" name="TextBox 17"/>
              <p:cNvSpPr txBox="1"/>
              <p:nvPr/>
            </p:nvSpPr>
            <p:spPr>
              <a:xfrm>
                <a:off x="928662" y="1142989"/>
                <a:ext cx="1047623" cy="641674"/>
              </a:xfrm>
              <a:prstGeom prst="rect">
                <a:avLst/>
              </a:prstGeom>
              <a:noFill/>
            </p:spPr>
            <p:txBody>
              <a:bodyPr wrap="none" rtlCol="0">
                <a:spAutoFit/>
              </a:bodyPr>
              <a:lstStyle/>
              <a:p>
                <a:r>
                  <a:rPr lang="en-US" sz="2400" dirty="0" smtClean="0">
                    <a:solidFill>
                      <a:schemeClr val="accent5">
                        <a:lumMod val="20000"/>
                        <a:lumOff val="80000"/>
                      </a:schemeClr>
                    </a:solidFill>
                  </a:rPr>
                  <a:t>bias </a:t>
                </a:r>
                <a:endParaRPr lang="en-GB" sz="2400" dirty="0">
                  <a:solidFill>
                    <a:schemeClr val="accent5">
                      <a:lumMod val="20000"/>
                      <a:lumOff val="80000"/>
                    </a:schemeClr>
                  </a:solidFill>
                </a:endParaRPr>
              </a:p>
            </p:txBody>
          </p:sp>
          <p:pic>
            <p:nvPicPr>
              <p:cNvPr id="1031" name="Picture 7"/>
              <p:cNvPicPr>
                <a:picLocks noChangeAspect="1" noChangeArrowheads="1"/>
              </p:cNvPicPr>
              <p:nvPr/>
            </p:nvPicPr>
            <p:blipFill>
              <a:blip r:embed="rId3"/>
              <a:srcRect/>
              <a:stretch>
                <a:fillRect/>
              </a:stretch>
            </p:blipFill>
            <p:spPr bwMode="auto">
              <a:xfrm>
                <a:off x="1946193" y="928676"/>
                <a:ext cx="6429420" cy="1122758"/>
              </a:xfrm>
              <a:prstGeom prst="rect">
                <a:avLst/>
              </a:prstGeom>
              <a:noFill/>
              <a:ln w="9525">
                <a:noFill/>
                <a:miter lim="800000"/>
                <a:headEnd/>
                <a:tailEnd/>
              </a:ln>
              <a:effectLst/>
            </p:spPr>
          </p:pic>
          <p:sp>
            <p:nvSpPr>
              <p:cNvPr id="22" name="Rectangle 21"/>
              <p:cNvSpPr/>
              <p:nvPr/>
            </p:nvSpPr>
            <p:spPr>
              <a:xfrm>
                <a:off x="2643174" y="1428742"/>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429388" y="1443030"/>
                <a:ext cx="285752" cy="2714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p:cNvPicPr>
              <a:picLocks noChangeAspect="1" noChangeArrowheads="1"/>
            </p:cNvPicPr>
            <p:nvPr/>
          </p:nvPicPr>
          <p:blipFill>
            <a:blip r:embed="rId4"/>
            <a:srcRect/>
            <a:stretch>
              <a:fillRect/>
            </a:stretch>
          </p:blipFill>
          <p:spPr bwMode="auto">
            <a:xfrm>
              <a:off x="3180489" y="928676"/>
              <a:ext cx="5106287" cy="785818"/>
            </a:xfrm>
            <a:prstGeom prst="rect">
              <a:avLst/>
            </a:prstGeom>
            <a:noFill/>
            <a:ln w="9525">
              <a:noFill/>
              <a:miter lim="800000"/>
              <a:headEnd/>
              <a:tailEnd/>
            </a:ln>
            <a:effectLst/>
          </p:spPr>
        </p:pic>
        <p:sp>
          <p:nvSpPr>
            <p:cNvPr id="20" name="Rectangle 19"/>
            <p:cNvSpPr/>
            <p:nvPr/>
          </p:nvSpPr>
          <p:spPr>
            <a:xfrm>
              <a:off x="4701906" y="1324879"/>
              <a:ext cx="142876"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195751" y="1233883"/>
              <a:ext cx="142876"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6643702" y="3143254"/>
            <a:ext cx="679993" cy="338554"/>
          </a:xfrm>
          <a:prstGeom prst="rect">
            <a:avLst/>
          </a:prstGeom>
        </p:spPr>
        <p:txBody>
          <a:bodyPr wrap="none">
            <a:spAutoFit/>
          </a:bodyPr>
          <a:lstStyle/>
          <a:p>
            <a:pPr algn="ctr"/>
            <a:r>
              <a:rPr lang="en-US" dirty="0" smtClean="0">
                <a:solidFill>
                  <a:schemeClr val="bg1">
                    <a:lumMod val="75000"/>
                  </a:schemeClr>
                </a:solidFill>
              </a:rPr>
              <a:t>phase</a:t>
            </a:r>
            <a:endParaRPr lang="en-GB" dirty="0">
              <a:solidFill>
                <a:schemeClr val="bg1">
                  <a:lumMod val="75000"/>
                </a:schemeClr>
              </a:solidFill>
            </a:endParaRPr>
          </a:p>
        </p:txBody>
      </p:sp>
      <p:sp>
        <p:nvSpPr>
          <p:cNvPr id="33" name="TextBox 32"/>
          <p:cNvSpPr txBox="1"/>
          <p:nvPr/>
        </p:nvSpPr>
        <p:spPr>
          <a:xfrm>
            <a:off x="4000496" y="1130848"/>
            <a:ext cx="1143262" cy="369332"/>
          </a:xfrm>
          <a:prstGeom prst="rect">
            <a:avLst/>
          </a:prstGeom>
          <a:noFill/>
        </p:spPr>
        <p:txBody>
          <a:bodyPr wrap="none" rtlCol="0">
            <a:spAutoFit/>
          </a:bodyPr>
          <a:lstStyle/>
          <a:p>
            <a:pPr algn="ctr"/>
            <a:r>
              <a:rPr lang="en-US" sz="1800" dirty="0" smtClean="0">
                <a:solidFill>
                  <a:srgbClr val="FFFF00"/>
                </a:solidFill>
              </a:rPr>
              <a:t>amplitude</a:t>
            </a:r>
            <a:endParaRPr lang="en-GB" sz="1800" dirty="0">
              <a:solidFill>
                <a:srgbClr val="FFFF00"/>
              </a:solidFill>
            </a:endParaRPr>
          </a:p>
        </p:txBody>
      </p:sp>
      <p:cxnSp>
        <p:nvCxnSpPr>
          <p:cNvPr id="37" name="Straight Connector 36"/>
          <p:cNvCxnSpPr>
            <a:endCxn id="25" idx="0"/>
          </p:cNvCxnSpPr>
          <p:nvPr/>
        </p:nvCxnSpPr>
        <p:spPr>
          <a:xfrm rot="5400000">
            <a:off x="6885139" y="2741749"/>
            <a:ext cx="500066" cy="302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3" idx="2"/>
          </p:cNvCxnSpPr>
          <p:nvPr/>
        </p:nvCxnSpPr>
        <p:spPr>
          <a:xfrm rot="16200000" flipH="1">
            <a:off x="4464907" y="1607400"/>
            <a:ext cx="571504" cy="357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5" idx="0"/>
          </p:cNvCxnSpPr>
          <p:nvPr/>
        </p:nvCxnSpPr>
        <p:spPr>
          <a:xfrm>
            <a:off x="6143636" y="2643188"/>
            <a:ext cx="840063" cy="500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3" idx="2"/>
          </p:cNvCxnSpPr>
          <p:nvPr/>
        </p:nvCxnSpPr>
        <p:spPr>
          <a:xfrm rot="5400000">
            <a:off x="4000559" y="1500118"/>
            <a:ext cx="571506" cy="571631"/>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533222" y="2041705"/>
            <a:ext cx="1143008" cy="4796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S</a:t>
            </a:r>
            <a:endParaRPr lang="en-GB" sz="2400" dirty="0"/>
          </a:p>
        </p:txBody>
      </p:sp>
      <p:sp>
        <p:nvSpPr>
          <p:cNvPr id="36" name="Oval 35"/>
          <p:cNvSpPr/>
          <p:nvPr/>
        </p:nvSpPr>
        <p:spPr>
          <a:xfrm>
            <a:off x="4565515" y="2132810"/>
            <a:ext cx="857256" cy="416722"/>
          </a:xfrm>
          <a:prstGeom prst="ellipse">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1"/>
                </a:solidFill>
              </a:rPr>
              <a:t>f</a:t>
            </a:r>
            <a:endParaRPr lang="en-GB" sz="2400" dirty="0">
              <a:solidFill>
                <a:schemeClr val="tx1"/>
              </a:solidFill>
            </a:endParaRPr>
          </a:p>
        </p:txBody>
      </p:sp>
      <p:sp>
        <p:nvSpPr>
          <p:cNvPr id="38" name="Oval 37"/>
          <p:cNvSpPr/>
          <p:nvPr/>
        </p:nvSpPr>
        <p:spPr>
          <a:xfrm>
            <a:off x="6715140" y="2000245"/>
            <a:ext cx="1214446" cy="57150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f</a:t>
            </a:r>
            <a:endParaRPr lang="en-GB" sz="2400" dirty="0"/>
          </a:p>
        </p:txBody>
      </p:sp>
      <p:pic>
        <p:nvPicPr>
          <p:cNvPr id="39" name="Picture 4" descr="http://freesqueezesystem.com/graphics/doodles/cross.png"/>
          <p:cNvPicPr>
            <a:picLocks noChangeAspect="1" noChangeArrowheads="1"/>
          </p:cNvPicPr>
          <p:nvPr/>
        </p:nvPicPr>
        <p:blipFill>
          <a:blip r:embed="rId5"/>
          <a:srcRect/>
          <a:stretch>
            <a:fillRect/>
          </a:stretch>
        </p:blipFill>
        <p:spPr bwMode="auto">
          <a:xfrm>
            <a:off x="6000760" y="1357304"/>
            <a:ext cx="1841917" cy="2286016"/>
          </a:xfrm>
          <a:prstGeom prst="rect">
            <a:avLst/>
          </a:prstGeom>
          <a:noFill/>
        </p:spPr>
      </p:pic>
      <p:sp>
        <p:nvSpPr>
          <p:cNvPr id="40" name="Rectangle 39"/>
          <p:cNvSpPr/>
          <p:nvPr/>
        </p:nvSpPr>
        <p:spPr>
          <a:xfrm>
            <a:off x="3736246" y="2143121"/>
            <a:ext cx="478563" cy="357190"/>
          </a:xfrm>
          <a:prstGeom prst="rect">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1"/>
                </a:solidFill>
              </a:rPr>
              <a:t>S</a:t>
            </a:r>
            <a:endParaRPr lang="en-GB" sz="2400" dirty="0">
              <a:solidFill>
                <a:schemeClr val="tx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223806" y="39039"/>
            <a:ext cx="8705912" cy="619125"/>
          </a:xfrm>
        </p:spPr>
        <p:txBody>
          <a:bodyPr>
            <a:normAutofit fontScale="90000"/>
          </a:bodyPr>
          <a:lstStyle/>
          <a:p>
            <a:pPr algn="ctr"/>
            <a:r>
              <a:rPr lang="en-US" dirty="0" smtClean="0"/>
              <a:t>new measure: </a:t>
            </a:r>
            <a:r>
              <a:rPr lang="en-US" dirty="0" err="1" smtClean="0"/>
              <a:t>ampl</a:t>
            </a:r>
            <a:r>
              <a:rPr lang="en-US" dirty="0" smtClean="0"/>
              <a:t> of expected sampling spectrum</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57"/>
          <p:cNvGrpSpPr/>
          <p:nvPr/>
        </p:nvGrpSpPr>
        <p:grpSpPr>
          <a:xfrm>
            <a:off x="2174205" y="1211907"/>
            <a:ext cx="4977127" cy="3282786"/>
            <a:chOff x="3714744" y="2143122"/>
            <a:chExt cx="3357586" cy="2214578"/>
          </a:xfrm>
        </p:grpSpPr>
        <p:grpSp>
          <p:nvGrpSpPr>
            <p:cNvPr id="3" name="Group 74"/>
            <p:cNvGrpSpPr/>
            <p:nvPr/>
          </p:nvGrpSpPr>
          <p:grpSpPr>
            <a:xfrm>
              <a:off x="3714744" y="3211600"/>
              <a:ext cx="3357586" cy="726"/>
              <a:chOff x="2500442" y="3134347"/>
              <a:chExt cx="4332758" cy="528"/>
            </a:xfrm>
          </p:grpSpPr>
          <p:cxnSp>
            <p:nvCxnSpPr>
              <p:cNvPr id="15" name="Straight Arrow Connector 14"/>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4" name="Group 76"/>
            <p:cNvGrpSpPr/>
            <p:nvPr/>
          </p:nvGrpSpPr>
          <p:grpSpPr>
            <a:xfrm>
              <a:off x="5396923" y="2143122"/>
              <a:ext cx="425" cy="2214578"/>
              <a:chOff x="5396923" y="2143122"/>
              <a:chExt cx="425" cy="2214578"/>
            </a:xfrm>
          </p:grpSpPr>
          <p:cxnSp>
            <p:nvCxnSpPr>
              <p:cNvPr id="13" name="Straight Arrow Connector 12"/>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17" name="Oval 16"/>
          <p:cNvSpPr/>
          <p:nvPr/>
        </p:nvSpPr>
        <p:spPr>
          <a:xfrm>
            <a:off x="3377517" y="1529596"/>
            <a:ext cx="2541511" cy="2541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497966" y="1881063"/>
            <a:ext cx="298352" cy="298352"/>
          </a:xfrm>
          <a:prstGeom prst="ellipse">
            <a:avLst/>
          </a:prstGeom>
          <a:solidFill>
            <a:schemeClr val="tx1">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19" name="Oval 18"/>
          <p:cNvSpPr/>
          <p:nvPr/>
        </p:nvSpPr>
        <p:spPr>
          <a:xfrm>
            <a:off x="4171794" y="1447865"/>
            <a:ext cx="298352" cy="298352"/>
          </a:xfrm>
          <a:prstGeom prst="ellipse">
            <a:avLst/>
          </a:prstGeom>
          <a:solidFill>
            <a:schemeClr val="tx1">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20" name="Oval 19"/>
          <p:cNvSpPr/>
          <p:nvPr/>
        </p:nvSpPr>
        <p:spPr>
          <a:xfrm>
            <a:off x="3748211" y="3633082"/>
            <a:ext cx="298352" cy="298352"/>
          </a:xfrm>
          <a:prstGeom prst="ellipse">
            <a:avLst/>
          </a:prstGeom>
          <a:solidFill>
            <a:schemeClr val="tx1">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21" name="Oval 20"/>
          <p:cNvSpPr/>
          <p:nvPr/>
        </p:nvSpPr>
        <p:spPr>
          <a:xfrm>
            <a:off x="5702409" y="2997704"/>
            <a:ext cx="298352" cy="298352"/>
          </a:xfrm>
          <a:prstGeom prst="ellipse">
            <a:avLst/>
          </a:prstGeom>
          <a:solidFill>
            <a:schemeClr val="tx1">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22" name="Oval 21"/>
          <p:cNvSpPr/>
          <p:nvPr/>
        </p:nvSpPr>
        <p:spPr>
          <a:xfrm>
            <a:off x="3214678" y="2857502"/>
            <a:ext cx="298352" cy="285752"/>
          </a:xfrm>
          <a:prstGeom prst="ellipse">
            <a:avLst/>
          </a:prstGeom>
          <a:solidFill>
            <a:schemeClr val="tx1">
              <a:lumMod val="75000"/>
              <a:lumOff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23" name="Oval 22"/>
          <p:cNvSpPr/>
          <p:nvPr/>
        </p:nvSpPr>
        <p:spPr>
          <a:xfrm>
            <a:off x="4143372" y="2250888"/>
            <a:ext cx="125878" cy="12587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cxnSp>
        <p:nvCxnSpPr>
          <p:cNvPr id="25" name="Straight Arrow Connector 24"/>
          <p:cNvCxnSpPr/>
          <p:nvPr/>
        </p:nvCxnSpPr>
        <p:spPr>
          <a:xfrm rot="16200000" flipV="1">
            <a:off x="4263297" y="2376769"/>
            <a:ext cx="423582" cy="423581"/>
          </a:xfrm>
          <a:prstGeom prst="straightConnector1">
            <a:avLst/>
          </a:prstGeom>
          <a:ln w="38100">
            <a:solidFill>
              <a:srgbClr val="FFFF00"/>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695421" y="1993761"/>
            <a:ext cx="857258" cy="785818"/>
          </a:xfrm>
          <a:prstGeom prst="straightConnector1">
            <a:avLst/>
          </a:prstGeom>
          <a:ln w="38100">
            <a:solidFill>
              <a:schemeClr val="bg1">
                <a:lumMod val="65000"/>
              </a:schemeClr>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12289" name="Picture 1"/>
          <p:cNvPicPr>
            <a:picLocks noChangeAspect="1" noChangeArrowheads="1"/>
          </p:cNvPicPr>
          <p:nvPr/>
        </p:nvPicPr>
        <p:blipFill>
          <a:blip r:embed="rId3"/>
          <a:srcRect/>
          <a:stretch>
            <a:fillRect/>
          </a:stretch>
        </p:blipFill>
        <p:spPr bwMode="auto">
          <a:xfrm>
            <a:off x="6072198" y="1571618"/>
            <a:ext cx="1714062" cy="647710"/>
          </a:xfrm>
          <a:prstGeom prst="rect">
            <a:avLst/>
          </a:prstGeom>
          <a:noFill/>
          <a:ln w="9525">
            <a:noFill/>
            <a:miter lim="800000"/>
            <a:headEnd/>
            <a:tailEnd/>
          </a:ln>
          <a:effectLst/>
        </p:spPr>
      </p:pic>
      <p:pic>
        <p:nvPicPr>
          <p:cNvPr id="118786" name="Picture 2"/>
          <p:cNvPicPr>
            <a:picLocks noChangeAspect="1" noChangeArrowheads="1"/>
          </p:cNvPicPr>
          <p:nvPr/>
        </p:nvPicPr>
        <p:blipFill>
          <a:blip r:embed="rId4">
            <a:duotone>
              <a:prstClr val="black"/>
              <a:srgbClr val="FFFF00">
                <a:tint val="45000"/>
                <a:satMod val="400000"/>
              </a:srgbClr>
            </a:duotone>
          </a:blip>
          <a:srcRect/>
          <a:stretch>
            <a:fillRect/>
          </a:stretch>
        </p:blipFill>
        <p:spPr bwMode="auto">
          <a:xfrm>
            <a:off x="1357290" y="1500180"/>
            <a:ext cx="1665592" cy="785818"/>
          </a:xfrm>
          <a:prstGeom prst="rect">
            <a:avLst/>
          </a:prstGeom>
          <a:noFill/>
          <a:ln w="9525">
            <a:noFill/>
            <a:miter lim="800000"/>
            <a:headEnd/>
            <a:tailEnd/>
          </a:ln>
          <a:effectLst/>
        </p:spPr>
      </p:pic>
      <p:sp>
        <p:nvSpPr>
          <p:cNvPr id="28" name="TextBox 27"/>
          <p:cNvSpPr txBox="1"/>
          <p:nvPr/>
        </p:nvSpPr>
        <p:spPr>
          <a:xfrm>
            <a:off x="1906032" y="2143122"/>
            <a:ext cx="594266" cy="369332"/>
          </a:xfrm>
          <a:prstGeom prst="rect">
            <a:avLst/>
          </a:prstGeom>
          <a:noFill/>
        </p:spPr>
        <p:txBody>
          <a:bodyPr wrap="none" rtlCol="0">
            <a:spAutoFit/>
          </a:bodyPr>
          <a:lstStyle/>
          <a:p>
            <a:pPr algn="ctr"/>
            <a:r>
              <a:rPr lang="en-US" sz="1800" dirty="0" smtClean="0">
                <a:solidFill>
                  <a:srgbClr val="FFFF00"/>
                </a:solidFill>
              </a:rPr>
              <a:t>ours</a:t>
            </a:r>
            <a:endParaRPr lang="en-GB" sz="1800" dirty="0">
              <a:solidFill>
                <a:srgbClr val="FFFF00"/>
              </a:solidFill>
            </a:endParaRPr>
          </a:p>
        </p:txBody>
      </p:sp>
      <p:sp>
        <p:nvSpPr>
          <p:cNvPr id="30" name="TextBox 29"/>
          <p:cNvSpPr txBox="1"/>
          <p:nvPr/>
        </p:nvSpPr>
        <p:spPr>
          <a:xfrm>
            <a:off x="6172589" y="2071684"/>
            <a:ext cx="1399807" cy="369332"/>
          </a:xfrm>
          <a:prstGeom prst="rect">
            <a:avLst/>
          </a:prstGeom>
          <a:noFill/>
        </p:spPr>
        <p:txBody>
          <a:bodyPr wrap="none" rtlCol="0">
            <a:spAutoFit/>
          </a:bodyPr>
          <a:lstStyle/>
          <a:p>
            <a:pPr algn="ctr"/>
            <a:r>
              <a:rPr lang="en-US" sz="1800" dirty="0" err="1" smtClean="0">
                <a:solidFill>
                  <a:schemeClr val="accent1">
                    <a:lumMod val="20000"/>
                    <a:lumOff val="80000"/>
                  </a:schemeClr>
                </a:solidFill>
              </a:rPr>
              <a:t>periodogram</a:t>
            </a:r>
            <a:endParaRPr lang="en-GB" sz="1800" dirty="0">
              <a:solidFill>
                <a:schemeClr val="accent1">
                  <a:lumMod val="20000"/>
                  <a:lumOff val="80000"/>
                </a:schemeClr>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8786"/>
                                        </p:tgtEl>
                                        <p:attrNameLst>
                                          <p:attrName>style.visibility</p:attrName>
                                        </p:attrNameLst>
                                      </p:cBhvr>
                                      <p:to>
                                        <p:strVal val="visible"/>
                                      </p:to>
                                    </p:set>
                                    <p:animEffect transition="in" filter="fade">
                                      <p:cBhvr>
                                        <p:cTn id="11" dur="500"/>
                                        <p:tgtEl>
                                          <p:spTgt spid="11878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childTnLst>
                                </p:cTn>
                              </p:par>
                              <p:par>
                                <p:cTn id="22" presetID="1"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2289"/>
                                        </p:tgtEl>
                                        <p:attrNameLst>
                                          <p:attrName>style.visibility</p:attrName>
                                        </p:attrNameLst>
                                      </p:cBhvr>
                                      <p:to>
                                        <p:strVal val="visible"/>
                                      </p:to>
                                    </p:set>
                                    <p:animEffect transition="in" filter="fade">
                                      <p:cBhvr>
                                        <p:cTn id="28" dur="5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28" grpId="1"/>
      <p:bldP spid="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Result 2: estimator variance</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5361" name="Picture 1"/>
          <p:cNvPicPr>
            <a:picLocks noChangeAspect="1" noChangeArrowheads="1"/>
          </p:cNvPicPr>
          <p:nvPr/>
        </p:nvPicPr>
        <p:blipFill>
          <a:blip r:embed="rId3"/>
          <a:srcRect l="17778"/>
          <a:stretch>
            <a:fillRect/>
          </a:stretch>
        </p:blipFill>
        <p:spPr bwMode="auto">
          <a:xfrm>
            <a:off x="3000364" y="1170902"/>
            <a:ext cx="4286280" cy="858708"/>
          </a:xfrm>
          <a:prstGeom prst="rect">
            <a:avLst/>
          </a:prstGeom>
          <a:noFill/>
          <a:ln w="9525">
            <a:noFill/>
            <a:miter lim="800000"/>
            <a:headEnd/>
            <a:tailEnd/>
          </a:ln>
          <a:effectLst/>
        </p:spPr>
      </p:pic>
      <p:sp>
        <p:nvSpPr>
          <p:cNvPr id="9" name="TextBox 8"/>
          <p:cNvSpPr txBox="1"/>
          <p:nvPr/>
        </p:nvSpPr>
        <p:spPr>
          <a:xfrm>
            <a:off x="1785918" y="1357304"/>
            <a:ext cx="1307089" cy="461665"/>
          </a:xfrm>
          <a:prstGeom prst="rect">
            <a:avLst/>
          </a:prstGeom>
          <a:noFill/>
        </p:spPr>
        <p:txBody>
          <a:bodyPr wrap="none" rtlCol="0">
            <a:spAutoFit/>
          </a:bodyPr>
          <a:lstStyle/>
          <a:p>
            <a:r>
              <a:rPr lang="en-US" sz="2400" dirty="0" smtClean="0">
                <a:solidFill>
                  <a:schemeClr val="accent5">
                    <a:lumMod val="20000"/>
                    <a:lumOff val="80000"/>
                  </a:schemeClr>
                </a:solidFill>
              </a:rPr>
              <a:t>variance </a:t>
            </a:r>
            <a:endParaRPr lang="en-GB" sz="2400" dirty="0">
              <a:solidFill>
                <a:schemeClr val="accent5">
                  <a:lumMod val="20000"/>
                  <a:lumOff val="80000"/>
                </a:schemeClr>
              </a:solidFill>
            </a:endParaRPr>
          </a:p>
        </p:txBody>
      </p:sp>
      <p:cxnSp>
        <p:nvCxnSpPr>
          <p:cNvPr id="10" name="Straight Connector 9"/>
          <p:cNvCxnSpPr/>
          <p:nvPr/>
        </p:nvCxnSpPr>
        <p:spPr>
          <a:xfrm rot="5400000">
            <a:off x="4858546" y="2356642"/>
            <a:ext cx="42862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43729" y="2559609"/>
            <a:ext cx="1928733" cy="369332"/>
          </a:xfrm>
          <a:prstGeom prst="rect">
            <a:avLst/>
          </a:prstGeom>
          <a:noFill/>
        </p:spPr>
        <p:txBody>
          <a:bodyPr wrap="none" rtlCol="0">
            <a:spAutoFit/>
          </a:bodyPr>
          <a:lstStyle/>
          <a:p>
            <a:pPr algn="ctr"/>
            <a:r>
              <a:rPr lang="en-US" sz="1800" dirty="0" smtClean="0">
                <a:solidFill>
                  <a:schemeClr val="bg1">
                    <a:lumMod val="85000"/>
                  </a:schemeClr>
                </a:solidFill>
              </a:rPr>
              <a:t>frequency variable</a:t>
            </a:r>
            <a:endParaRPr lang="en-GB" sz="1800" dirty="0">
              <a:solidFill>
                <a:schemeClr val="bg1">
                  <a:lumMod val="85000"/>
                </a:schemeClr>
              </a:solidFill>
            </a:endParaRPr>
          </a:p>
        </p:txBody>
      </p:sp>
      <p:cxnSp>
        <p:nvCxnSpPr>
          <p:cNvPr id="12" name="Straight Connector 11"/>
          <p:cNvCxnSpPr>
            <a:endCxn id="11" idx="0"/>
          </p:cNvCxnSpPr>
          <p:nvPr/>
        </p:nvCxnSpPr>
        <p:spPr>
          <a:xfrm rot="16200000" flipH="1">
            <a:off x="6720381" y="2171894"/>
            <a:ext cx="773676" cy="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43372" y="2143122"/>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86248" y="2571750"/>
            <a:ext cx="1521057" cy="369332"/>
          </a:xfrm>
          <a:prstGeom prst="rect">
            <a:avLst/>
          </a:prstGeom>
          <a:noFill/>
        </p:spPr>
        <p:txBody>
          <a:bodyPr wrap="none" rtlCol="0">
            <a:spAutoFit/>
          </a:bodyPr>
          <a:lstStyle/>
          <a:p>
            <a:pPr algn="ctr"/>
            <a:r>
              <a:rPr lang="en-US" sz="1800" dirty="0" smtClean="0">
                <a:solidFill>
                  <a:srgbClr val="FFFF00"/>
                </a:solidFill>
              </a:rPr>
              <a:t>inner product </a:t>
            </a:r>
          </a:p>
        </p:txBody>
      </p:sp>
      <p:sp>
        <p:nvSpPr>
          <p:cNvPr id="17" name="Rectangle 16"/>
          <p:cNvSpPr/>
          <p:nvPr/>
        </p:nvSpPr>
        <p:spPr>
          <a:xfrm>
            <a:off x="5559162" y="1565133"/>
            <a:ext cx="205590" cy="20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215668" y="1387180"/>
            <a:ext cx="716796" cy="398752"/>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solidFill>
                  <a:schemeClr val="tx1"/>
                </a:solidFill>
              </a:rPr>
              <a:t>S</a:t>
            </a:r>
            <a:endParaRPr lang="en-GB" sz="2400" dirty="0">
              <a:solidFill>
                <a:schemeClr val="tx1"/>
              </a:solidFill>
            </a:endParaRPr>
          </a:p>
        </p:txBody>
      </p:sp>
      <p:sp>
        <p:nvSpPr>
          <p:cNvPr id="16" name="Oval 15"/>
          <p:cNvSpPr/>
          <p:nvPr/>
        </p:nvSpPr>
        <p:spPr>
          <a:xfrm>
            <a:off x="5143504" y="1228317"/>
            <a:ext cx="1643074" cy="557615"/>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solidFill>
                  <a:schemeClr val="tx1"/>
                </a:solidFill>
              </a:rPr>
              <a:t>|| f ||</a:t>
            </a:r>
            <a:r>
              <a:rPr lang="en-US" sz="2400" baseline="58000" dirty="0" smtClean="0">
                <a:solidFill>
                  <a:schemeClr val="tx1"/>
                </a:solidFill>
              </a:rPr>
              <a:t>2</a:t>
            </a:r>
            <a:endParaRPr lang="en-GB" sz="2400" baseline="58000" dirty="0">
              <a:solidFill>
                <a:schemeClr val="tx1"/>
              </a:solidFill>
            </a:endParaRPr>
          </a:p>
        </p:txBody>
      </p:sp>
      <p:sp>
        <p:nvSpPr>
          <p:cNvPr id="18" name="Rectangle 17"/>
          <p:cNvSpPr/>
          <p:nvPr/>
        </p:nvSpPr>
        <p:spPr>
          <a:xfrm>
            <a:off x="2643174" y="732998"/>
            <a:ext cx="2643206" cy="338554"/>
          </a:xfrm>
          <a:prstGeom prst="rect">
            <a:avLst/>
          </a:prstGeom>
        </p:spPr>
        <p:txBody>
          <a:bodyPr wrap="square">
            <a:spAutoFit/>
          </a:bodyPr>
          <a:lstStyle/>
          <a:p>
            <a:pPr algn="ctr"/>
            <a:r>
              <a:rPr lang="en-US" dirty="0" smtClean="0">
                <a:solidFill>
                  <a:srgbClr val="FFFF00"/>
                </a:solidFill>
              </a:rPr>
              <a:t>sampling spectrum</a:t>
            </a:r>
            <a:endParaRPr lang="en-GB" dirty="0">
              <a:solidFill>
                <a:srgbClr val="FFFF00"/>
              </a:solidFill>
            </a:endParaRPr>
          </a:p>
        </p:txBody>
      </p:sp>
      <p:sp>
        <p:nvSpPr>
          <p:cNvPr id="19" name="Rectangle 18"/>
          <p:cNvSpPr/>
          <p:nvPr/>
        </p:nvSpPr>
        <p:spPr>
          <a:xfrm>
            <a:off x="5643570" y="732998"/>
            <a:ext cx="2565702" cy="338554"/>
          </a:xfrm>
          <a:prstGeom prst="rect">
            <a:avLst/>
          </a:prstGeom>
        </p:spPr>
        <p:txBody>
          <a:bodyPr wrap="none">
            <a:spAutoFit/>
          </a:bodyPr>
          <a:lstStyle/>
          <a:p>
            <a:pPr algn="ctr"/>
            <a:r>
              <a:rPr lang="en-US" dirty="0" smtClean="0">
                <a:solidFill>
                  <a:srgbClr val="FFFF00"/>
                </a:solidFill>
              </a:rPr>
              <a:t>integrand’s  power spectrum</a:t>
            </a:r>
            <a:endParaRPr lang="en-GB" dirty="0">
              <a:solidFill>
                <a:srgbClr val="FFFF00"/>
              </a:solidFill>
            </a:endParaRPr>
          </a:p>
        </p:txBody>
      </p:sp>
      <p:cxnSp>
        <p:nvCxnSpPr>
          <p:cNvPr id="20" name="Straight Connector 19"/>
          <p:cNvCxnSpPr>
            <a:endCxn id="15" idx="0"/>
          </p:cNvCxnSpPr>
          <p:nvPr/>
        </p:nvCxnSpPr>
        <p:spPr>
          <a:xfrm rot="16200000" flipH="1">
            <a:off x="4416013" y="1229127"/>
            <a:ext cx="315628" cy="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5715247" y="1214189"/>
            <a:ext cx="285752" cy="4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smtClean="0"/>
              <a:t>the equations say …</a:t>
            </a:r>
            <a:endParaRPr lang="en-US" dirty="0"/>
          </a:p>
        </p:txBody>
      </p:sp>
      <p:sp>
        <p:nvSpPr>
          <p:cNvPr id="8" name="Content Placeholder 2"/>
          <p:cNvSpPr>
            <a:spLocks noGrp="1"/>
          </p:cNvSpPr>
          <p:nvPr>
            <p:ph idx="1"/>
          </p:nvPr>
        </p:nvSpPr>
        <p:spPr>
          <a:xfrm>
            <a:off x="457200" y="785800"/>
            <a:ext cx="8229600" cy="3929091"/>
          </a:xfrm>
        </p:spPr>
        <p:txBody>
          <a:bodyPr>
            <a:normAutofit/>
          </a:bodyPr>
          <a:lstStyle/>
          <a:p>
            <a:r>
              <a:rPr lang="en-US" sz="2400" dirty="0" smtClean="0">
                <a:solidFill>
                  <a:schemeClr val="bg1"/>
                </a:solidFill>
              </a:rPr>
              <a:t>Keep energy low at frequencies in sampling spectrum</a:t>
            </a:r>
          </a:p>
          <a:p>
            <a:pPr lvl="1"/>
            <a:r>
              <a:rPr lang="en-US" sz="2000" dirty="0" smtClean="0">
                <a:solidFill>
                  <a:schemeClr val="bg1"/>
                </a:solidFill>
              </a:rPr>
              <a:t>Where integrand has high energy</a:t>
            </a:r>
          </a:p>
          <a:p>
            <a:pPr lvl="1"/>
            <a:endParaRPr lang="en-US" sz="2000" dirty="0" smtClean="0">
              <a:solidFill>
                <a:schemeClr val="bg1"/>
              </a:solidFill>
            </a:endParaRPr>
          </a:p>
          <a:p>
            <a:pPr lvl="1"/>
            <a:endParaRPr lang="en-US" sz="2000" dirty="0" smtClean="0">
              <a:solidFill>
                <a:schemeClr val="bg1"/>
              </a:solidFill>
            </a:endParaRPr>
          </a:p>
          <a:p>
            <a:pPr lvl="1">
              <a:buNone/>
            </a:pPr>
            <a:endParaRPr lang="en-US" sz="2000" dirty="0" smtClean="0">
              <a:solidFill>
                <a:schemeClr val="bg1"/>
              </a:solidFill>
            </a:endParaRP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30" y="95250"/>
            <a:ext cx="7943860" cy="523875"/>
          </a:xfrm>
        </p:spPr>
        <p:txBody>
          <a:bodyPr/>
          <a:lstStyle/>
          <a:p>
            <a:pPr algn="ctr"/>
            <a:r>
              <a:rPr lang="en-US" dirty="0" smtClean="0"/>
              <a:t>case study: Gaussian jittered sampling</a:t>
            </a:r>
            <a:endParaRPr lang="en-GB" dirty="0"/>
          </a:p>
        </p:txBody>
      </p:sp>
      <p:cxnSp>
        <p:nvCxnSpPr>
          <p:cNvPr id="275" name="Straight Connector 274"/>
          <p:cNvCxnSpPr/>
          <p:nvPr/>
        </p:nvCxnSpPr>
        <p:spPr>
          <a:xfrm rot="5400000">
            <a:off x="605603" y="2892427"/>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5400000">
            <a:off x="1641653" y="2892427"/>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2677703" y="2892427"/>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a:off x="3713753" y="2892427"/>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5400000">
            <a:off x="4749801" y="2892427"/>
            <a:ext cx="364333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85"/>
          <p:cNvGrpSpPr/>
          <p:nvPr/>
        </p:nvGrpSpPr>
        <p:grpSpPr>
          <a:xfrm rot="16200000">
            <a:off x="2499108" y="858429"/>
            <a:ext cx="4145786" cy="5000660"/>
            <a:chOff x="2651904" y="1081076"/>
            <a:chExt cx="4145786" cy="3643338"/>
          </a:xfrm>
        </p:grpSpPr>
        <p:cxnSp>
          <p:nvCxnSpPr>
            <p:cNvPr id="281" name="Straight Connector 280"/>
            <p:cNvCxnSpPr/>
            <p:nvPr/>
          </p:nvCxnSpPr>
          <p:spPr>
            <a:xfrm rot="5400000">
              <a:off x="831029"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5400000">
              <a:off x="1867079"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903129"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3939179"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4975227"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9220"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90812" y="1611322"/>
            <a:ext cx="428612" cy="428612"/>
          </a:xfrm>
          <a:prstGeom prst="rect">
            <a:avLst/>
          </a:prstGeom>
          <a:noFill/>
          <a:effectLst>
            <a:outerShdw blurRad="50800" dist="38100" dir="2700000" algn="tl" rotWithShape="0">
              <a:prstClr val="black">
                <a:alpha val="40000"/>
              </a:prstClr>
            </a:outerShdw>
          </a:effectLst>
        </p:spPr>
      </p:pic>
      <p:pic>
        <p:nvPicPr>
          <p:cNvPr id="289"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90944" y="1611322"/>
            <a:ext cx="428612" cy="428612"/>
          </a:xfrm>
          <a:prstGeom prst="rect">
            <a:avLst/>
          </a:prstGeom>
          <a:noFill/>
          <a:effectLst>
            <a:outerShdw blurRad="50800" dist="38100" dir="2700000" algn="tl" rotWithShape="0">
              <a:prstClr val="black">
                <a:alpha val="40000"/>
              </a:prstClr>
            </a:outerShdw>
          </a:effectLst>
        </p:spPr>
      </p:pic>
      <p:pic>
        <p:nvPicPr>
          <p:cNvPr id="293"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91076" y="1611322"/>
            <a:ext cx="428612" cy="428612"/>
          </a:xfrm>
          <a:prstGeom prst="rect">
            <a:avLst/>
          </a:prstGeom>
          <a:noFill/>
          <a:effectLst>
            <a:outerShdw blurRad="50800" dist="38100" dir="2700000" algn="tl" rotWithShape="0">
              <a:prstClr val="black">
                <a:alpha val="40000"/>
              </a:prstClr>
            </a:outerShdw>
          </a:effectLst>
        </p:spPr>
      </p:pic>
      <p:pic>
        <p:nvPicPr>
          <p:cNvPr id="294"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91208" y="1611322"/>
            <a:ext cx="428612" cy="428612"/>
          </a:xfrm>
          <a:prstGeom prst="rect">
            <a:avLst/>
          </a:prstGeom>
          <a:noFill/>
          <a:effectLst>
            <a:outerShdw blurRad="50800" dist="38100" dir="2700000" algn="tl" rotWithShape="0">
              <a:prstClr val="black">
                <a:alpha val="40000"/>
              </a:prstClr>
            </a:outerShdw>
          </a:effectLst>
        </p:spPr>
      </p:pic>
      <p:pic>
        <p:nvPicPr>
          <p:cNvPr id="28"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84462" y="2643188"/>
            <a:ext cx="428612" cy="428612"/>
          </a:xfrm>
          <a:prstGeom prst="rect">
            <a:avLst/>
          </a:prstGeom>
          <a:noFill/>
          <a:effectLst>
            <a:outerShdw blurRad="50800" dist="38100" dir="2700000" algn="tl" rotWithShape="0">
              <a:prstClr val="black">
                <a:alpha val="40000"/>
              </a:prstClr>
            </a:outerShdw>
          </a:effectLst>
        </p:spPr>
      </p:pic>
      <p:pic>
        <p:nvPicPr>
          <p:cNvPr id="29"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84594" y="2643188"/>
            <a:ext cx="428612" cy="428612"/>
          </a:xfrm>
          <a:prstGeom prst="rect">
            <a:avLst/>
          </a:prstGeom>
          <a:noFill/>
          <a:effectLst>
            <a:outerShdw blurRad="50800" dist="38100" dir="2700000" algn="tl" rotWithShape="0">
              <a:prstClr val="black">
                <a:alpha val="40000"/>
              </a:prstClr>
            </a:outerShdw>
          </a:effectLst>
        </p:spPr>
      </p:pic>
      <p:pic>
        <p:nvPicPr>
          <p:cNvPr id="30"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4726" y="2643188"/>
            <a:ext cx="428612" cy="428612"/>
          </a:xfrm>
          <a:prstGeom prst="rect">
            <a:avLst/>
          </a:prstGeom>
          <a:noFill/>
          <a:effectLst>
            <a:outerShdw blurRad="50800" dist="38100" dir="2700000" algn="tl" rotWithShape="0">
              <a:prstClr val="black">
                <a:alpha val="40000"/>
              </a:prstClr>
            </a:outerShdw>
          </a:effectLst>
        </p:spPr>
      </p:pic>
      <p:pic>
        <p:nvPicPr>
          <p:cNvPr id="31"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84858" y="2643188"/>
            <a:ext cx="428612" cy="428612"/>
          </a:xfrm>
          <a:prstGeom prst="rect">
            <a:avLst/>
          </a:prstGeom>
          <a:noFill/>
          <a:effectLst>
            <a:outerShdw blurRad="50800" dist="38100" dir="2700000" algn="tl" rotWithShape="0">
              <a:prstClr val="black">
                <a:alpha val="40000"/>
              </a:prstClr>
            </a:outerShdw>
          </a:effectLst>
        </p:spPr>
      </p:pic>
      <p:pic>
        <p:nvPicPr>
          <p:cNvPr id="33"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84478" y="3643336"/>
            <a:ext cx="428612" cy="428612"/>
          </a:xfrm>
          <a:prstGeom prst="rect">
            <a:avLst/>
          </a:prstGeom>
          <a:noFill/>
          <a:effectLst>
            <a:outerShdw blurRad="50800" dist="38100" dir="2700000" algn="tl" rotWithShape="0">
              <a:prstClr val="black">
                <a:alpha val="40000"/>
              </a:prstClr>
            </a:outerShdw>
          </a:effectLst>
        </p:spPr>
      </p:pic>
      <p:pic>
        <p:nvPicPr>
          <p:cNvPr id="34"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84610" y="3643336"/>
            <a:ext cx="428612" cy="428612"/>
          </a:xfrm>
          <a:prstGeom prst="rect">
            <a:avLst/>
          </a:prstGeom>
          <a:noFill/>
          <a:effectLst>
            <a:outerShdw blurRad="50800" dist="38100" dir="2700000" algn="tl" rotWithShape="0">
              <a:prstClr val="black">
                <a:alpha val="40000"/>
              </a:prstClr>
            </a:outerShdw>
          </a:effectLst>
        </p:spPr>
      </p:pic>
      <p:pic>
        <p:nvPicPr>
          <p:cNvPr id="35"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4742" y="3643336"/>
            <a:ext cx="428612" cy="428612"/>
          </a:xfrm>
          <a:prstGeom prst="rect">
            <a:avLst/>
          </a:prstGeom>
          <a:noFill/>
          <a:effectLst>
            <a:outerShdw blurRad="50800" dist="38100" dir="2700000" algn="tl" rotWithShape="0">
              <a:prstClr val="black">
                <a:alpha val="40000"/>
              </a:prstClr>
            </a:outerShdw>
          </a:effectLst>
        </p:spPr>
      </p:pic>
      <p:pic>
        <p:nvPicPr>
          <p:cNvPr id="36" name="Picture 4" descr="https://encrypted-tbn1.gstatic.com/images?q=tbn:ANd9GcTjmLLEQwqc5gwIZQgix1QFOILEK_SHFsdZlSDbccK1Lg_hpRSBS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84874" y="3643336"/>
            <a:ext cx="428612" cy="428612"/>
          </a:xfrm>
          <a:prstGeom prst="rect">
            <a:avLst/>
          </a:prstGeom>
          <a:noFill/>
          <a:effectLst>
            <a:outerShdw blurRad="50800" dist="38100" dir="2700000" algn="tl" rotWithShape="0">
              <a:prstClr val="black">
                <a:alpha val="40000"/>
              </a:prstClr>
            </a:outerShdw>
          </a:effectLst>
        </p:spPr>
      </p:pic>
      <p:pic>
        <p:nvPicPr>
          <p:cNvPr id="121858" name="Picture 2" descr="http://blogs.fe.up.pt/BioinformaticsTools/files/2009/02/gauss.png"/>
          <p:cNvPicPr>
            <a:picLocks noChangeAspect="1" noChangeArrowheads="1"/>
          </p:cNvPicPr>
          <p:nvPr/>
        </p:nvPicPr>
        <p:blipFill>
          <a:blip r:embed="rId4" cstate="print"/>
          <a:srcRect/>
          <a:stretch>
            <a:fillRect/>
          </a:stretch>
        </p:blipFill>
        <p:spPr bwMode="auto">
          <a:xfrm>
            <a:off x="2389172" y="714362"/>
            <a:ext cx="1206508" cy="507099"/>
          </a:xfrm>
          <a:prstGeom prst="rect">
            <a:avLst/>
          </a:prstGeom>
          <a:noFill/>
        </p:spPr>
      </p:pic>
      <p:pic>
        <p:nvPicPr>
          <p:cNvPr id="38" name="Picture 2" descr="http://blogs.fe.up.pt/BioinformaticsTools/files/2009/02/gauss.png"/>
          <p:cNvPicPr>
            <a:picLocks noChangeAspect="1" noChangeArrowheads="1"/>
          </p:cNvPicPr>
          <p:nvPr/>
        </p:nvPicPr>
        <p:blipFill>
          <a:blip r:embed="rId4" cstate="print"/>
          <a:srcRect/>
          <a:stretch>
            <a:fillRect/>
          </a:stretch>
        </p:blipFill>
        <p:spPr bwMode="auto">
          <a:xfrm rot="16200000">
            <a:off x="1532369" y="1532382"/>
            <a:ext cx="1143008" cy="50709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94444E-6 -4.93827E-7 L 0.0217 -0.06512 " pathEditMode="relative" rAng="0" ptsTypes="AA">
                                      <p:cBhvr>
                                        <p:cTn id="6" dur="2000" fill="hold"/>
                                        <p:tgtEl>
                                          <p:spTgt spid="9220"/>
                                        </p:tgtEl>
                                        <p:attrNameLst>
                                          <p:attrName>ppt_x</p:attrName>
                                          <p:attrName>ppt_y</p:attrName>
                                        </p:attrNameLst>
                                      </p:cBhvr>
                                      <p:rCtr x="11" y="-33"/>
                                    </p:animMotion>
                                  </p:childTnLst>
                                </p:cTn>
                              </p:par>
                              <p:par>
                                <p:cTn id="7" presetID="64" presetClass="path" presetSubtype="0" accel="50000" decel="50000" fill="hold" nodeType="withEffect">
                                  <p:stCondLst>
                                    <p:cond delay="0"/>
                                  </p:stCondLst>
                                  <p:childTnLst>
                                    <p:animMotion origin="layout" path="M -3.61111E-6 -4.44444E-6 L 0.02136 0.05155 " pathEditMode="relative" rAng="0" ptsTypes="AA">
                                      <p:cBhvr>
                                        <p:cTn id="8" dur="2000" fill="hold"/>
                                        <p:tgtEl>
                                          <p:spTgt spid="289"/>
                                        </p:tgtEl>
                                        <p:attrNameLst>
                                          <p:attrName>ppt_x</p:attrName>
                                          <p:attrName>ppt_y</p:attrName>
                                        </p:attrNameLst>
                                      </p:cBhvr>
                                      <p:rCtr x="11" y="26"/>
                                    </p:animMotion>
                                  </p:childTnLst>
                                </p:cTn>
                              </p:par>
                              <p:par>
                                <p:cTn id="9" presetID="64" presetClass="path" presetSubtype="0" accel="50000" decel="50000" fill="hold" nodeType="withEffect">
                                  <p:stCondLst>
                                    <p:cond delay="0"/>
                                  </p:stCondLst>
                                  <p:childTnLst>
                                    <p:animMotion origin="layout" path="M -1.94444E-6 -4.93827E-7 L -0.01597 0.04691 " pathEditMode="relative" rAng="0" ptsTypes="AA">
                                      <p:cBhvr>
                                        <p:cTn id="10" dur="2000" fill="hold"/>
                                        <p:tgtEl>
                                          <p:spTgt spid="293"/>
                                        </p:tgtEl>
                                        <p:attrNameLst>
                                          <p:attrName>ppt_x</p:attrName>
                                          <p:attrName>ppt_y</p:attrName>
                                        </p:attrNameLst>
                                      </p:cBhvr>
                                      <p:rCtr x="-8" y="23"/>
                                    </p:animMotion>
                                  </p:childTnLst>
                                </p:cTn>
                              </p:par>
                              <p:par>
                                <p:cTn id="11" presetID="64" presetClass="path" presetSubtype="0" accel="50000" decel="50000" fill="hold" nodeType="withEffect">
                                  <p:stCondLst>
                                    <p:cond delay="0"/>
                                  </p:stCondLst>
                                  <p:childTnLst>
                                    <p:animMotion origin="layout" path="M 3.05556E-6 -4.93827E-7 L 0.03993 0.01883 " pathEditMode="relative" rAng="0" ptsTypes="AA">
                                      <p:cBhvr>
                                        <p:cTn id="12" dur="2000" fill="hold"/>
                                        <p:tgtEl>
                                          <p:spTgt spid="294"/>
                                        </p:tgtEl>
                                        <p:attrNameLst>
                                          <p:attrName>ppt_x</p:attrName>
                                          <p:attrName>ppt_y</p:attrName>
                                        </p:attrNameLst>
                                      </p:cBhvr>
                                      <p:rCtr x="20" y="9"/>
                                    </p:animMotion>
                                  </p:childTnLst>
                                </p:cTn>
                              </p:par>
                              <p:par>
                                <p:cTn id="13" presetID="64" presetClass="path" presetSubtype="0" accel="50000" decel="50000" fill="hold" nodeType="withEffect">
                                  <p:stCondLst>
                                    <p:cond delay="0"/>
                                  </p:stCondLst>
                                  <p:childTnLst>
                                    <p:animMotion origin="layout" path="M 2.5E-6 2.22222E-6 L 0.03021 -0.04167 " pathEditMode="relative" rAng="0" ptsTypes="AA">
                                      <p:cBhvr>
                                        <p:cTn id="14" dur="2000" fill="hold"/>
                                        <p:tgtEl>
                                          <p:spTgt spid="28"/>
                                        </p:tgtEl>
                                        <p:attrNameLst>
                                          <p:attrName>ppt_x</p:attrName>
                                          <p:attrName>ppt_y</p:attrName>
                                        </p:attrNameLst>
                                      </p:cBhvr>
                                      <p:rCtr x="15" y="-21"/>
                                    </p:animMotion>
                                  </p:childTnLst>
                                </p:cTn>
                              </p:par>
                              <p:par>
                                <p:cTn id="15" presetID="64" presetClass="path" presetSubtype="0" accel="50000" decel="50000" fill="hold" nodeType="withEffect">
                                  <p:stCondLst>
                                    <p:cond delay="0"/>
                                  </p:stCondLst>
                                  <p:childTnLst>
                                    <p:animMotion origin="layout" path="M -2.5E-6 2.22222E-6 L -0.03975 0.05617 " pathEditMode="relative" rAng="0" ptsTypes="AA">
                                      <p:cBhvr>
                                        <p:cTn id="16" dur="2000" fill="hold"/>
                                        <p:tgtEl>
                                          <p:spTgt spid="29"/>
                                        </p:tgtEl>
                                        <p:attrNameLst>
                                          <p:attrName>ppt_x</p:attrName>
                                          <p:attrName>ppt_y</p:attrName>
                                        </p:attrNameLst>
                                      </p:cBhvr>
                                      <p:rCtr x="-20" y="28"/>
                                    </p:animMotion>
                                  </p:childTnLst>
                                </p:cTn>
                              </p:par>
                              <p:par>
                                <p:cTn id="17" presetID="64" presetClass="path" presetSubtype="0" accel="50000" decel="50000" fill="hold" nodeType="withEffect">
                                  <p:stCondLst>
                                    <p:cond delay="0"/>
                                  </p:stCondLst>
                                  <p:childTnLst>
                                    <p:animMotion origin="layout" path="M 2.5E-6 2.22222E-6 L 0.03194 -0.01389 " pathEditMode="relative" rAng="0" ptsTypes="AA">
                                      <p:cBhvr>
                                        <p:cTn id="18" dur="2000" fill="hold"/>
                                        <p:tgtEl>
                                          <p:spTgt spid="30"/>
                                        </p:tgtEl>
                                        <p:attrNameLst>
                                          <p:attrName>ppt_x</p:attrName>
                                          <p:attrName>ppt_y</p:attrName>
                                        </p:attrNameLst>
                                      </p:cBhvr>
                                      <p:rCtr x="16" y="-7"/>
                                    </p:animMotion>
                                  </p:childTnLst>
                                </p:cTn>
                              </p:par>
                              <p:par>
                                <p:cTn id="19" presetID="64" presetClass="path" presetSubtype="0" accel="50000" decel="50000" fill="hold" nodeType="withEffect">
                                  <p:stCondLst>
                                    <p:cond delay="0"/>
                                  </p:stCondLst>
                                  <p:childTnLst>
                                    <p:animMotion origin="layout" path="M -2.5E-6 2.22222E-6 L -0.00659 -0.05587 " pathEditMode="relative" rAng="0" ptsTypes="AA">
                                      <p:cBhvr>
                                        <p:cTn id="20" dur="2000" fill="hold"/>
                                        <p:tgtEl>
                                          <p:spTgt spid="31"/>
                                        </p:tgtEl>
                                        <p:attrNameLst>
                                          <p:attrName>ppt_x</p:attrName>
                                          <p:attrName>ppt_y</p:attrName>
                                        </p:attrNameLst>
                                      </p:cBhvr>
                                      <p:rCtr x="-3" y="-28"/>
                                    </p:animMotion>
                                  </p:childTnLst>
                                </p:cTn>
                              </p:par>
                              <p:par>
                                <p:cTn id="21" presetID="64" presetClass="path" presetSubtype="0" accel="50000" decel="50000" fill="hold" nodeType="withEffect">
                                  <p:stCondLst>
                                    <p:cond delay="0"/>
                                  </p:stCondLst>
                                  <p:childTnLst>
                                    <p:animMotion origin="layout" path="M 2.5E-6 -2.22222E-6 L -0.03281 0.0858 " pathEditMode="relative" rAng="0" ptsTypes="AA">
                                      <p:cBhvr>
                                        <p:cTn id="22" dur="2000" fill="hold"/>
                                        <p:tgtEl>
                                          <p:spTgt spid="33"/>
                                        </p:tgtEl>
                                        <p:attrNameLst>
                                          <p:attrName>ppt_x</p:attrName>
                                          <p:attrName>ppt_y</p:attrName>
                                        </p:attrNameLst>
                                      </p:cBhvr>
                                      <p:rCtr x="-16" y="43"/>
                                    </p:animMotion>
                                  </p:childTnLst>
                                </p:cTn>
                              </p:par>
                              <p:par>
                                <p:cTn id="23" presetID="64" presetClass="path" presetSubtype="0" accel="50000" decel="50000" fill="hold" nodeType="withEffect">
                                  <p:stCondLst>
                                    <p:cond delay="0"/>
                                  </p:stCondLst>
                                  <p:childTnLst>
                                    <p:animMotion origin="layout" path="M -2.5E-6 -2.22222E-6 L -0.00052 0.05772 " pathEditMode="relative" rAng="0" ptsTypes="AA">
                                      <p:cBhvr>
                                        <p:cTn id="24" dur="2000" fill="hold"/>
                                        <p:tgtEl>
                                          <p:spTgt spid="34"/>
                                        </p:tgtEl>
                                        <p:attrNameLst>
                                          <p:attrName>ppt_x</p:attrName>
                                          <p:attrName>ppt_y</p:attrName>
                                        </p:attrNameLst>
                                      </p:cBhvr>
                                      <p:rCtr x="0" y="29"/>
                                    </p:animMotion>
                                  </p:childTnLst>
                                </p:cTn>
                              </p:par>
                              <p:par>
                                <p:cTn id="25" presetID="64" presetClass="path" presetSubtype="0" accel="50000" decel="50000" fill="hold" nodeType="withEffect">
                                  <p:stCondLst>
                                    <p:cond delay="0"/>
                                  </p:stCondLst>
                                  <p:childTnLst>
                                    <p:animMotion origin="layout" path="M 2.5E-6 -2.22222E-6 L -0.02327 0.01574 " pathEditMode="relative" rAng="0" ptsTypes="AA">
                                      <p:cBhvr>
                                        <p:cTn id="26" dur="2000" fill="hold"/>
                                        <p:tgtEl>
                                          <p:spTgt spid="35"/>
                                        </p:tgtEl>
                                        <p:attrNameLst>
                                          <p:attrName>ppt_x</p:attrName>
                                          <p:attrName>ppt_y</p:attrName>
                                        </p:attrNameLst>
                                      </p:cBhvr>
                                      <p:rCtr x="-12" y="8"/>
                                    </p:animMotion>
                                  </p:childTnLst>
                                </p:cTn>
                              </p:par>
                              <p:par>
                                <p:cTn id="27" presetID="64" presetClass="path" presetSubtype="0" accel="50000" decel="50000" fill="hold" nodeType="withEffect">
                                  <p:stCondLst>
                                    <p:cond delay="0"/>
                                  </p:stCondLst>
                                  <p:childTnLst>
                                    <p:animMotion origin="layout" path="M -2.5E-6 -2.22222E-6 L 0.05643 0.0858 " pathEditMode="relative" rAng="0" ptsTypes="AA">
                                      <p:cBhvr>
                                        <p:cTn id="28" dur="2000" fill="hold"/>
                                        <p:tgtEl>
                                          <p:spTgt spid="36"/>
                                        </p:tgtEl>
                                        <p:attrNameLst>
                                          <p:attrName>ppt_x</p:attrName>
                                          <p:attrName>ppt_y</p:attrName>
                                        </p:attrNameLst>
                                      </p:cBhvr>
                                      <p:rCtr x="28" y="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7230" y="95250"/>
            <a:ext cx="7943860" cy="523875"/>
          </a:xfrm>
        </p:spPr>
        <p:txBody>
          <a:bodyPr/>
          <a:lstStyle/>
          <a:p>
            <a:pPr algn="ctr"/>
            <a:r>
              <a:rPr lang="en-US" dirty="0" smtClean="0"/>
              <a:t>case study: Gaussian jittered sampling</a:t>
            </a:r>
            <a:endParaRPr lang="en-GB" dirty="0"/>
          </a:p>
        </p:txBody>
      </p:sp>
      <p:cxnSp>
        <p:nvCxnSpPr>
          <p:cNvPr id="275" name="Straight Connector 274"/>
          <p:cNvCxnSpPr/>
          <p:nvPr/>
        </p:nvCxnSpPr>
        <p:spPr>
          <a:xfrm rot="5400000">
            <a:off x="678629" y="27495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5400000">
            <a:off x="1714679" y="27495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2750729" y="27495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a:off x="3786779" y="27495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5400000">
            <a:off x="4822827" y="2749551"/>
            <a:ext cx="364333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86" name="Group 285"/>
          <p:cNvGrpSpPr/>
          <p:nvPr/>
        </p:nvGrpSpPr>
        <p:grpSpPr>
          <a:xfrm rot="16200000">
            <a:off x="2499108" y="713171"/>
            <a:ext cx="4145786" cy="5000660"/>
            <a:chOff x="2651904" y="1081076"/>
            <a:chExt cx="4145786" cy="3643338"/>
          </a:xfrm>
        </p:grpSpPr>
        <p:cxnSp>
          <p:nvCxnSpPr>
            <p:cNvPr id="281" name="Straight Connector 280"/>
            <p:cNvCxnSpPr/>
            <p:nvPr/>
          </p:nvCxnSpPr>
          <p:spPr>
            <a:xfrm rot="5400000">
              <a:off x="831029"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5400000">
              <a:off x="1867079"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903129"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3939179"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4975227" y="2901951"/>
              <a:ext cx="3643338" cy="1588"/>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9220"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28926" y="1500180"/>
            <a:ext cx="428612" cy="428612"/>
          </a:xfrm>
          <a:prstGeom prst="rect">
            <a:avLst/>
          </a:prstGeom>
          <a:noFill/>
        </p:spPr>
      </p:pic>
      <p:pic>
        <p:nvPicPr>
          <p:cNvPr id="289"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57620" y="1142990"/>
            <a:ext cx="428612" cy="428612"/>
          </a:xfrm>
          <a:prstGeom prst="rect">
            <a:avLst/>
          </a:prstGeom>
          <a:noFill/>
        </p:spPr>
      </p:pic>
      <p:pic>
        <p:nvPicPr>
          <p:cNvPr id="290"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02" y="2714626"/>
            <a:ext cx="428612" cy="428612"/>
          </a:xfrm>
          <a:prstGeom prst="rect">
            <a:avLst/>
          </a:prstGeom>
          <a:noFill/>
        </p:spPr>
      </p:pic>
      <p:pic>
        <p:nvPicPr>
          <p:cNvPr id="291"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86182" y="2285998"/>
            <a:ext cx="428612" cy="428612"/>
          </a:xfrm>
          <a:prstGeom prst="rect">
            <a:avLst/>
          </a:prstGeom>
          <a:noFill/>
        </p:spPr>
      </p:pic>
      <p:pic>
        <p:nvPicPr>
          <p:cNvPr id="292"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43438" y="2714626"/>
            <a:ext cx="428612" cy="428612"/>
          </a:xfrm>
          <a:prstGeom prst="rect">
            <a:avLst/>
          </a:prstGeom>
          <a:noFill/>
        </p:spPr>
      </p:pic>
      <p:pic>
        <p:nvPicPr>
          <p:cNvPr id="293"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72066" y="1428742"/>
            <a:ext cx="428612" cy="428612"/>
          </a:xfrm>
          <a:prstGeom prst="rect">
            <a:avLst/>
          </a:prstGeom>
          <a:noFill/>
        </p:spPr>
      </p:pic>
      <p:pic>
        <p:nvPicPr>
          <p:cNvPr id="294"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929322" y="1571618"/>
            <a:ext cx="428612" cy="428612"/>
          </a:xfrm>
          <a:prstGeom prst="rect">
            <a:avLst/>
          </a:prstGeom>
          <a:noFill/>
        </p:spPr>
      </p:pic>
      <p:pic>
        <p:nvPicPr>
          <p:cNvPr id="295"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86446" y="2571750"/>
            <a:ext cx="428612" cy="428612"/>
          </a:xfrm>
          <a:prstGeom prst="rect">
            <a:avLst/>
          </a:prstGeom>
          <a:noFill/>
        </p:spPr>
      </p:pic>
      <p:pic>
        <p:nvPicPr>
          <p:cNvPr id="296"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29058" y="3357568"/>
            <a:ext cx="428612" cy="428612"/>
          </a:xfrm>
          <a:prstGeom prst="rect">
            <a:avLst/>
          </a:prstGeom>
          <a:noFill/>
        </p:spPr>
      </p:pic>
      <p:pic>
        <p:nvPicPr>
          <p:cNvPr id="297"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43174" y="3714758"/>
            <a:ext cx="428612" cy="428612"/>
          </a:xfrm>
          <a:prstGeom prst="rect">
            <a:avLst/>
          </a:prstGeom>
          <a:noFill/>
        </p:spPr>
      </p:pic>
      <p:pic>
        <p:nvPicPr>
          <p:cNvPr id="298"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43438" y="3714758"/>
            <a:ext cx="428612" cy="428612"/>
          </a:xfrm>
          <a:prstGeom prst="rect">
            <a:avLst/>
          </a:prstGeom>
          <a:noFill/>
        </p:spPr>
      </p:pic>
      <p:pic>
        <p:nvPicPr>
          <p:cNvPr id="299" name="Picture 4" descr="https://encrypted-tbn1.gstatic.com/images?q=tbn:ANd9GcTjmLLEQwqc5gwIZQgix1QFOILEK_SHFsdZlSDbccK1Lg_hpRSBS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86446" y="3786196"/>
            <a:ext cx="428612" cy="428612"/>
          </a:xfrm>
          <a:prstGeom prst="rect">
            <a:avLst/>
          </a:prstGeom>
          <a:noFill/>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smtClean="0"/>
              <a:t>1D Gaussian jitter</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cxnSp>
        <p:nvCxnSpPr>
          <p:cNvPr id="15" name="Straight Arrow Connector 14"/>
          <p:cNvCxnSpPr/>
          <p:nvPr/>
        </p:nvCxnSpPr>
        <p:spPr>
          <a:xfrm rot="10800000">
            <a:off x="869924" y="2727326"/>
            <a:ext cx="7215238" cy="1588"/>
          </a:xfrm>
          <a:prstGeom prst="straightConnector1">
            <a:avLst/>
          </a:prstGeom>
          <a:ln w="12700">
            <a:solidFill>
              <a:schemeClr val="bg2">
                <a:lumMod val="75000"/>
              </a:schemeClr>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44"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30381"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5"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04338"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6"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26209"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7"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82467"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8"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86644"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9"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60596"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0"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78295"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1"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56424"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2"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52252"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3"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08510"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4"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34553" y="2571734"/>
            <a:ext cx="285768" cy="285768"/>
          </a:xfrm>
          <a:prstGeom prst="rect">
            <a:avLst/>
          </a:prstGeom>
          <a:noFill/>
          <a:effectLst>
            <a:outerShdw blurRad="50800" dist="38100" dir="2700000" algn="tl" rotWithShape="0">
              <a:schemeClr val="bg1">
                <a:lumMod val="75000"/>
                <a:alpha val="67000"/>
              </a:schemeClr>
            </a:outerShdw>
            <a:softEdge rad="12700"/>
          </a:effectLst>
        </p:spPr>
      </p:pic>
      <p:cxnSp>
        <p:nvCxnSpPr>
          <p:cNvPr id="62" name="Straight Connector 61"/>
          <p:cNvCxnSpPr/>
          <p:nvPr/>
        </p:nvCxnSpPr>
        <p:spPr>
          <a:xfrm rot="16200000" flipV="1">
            <a:off x="1000104" y="2214556"/>
            <a:ext cx="1285884" cy="8"/>
          </a:xfrm>
          <a:prstGeom prst="line">
            <a:avLst/>
          </a:prstGeom>
        </p:spPr>
        <p:style>
          <a:lnRef idx="1">
            <a:schemeClr val="accent1"/>
          </a:lnRef>
          <a:fillRef idx="0">
            <a:schemeClr val="accent1"/>
          </a:fillRef>
          <a:effectRef idx="0">
            <a:schemeClr val="accent1"/>
          </a:effectRef>
          <a:fontRef idx="minor">
            <a:schemeClr val="tx1"/>
          </a:fontRef>
        </p:style>
      </p:cxnSp>
      <p:pic>
        <p:nvPicPr>
          <p:cNvPr id="63"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0166" y="2571734"/>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65" name="Picture 2" descr="http://blogs.fe.up.pt/BioinformaticsTools/files/2009/02/gauss.png"/>
          <p:cNvPicPr>
            <a:picLocks noChangeAspect="1" noChangeArrowheads="1"/>
          </p:cNvPicPr>
          <p:nvPr/>
        </p:nvPicPr>
        <p:blipFill>
          <a:blip r:embed="rId4" cstate="print"/>
          <a:srcRect/>
          <a:stretch>
            <a:fillRect/>
          </a:stretch>
        </p:blipFill>
        <p:spPr bwMode="auto">
          <a:xfrm>
            <a:off x="1104876" y="1714494"/>
            <a:ext cx="1206508" cy="507099"/>
          </a:xfrm>
          <a:prstGeom prst="rect">
            <a:avLst/>
          </a:prstGeom>
          <a:noFill/>
        </p:spPr>
      </p:pic>
      <p:sp>
        <p:nvSpPr>
          <p:cNvPr id="66" name="TextBox 65"/>
          <p:cNvSpPr txBox="1"/>
          <p:nvPr/>
        </p:nvSpPr>
        <p:spPr>
          <a:xfrm>
            <a:off x="6694536" y="2143122"/>
            <a:ext cx="949298" cy="369332"/>
          </a:xfrm>
          <a:prstGeom prst="rect">
            <a:avLst/>
          </a:prstGeom>
          <a:noFill/>
        </p:spPr>
        <p:txBody>
          <a:bodyPr wrap="none" rtlCol="0">
            <a:spAutoFit/>
          </a:bodyPr>
          <a:lstStyle/>
          <a:p>
            <a:pPr algn="ctr"/>
            <a:r>
              <a:rPr lang="en-US" sz="1800" dirty="0" smtClean="0">
                <a:solidFill>
                  <a:schemeClr val="bg1">
                    <a:lumMod val="85000"/>
                  </a:schemeClr>
                </a:solidFill>
              </a:rPr>
              <a:t>samples</a:t>
            </a:r>
            <a:endParaRPr lang="en-GB" sz="1800" dirty="0">
              <a:solidFill>
                <a:schemeClr val="bg1">
                  <a:lumMod val="85000"/>
                </a:schemeClr>
              </a:solidFill>
            </a:endParaRPr>
          </a:p>
        </p:txBody>
      </p:sp>
      <p:sp>
        <p:nvSpPr>
          <p:cNvPr id="67" name="TextBox 66"/>
          <p:cNvSpPr txBox="1"/>
          <p:nvPr/>
        </p:nvSpPr>
        <p:spPr>
          <a:xfrm>
            <a:off x="500034" y="642924"/>
            <a:ext cx="2241062" cy="923330"/>
          </a:xfrm>
          <a:prstGeom prst="rect">
            <a:avLst/>
          </a:prstGeom>
          <a:noFill/>
        </p:spPr>
        <p:txBody>
          <a:bodyPr wrap="none" rtlCol="0">
            <a:spAutoFit/>
          </a:bodyPr>
          <a:lstStyle/>
          <a:p>
            <a:pPr algn="ctr"/>
            <a:r>
              <a:rPr lang="en-US" sz="1800" dirty="0" smtClean="0">
                <a:solidFill>
                  <a:schemeClr val="bg1">
                    <a:lumMod val="85000"/>
                  </a:schemeClr>
                </a:solidFill>
              </a:rPr>
              <a:t>jitter using </a:t>
            </a:r>
            <a:r>
              <a:rPr lang="en-US" sz="1800" dirty="0" err="1" smtClean="0">
                <a:solidFill>
                  <a:schemeClr val="bg1">
                    <a:lumMod val="85000"/>
                  </a:schemeClr>
                </a:solidFill>
              </a:rPr>
              <a:t>iid</a:t>
            </a:r>
            <a:endParaRPr lang="en-US" sz="1800" dirty="0" smtClean="0">
              <a:solidFill>
                <a:schemeClr val="bg1">
                  <a:lumMod val="85000"/>
                </a:schemeClr>
              </a:solidFill>
            </a:endParaRPr>
          </a:p>
          <a:p>
            <a:pPr algn="ctr"/>
            <a:r>
              <a:rPr lang="en-US" sz="1800" dirty="0" smtClean="0">
                <a:solidFill>
                  <a:schemeClr val="bg1">
                    <a:lumMod val="85000"/>
                  </a:schemeClr>
                </a:solidFill>
              </a:rPr>
              <a:t>Gaussian distributed </a:t>
            </a:r>
          </a:p>
          <a:p>
            <a:pPr algn="ctr"/>
            <a:r>
              <a:rPr lang="en-US" sz="1800" dirty="0" smtClean="0">
                <a:solidFill>
                  <a:schemeClr val="bg1">
                    <a:lumMod val="85000"/>
                  </a:schemeClr>
                </a:solidFill>
              </a:rPr>
              <a:t>1D random variables</a:t>
            </a:r>
            <a:endParaRPr lang="en-GB" sz="1800" dirty="0">
              <a:solidFill>
                <a:schemeClr val="bg1">
                  <a:lumMod val="85000"/>
                </a:schemeClr>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1.7284E-6 L -0.03889 -0.00185 " pathEditMode="relative" rAng="0" ptsTypes="AA">
                                      <p:cBhvr>
                                        <p:cTn id="6" dur="2000" fill="hold"/>
                                        <p:tgtEl>
                                          <p:spTgt spid="44"/>
                                        </p:tgtEl>
                                        <p:attrNameLst>
                                          <p:attrName>ppt_x</p:attrName>
                                          <p:attrName>ppt_y</p:attrName>
                                        </p:attrNameLst>
                                      </p:cBhvr>
                                      <p:rCtr x="-19" y="-1"/>
                                    </p:animMotion>
                                  </p:childTnLst>
                                </p:cTn>
                              </p:par>
                              <p:par>
                                <p:cTn id="7" presetID="64" presetClass="path" presetSubtype="0" accel="50000" decel="50000" fill="hold" nodeType="withEffect">
                                  <p:stCondLst>
                                    <p:cond delay="0"/>
                                  </p:stCondLst>
                                  <p:childTnLst>
                                    <p:animMotion origin="layout" path="M -1.38889E-6 3.08642E-6 L 0.03559 -0.00216 " pathEditMode="relative" rAng="0" ptsTypes="AA">
                                      <p:cBhvr>
                                        <p:cTn id="8" dur="2000" fill="hold"/>
                                        <p:tgtEl>
                                          <p:spTgt spid="45"/>
                                        </p:tgtEl>
                                        <p:attrNameLst>
                                          <p:attrName>ppt_x</p:attrName>
                                          <p:attrName>ppt_y</p:attrName>
                                        </p:attrNameLst>
                                      </p:cBhvr>
                                      <p:rCtr x="18" y="-1"/>
                                    </p:animMotion>
                                  </p:childTnLst>
                                </p:cTn>
                              </p:par>
                              <p:par>
                                <p:cTn id="9" presetID="64" presetClass="path" presetSubtype="0" accel="50000" decel="50000" fill="hold" nodeType="withEffect">
                                  <p:stCondLst>
                                    <p:cond delay="0"/>
                                  </p:stCondLst>
                                  <p:childTnLst>
                                    <p:animMotion origin="layout" path="M -2.77778E-6 0.00216 L -0.02066 0.00247 " pathEditMode="relative" rAng="0" ptsTypes="AA">
                                      <p:cBhvr>
                                        <p:cTn id="10" dur="2000" fill="hold"/>
                                        <p:tgtEl>
                                          <p:spTgt spid="46"/>
                                        </p:tgtEl>
                                        <p:attrNameLst>
                                          <p:attrName>ppt_x</p:attrName>
                                          <p:attrName>ppt_y</p:attrName>
                                        </p:attrNameLst>
                                      </p:cBhvr>
                                      <p:rCtr x="-10" y="0"/>
                                    </p:animMotion>
                                  </p:childTnLst>
                                </p:cTn>
                              </p:par>
                              <p:par>
                                <p:cTn id="11" presetID="64" presetClass="path" presetSubtype="0" accel="50000" decel="50000" fill="hold" nodeType="withEffect">
                                  <p:stCondLst>
                                    <p:cond delay="0"/>
                                  </p:stCondLst>
                                  <p:childTnLst>
                                    <p:animMotion origin="layout" path="M -0.02239 -0.00031 L -0.05764 3.58025E-6 " pathEditMode="relative" rAng="0" ptsTypes="AA">
                                      <p:cBhvr>
                                        <p:cTn id="12" dur="2000" fill="hold"/>
                                        <p:tgtEl>
                                          <p:spTgt spid="47"/>
                                        </p:tgtEl>
                                        <p:attrNameLst>
                                          <p:attrName>ppt_x</p:attrName>
                                          <p:attrName>ppt_y</p:attrName>
                                        </p:attrNameLst>
                                      </p:cBhvr>
                                      <p:rCtr x="-18" y="0"/>
                                    </p:animMotion>
                                  </p:childTnLst>
                                </p:cTn>
                              </p:par>
                              <p:par>
                                <p:cTn id="13" presetID="64" presetClass="path" presetSubtype="0" accel="50000" decel="50000" fill="hold" nodeType="withEffect">
                                  <p:stCondLst>
                                    <p:cond delay="0"/>
                                  </p:stCondLst>
                                  <p:childTnLst>
                                    <p:animMotion origin="layout" path="M 4.44444E-6 -1.48148E-6 L -0.0283 -0.00339 " pathEditMode="relative" rAng="0" ptsTypes="AA">
                                      <p:cBhvr>
                                        <p:cTn id="14" dur="2000" fill="hold"/>
                                        <p:tgtEl>
                                          <p:spTgt spid="48"/>
                                        </p:tgtEl>
                                        <p:attrNameLst>
                                          <p:attrName>ppt_x</p:attrName>
                                          <p:attrName>ppt_y</p:attrName>
                                        </p:attrNameLst>
                                      </p:cBhvr>
                                      <p:rCtr x="-14" y="-2"/>
                                    </p:animMotion>
                                  </p:childTnLst>
                                </p:cTn>
                              </p:par>
                              <p:par>
                                <p:cTn id="15" presetID="64" presetClass="path" presetSubtype="0" accel="50000" decel="50000" fill="hold" nodeType="withEffect">
                                  <p:stCondLst>
                                    <p:cond delay="0"/>
                                  </p:stCondLst>
                                  <p:childTnLst>
                                    <p:animMotion origin="layout" path="M -4.72222E-6 2.22222E-6 L -0.02673 0.00031 " pathEditMode="relative" rAng="0" ptsTypes="AA">
                                      <p:cBhvr>
                                        <p:cTn id="16" dur="2000" fill="hold"/>
                                        <p:tgtEl>
                                          <p:spTgt spid="49"/>
                                        </p:tgtEl>
                                        <p:attrNameLst>
                                          <p:attrName>ppt_x</p:attrName>
                                          <p:attrName>ppt_y</p:attrName>
                                        </p:attrNameLst>
                                      </p:cBhvr>
                                      <p:rCtr x="-13" y="0"/>
                                    </p:animMotion>
                                  </p:childTnLst>
                                </p:cTn>
                              </p:par>
                              <p:par>
                                <p:cTn id="17" presetID="64" presetClass="path" presetSubtype="0" accel="50000" decel="50000" fill="hold" nodeType="withEffect">
                                  <p:stCondLst>
                                    <p:cond delay="0"/>
                                  </p:stCondLst>
                                  <p:childTnLst>
                                    <p:animMotion origin="layout" path="M 3.05556E-6 2.22222E-6 L 0.02968 0.00031 " pathEditMode="relative" rAng="0" ptsTypes="AA">
                                      <p:cBhvr>
                                        <p:cTn id="18" dur="2000" fill="hold"/>
                                        <p:tgtEl>
                                          <p:spTgt spid="50"/>
                                        </p:tgtEl>
                                        <p:attrNameLst>
                                          <p:attrName>ppt_x</p:attrName>
                                          <p:attrName>ppt_y</p:attrName>
                                        </p:attrNameLst>
                                      </p:cBhvr>
                                      <p:rCtr x="15" y="0"/>
                                    </p:animMotion>
                                  </p:childTnLst>
                                </p:cTn>
                              </p:par>
                              <p:par>
                                <p:cTn id="19" presetID="64" presetClass="path" presetSubtype="0" accel="50000" decel="50000" fill="hold" nodeType="withEffect">
                                  <p:stCondLst>
                                    <p:cond delay="0"/>
                                  </p:stCondLst>
                                  <p:childTnLst>
                                    <p:animMotion origin="layout" path="M 3.61111E-6 2.22222E-6 L -0.02483 0.00031 " pathEditMode="relative" rAng="0" ptsTypes="AA">
                                      <p:cBhvr>
                                        <p:cTn id="20" dur="2000" fill="hold"/>
                                        <p:tgtEl>
                                          <p:spTgt spid="51"/>
                                        </p:tgtEl>
                                        <p:attrNameLst>
                                          <p:attrName>ppt_x</p:attrName>
                                          <p:attrName>ppt_y</p:attrName>
                                        </p:attrNameLst>
                                      </p:cBhvr>
                                      <p:rCtr x="-13" y="0"/>
                                    </p:animMotion>
                                  </p:childTnLst>
                                </p:cTn>
                              </p:par>
                              <p:par>
                                <p:cTn id="21" presetID="64" presetClass="path" presetSubtype="0" accel="50000" decel="50000" fill="hold" nodeType="withEffect">
                                  <p:stCondLst>
                                    <p:cond delay="0"/>
                                  </p:stCondLst>
                                  <p:childTnLst>
                                    <p:animMotion origin="layout" path="M -1.66667E-6 2.22222E-6 L -0.02309 0.00031 " pathEditMode="relative" rAng="0" ptsTypes="AA">
                                      <p:cBhvr>
                                        <p:cTn id="22" dur="2000" fill="hold"/>
                                        <p:tgtEl>
                                          <p:spTgt spid="52"/>
                                        </p:tgtEl>
                                        <p:attrNameLst>
                                          <p:attrName>ppt_x</p:attrName>
                                          <p:attrName>ppt_y</p:attrName>
                                        </p:attrNameLst>
                                      </p:cBhvr>
                                      <p:rCtr x="-12" y="0"/>
                                    </p:animMotion>
                                  </p:childTnLst>
                                </p:cTn>
                              </p:par>
                              <p:par>
                                <p:cTn id="23" presetID="64" presetClass="path" presetSubtype="0" accel="50000" decel="50000" fill="hold" nodeType="withEffect">
                                  <p:stCondLst>
                                    <p:cond delay="0"/>
                                  </p:stCondLst>
                                  <p:childTnLst>
                                    <p:animMotion origin="layout" path="M -5.55556E-7 0.00123 L 0.01754 0.00154 " pathEditMode="relative" rAng="0" ptsTypes="AA">
                                      <p:cBhvr>
                                        <p:cTn id="24" dur="2000" fill="hold"/>
                                        <p:tgtEl>
                                          <p:spTgt spid="53"/>
                                        </p:tgtEl>
                                        <p:attrNameLst>
                                          <p:attrName>ppt_x</p:attrName>
                                          <p:attrName>ppt_y</p:attrName>
                                        </p:attrNameLst>
                                      </p:cBhvr>
                                      <p:rCtr x="9" y="0"/>
                                    </p:animMotion>
                                  </p:childTnLst>
                                </p:cTn>
                              </p:par>
                              <p:par>
                                <p:cTn id="25" presetID="64" presetClass="path" presetSubtype="0" accel="50000" decel="50000" fill="hold" nodeType="withEffect">
                                  <p:stCondLst>
                                    <p:cond delay="0"/>
                                  </p:stCondLst>
                                  <p:childTnLst>
                                    <p:animMotion origin="layout" path="M 4.16667E-6 2.22222E-6 L 0.0309 0.00031 " pathEditMode="relative" rAng="0" ptsTypes="AA">
                                      <p:cBhvr>
                                        <p:cTn id="26" dur="2000" fill="hold"/>
                                        <p:tgtEl>
                                          <p:spTgt spid="54"/>
                                        </p:tgtEl>
                                        <p:attrNameLst>
                                          <p:attrName>ppt_x</p:attrName>
                                          <p:attrName>ppt_y</p:attrName>
                                        </p:attrNameLst>
                                      </p:cBhvr>
                                      <p:rCtr x="15" y="0"/>
                                    </p:animMotion>
                                  </p:childTnLst>
                                </p:cTn>
                              </p:par>
                              <p:par>
                                <p:cTn id="27" presetID="64" presetClass="path" presetSubtype="0" accel="50000" decel="50000" fill="hold" nodeType="withEffect">
                                  <p:stCondLst>
                                    <p:cond delay="0"/>
                                  </p:stCondLst>
                                  <p:childTnLst>
                                    <p:animMotion origin="layout" path="M -2.5E-6 -3.33333E-6 L 0.02361 0.00278 " pathEditMode="relative" rAng="0" ptsTypes="AA">
                                      <p:cBhvr>
                                        <p:cTn id="28" dur="2000" fill="hold"/>
                                        <p:tgtEl>
                                          <p:spTgt spid="63"/>
                                        </p:tgtEl>
                                        <p:attrNameLst>
                                          <p:attrName>ppt_x</p:attrName>
                                          <p:attrName>ppt_y</p:attrName>
                                        </p:attrNameLst>
                                      </p:cBhvr>
                                      <p:rCtr x="12"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smtClean="0"/>
              <a:t>numerical integration, you must try</a:t>
            </a:r>
            <a:endParaRPr lang="en-US" dirty="0"/>
          </a:p>
        </p:txBody>
      </p:sp>
    </p:spTree>
    <p:extLst>
      <p:ext uri="{BB962C8B-B14F-4D97-AF65-F5344CB8AC3E}">
        <p14:creationId xmlns:p14="http://schemas.microsoft.com/office/powerpoint/2010/main" val="2232027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1D Gaussian jitter in the Fourier domain</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57"/>
          <p:cNvGrpSpPr/>
          <p:nvPr/>
        </p:nvGrpSpPr>
        <p:grpSpPr>
          <a:xfrm>
            <a:off x="1840358" y="991710"/>
            <a:ext cx="5644822" cy="3723180"/>
            <a:chOff x="3714744" y="2143122"/>
            <a:chExt cx="3357586" cy="2214578"/>
          </a:xfrm>
        </p:grpSpPr>
        <p:grpSp>
          <p:nvGrpSpPr>
            <p:cNvPr id="3" name="Group 74"/>
            <p:cNvGrpSpPr/>
            <p:nvPr/>
          </p:nvGrpSpPr>
          <p:grpSpPr>
            <a:xfrm>
              <a:off x="3714744" y="3211600"/>
              <a:ext cx="3357586" cy="726"/>
              <a:chOff x="2500442" y="3134347"/>
              <a:chExt cx="4332758" cy="528"/>
            </a:xfrm>
          </p:grpSpPr>
          <p:cxnSp>
            <p:nvCxnSpPr>
              <p:cNvPr id="14" name="Straight Arrow Connector 13"/>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4" name="Group 76"/>
            <p:cNvGrpSpPr/>
            <p:nvPr/>
          </p:nvGrpSpPr>
          <p:grpSpPr>
            <a:xfrm>
              <a:off x="5396923" y="2143122"/>
              <a:ext cx="425" cy="2214578"/>
              <a:chOff x="5396923" y="2143122"/>
              <a:chExt cx="425" cy="2214578"/>
            </a:xfrm>
          </p:grpSpPr>
          <p:cxnSp>
            <p:nvCxnSpPr>
              <p:cNvPr id="12" name="Straight Arrow Connector 11"/>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30" name="Oval 29"/>
          <p:cNvSpPr/>
          <p:nvPr/>
        </p:nvSpPr>
        <p:spPr>
          <a:xfrm>
            <a:off x="3152910" y="1304989"/>
            <a:ext cx="2990726" cy="2990726"/>
          </a:xfrm>
          <a:prstGeom prst="ellipse">
            <a:avLst/>
          </a:prstGeom>
          <a:noFill/>
          <a:ln>
            <a:solidFill>
              <a:schemeClr val="bg2">
                <a:lumMod val="25000"/>
              </a:schemeClr>
            </a:solidFill>
            <a:prstDash val="dash"/>
          </a:ln>
          <a:effectLst>
            <a:outerShdw blurRad="50800" dist="38100" dir="2700000" algn="tl" rotWithShape="0">
              <a:schemeClr val="bg1">
                <a:lumMod val="75000"/>
                <a:alpha val="67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3152909" y="1304988"/>
            <a:ext cx="2990728" cy="2990728"/>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27428" y="1395388"/>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5"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86166" y="3929056"/>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6"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00348" y="2643172"/>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7"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0546" y="1214412"/>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8"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86364" y="3929056"/>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49"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86430" y="1928792"/>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0"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4662" y="1928792"/>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1"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86430" y="3357552"/>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2"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4662" y="3428990"/>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3"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08576" y="1363638"/>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4"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00744" y="2643172"/>
            <a:ext cx="285768" cy="285768"/>
          </a:xfrm>
          <a:prstGeom prst="rect">
            <a:avLst/>
          </a:prstGeom>
          <a:noFill/>
          <a:effectLst>
            <a:outerShdw blurRad="50800" dist="38100" dir="2700000" algn="tl" rotWithShape="0">
              <a:schemeClr val="bg1">
                <a:lumMod val="75000"/>
                <a:alpha val="67000"/>
              </a:schemeClr>
            </a:outerShdw>
            <a:softEdge rad="12700"/>
          </a:effectLst>
        </p:spPr>
      </p:pic>
      <p:pic>
        <p:nvPicPr>
          <p:cNvPr id="55" name="Picture 4" descr="https://encrypted-tbn1.gstatic.com/images?q=tbn:ANd9GcTjmLLEQwqc5gwIZQgix1QFOILEK_SHFsdZlSDbccK1Lg_hpRSBS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0546" y="4143370"/>
            <a:ext cx="285768" cy="285768"/>
          </a:xfrm>
          <a:prstGeom prst="rect">
            <a:avLst/>
          </a:prstGeom>
          <a:noFill/>
          <a:effectLst>
            <a:outerShdw blurRad="50800" dist="38100" dir="2700000" algn="tl" rotWithShape="0">
              <a:schemeClr val="bg1">
                <a:lumMod val="75000"/>
                <a:alpha val="67000"/>
              </a:schemeClr>
            </a:outerShdw>
            <a:softEdge rad="12700"/>
          </a:effectLst>
        </p:spPr>
      </p:pic>
      <p:sp>
        <p:nvSpPr>
          <p:cNvPr id="26" name="Rectangle 25"/>
          <p:cNvSpPr/>
          <p:nvPr/>
        </p:nvSpPr>
        <p:spPr>
          <a:xfrm>
            <a:off x="6785673" y="2518948"/>
            <a:ext cx="500971" cy="338554"/>
          </a:xfrm>
          <a:prstGeom prst="rect">
            <a:avLst/>
          </a:prstGeom>
        </p:spPr>
        <p:txBody>
          <a:bodyPr wrap="none">
            <a:spAutoFit/>
          </a:bodyPr>
          <a:lstStyle/>
          <a:p>
            <a:r>
              <a:rPr lang="en-US" dirty="0" smtClean="0">
                <a:solidFill>
                  <a:schemeClr val="bg1">
                    <a:lumMod val="85000"/>
                  </a:schemeClr>
                </a:solidFill>
              </a:rPr>
              <a:t>real</a:t>
            </a:r>
            <a:endParaRPr lang="en-GB" dirty="0"/>
          </a:p>
        </p:txBody>
      </p:sp>
      <p:sp>
        <p:nvSpPr>
          <p:cNvPr id="27" name="Rectangle 26"/>
          <p:cNvSpPr/>
          <p:nvPr/>
        </p:nvSpPr>
        <p:spPr>
          <a:xfrm>
            <a:off x="4643438" y="785800"/>
            <a:ext cx="1011239" cy="338554"/>
          </a:xfrm>
          <a:prstGeom prst="rect">
            <a:avLst/>
          </a:prstGeom>
        </p:spPr>
        <p:txBody>
          <a:bodyPr wrap="none">
            <a:spAutoFit/>
          </a:bodyPr>
          <a:lstStyle/>
          <a:p>
            <a:r>
              <a:rPr lang="en-US" dirty="0" smtClean="0">
                <a:solidFill>
                  <a:schemeClr val="bg1">
                    <a:lumMod val="85000"/>
                  </a:schemeClr>
                </a:solidFill>
              </a:rPr>
              <a:t>Imaginary</a:t>
            </a:r>
            <a:endParaRPr lang="en-GB" dirty="0"/>
          </a:p>
        </p:txBody>
      </p:sp>
      <p:sp>
        <p:nvSpPr>
          <p:cNvPr id="29" name="Rectangle 28"/>
          <p:cNvSpPr/>
          <p:nvPr/>
        </p:nvSpPr>
        <p:spPr>
          <a:xfrm>
            <a:off x="6286512" y="857238"/>
            <a:ext cx="1415900" cy="338554"/>
          </a:xfrm>
          <a:prstGeom prst="rect">
            <a:avLst/>
          </a:prstGeom>
        </p:spPr>
        <p:txBody>
          <a:bodyPr wrap="none">
            <a:spAutoFit/>
          </a:bodyPr>
          <a:lstStyle/>
          <a:p>
            <a:r>
              <a:rPr lang="en-US" dirty="0" smtClean="0">
                <a:solidFill>
                  <a:schemeClr val="bg1">
                    <a:lumMod val="85000"/>
                  </a:schemeClr>
                </a:solidFill>
              </a:rPr>
              <a:t>Complex plane</a:t>
            </a:r>
            <a:endParaRPr lang="en-GB" dirty="0"/>
          </a:p>
        </p:txBody>
      </p:sp>
      <p:sp>
        <p:nvSpPr>
          <p:cNvPr id="31" name="Rectangle 30"/>
          <p:cNvSpPr/>
          <p:nvPr/>
        </p:nvSpPr>
        <p:spPr>
          <a:xfrm>
            <a:off x="785786" y="954935"/>
            <a:ext cx="2096728" cy="830997"/>
          </a:xfrm>
          <a:prstGeom prst="rect">
            <a:avLst/>
          </a:prstGeom>
        </p:spPr>
        <p:txBody>
          <a:bodyPr wrap="none">
            <a:spAutoFit/>
          </a:bodyPr>
          <a:lstStyle/>
          <a:p>
            <a:r>
              <a:rPr lang="en-US" dirty="0" smtClean="0">
                <a:solidFill>
                  <a:schemeClr val="bg1">
                    <a:lumMod val="85000"/>
                  </a:schemeClr>
                </a:solidFill>
              </a:rPr>
              <a:t>Fourier transformed </a:t>
            </a:r>
          </a:p>
          <a:p>
            <a:r>
              <a:rPr lang="en-US" dirty="0" smtClean="0">
                <a:solidFill>
                  <a:schemeClr val="bg1">
                    <a:lumMod val="85000"/>
                  </a:schemeClr>
                </a:solidFill>
              </a:rPr>
              <a:t>samples at an arbitrary</a:t>
            </a:r>
          </a:p>
          <a:p>
            <a:r>
              <a:rPr lang="en-US" dirty="0" smtClean="0">
                <a:solidFill>
                  <a:schemeClr val="bg1">
                    <a:lumMod val="85000"/>
                  </a:schemeClr>
                </a:solidFill>
              </a:rPr>
              <a:t>frequency </a:t>
            </a:r>
            <a:endParaRPr lang="en-GB" dirty="0"/>
          </a:p>
        </p:txBody>
      </p:sp>
      <p:pic>
        <p:nvPicPr>
          <p:cNvPr id="32" name="Picture 2" descr="http://blogs.fe.up.pt/BioinformaticsTools/files/2009/02/gauss.png"/>
          <p:cNvPicPr>
            <a:picLocks noChangeAspect="1" noChangeArrowheads="1"/>
          </p:cNvPicPr>
          <p:nvPr/>
        </p:nvPicPr>
        <p:blipFill>
          <a:blip r:embed="rId4" cstate="print"/>
          <a:srcRect/>
          <a:stretch>
            <a:fillRect/>
          </a:stretch>
        </p:blipFill>
        <p:spPr bwMode="auto">
          <a:xfrm rot="16200000">
            <a:off x="2234732" y="2488064"/>
            <a:ext cx="1206508" cy="507099"/>
          </a:xfrm>
          <a:prstGeom prst="rect">
            <a:avLst/>
          </a:prstGeom>
          <a:noFill/>
        </p:spPr>
      </p:pic>
      <p:sp>
        <p:nvSpPr>
          <p:cNvPr id="33" name="TextBox 32"/>
          <p:cNvSpPr txBox="1"/>
          <p:nvPr/>
        </p:nvSpPr>
        <p:spPr>
          <a:xfrm>
            <a:off x="1109252" y="2428874"/>
            <a:ext cx="1748236" cy="923330"/>
          </a:xfrm>
          <a:prstGeom prst="rect">
            <a:avLst/>
          </a:prstGeom>
          <a:noFill/>
        </p:spPr>
        <p:txBody>
          <a:bodyPr wrap="none" rtlCol="0">
            <a:spAutoFit/>
          </a:bodyPr>
          <a:lstStyle/>
          <a:p>
            <a:pPr algn="ctr"/>
            <a:r>
              <a:rPr lang="en-US" sz="1800" dirty="0" smtClean="0">
                <a:solidFill>
                  <a:schemeClr val="bg1">
                    <a:lumMod val="85000"/>
                  </a:schemeClr>
                </a:solidFill>
              </a:rPr>
              <a:t>Jitter in position </a:t>
            </a:r>
          </a:p>
          <a:p>
            <a:pPr algn="ctr"/>
            <a:r>
              <a:rPr lang="en-US" sz="1800" dirty="0" smtClean="0">
                <a:solidFill>
                  <a:schemeClr val="bg1">
                    <a:lumMod val="85000"/>
                  </a:schemeClr>
                </a:solidFill>
              </a:rPr>
              <a:t>manifests as </a:t>
            </a:r>
          </a:p>
          <a:p>
            <a:pPr algn="ctr"/>
            <a:r>
              <a:rPr lang="en-US" sz="1800" dirty="0" smtClean="0">
                <a:solidFill>
                  <a:schemeClr val="bg1">
                    <a:lumMod val="85000"/>
                  </a:schemeClr>
                </a:solidFill>
              </a:rPr>
              <a:t>phase jitter</a:t>
            </a:r>
            <a:endParaRPr lang="en-GB" sz="1800" dirty="0">
              <a:solidFill>
                <a:schemeClr val="bg1">
                  <a:lumMod val="85000"/>
                </a:schemeClr>
              </a:solidFill>
            </a:endParaRPr>
          </a:p>
        </p:txBody>
      </p:sp>
      <p:sp>
        <p:nvSpPr>
          <p:cNvPr id="35" name="Oval 34"/>
          <p:cNvSpPr/>
          <p:nvPr/>
        </p:nvSpPr>
        <p:spPr>
          <a:xfrm>
            <a:off x="4610100" y="2714626"/>
            <a:ext cx="125878" cy="12587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6" name="Rectangle 35"/>
          <p:cNvSpPr/>
          <p:nvPr/>
        </p:nvSpPr>
        <p:spPr>
          <a:xfrm>
            <a:off x="4643438" y="2285998"/>
            <a:ext cx="879921" cy="338554"/>
          </a:xfrm>
          <a:prstGeom prst="rect">
            <a:avLst/>
          </a:prstGeom>
        </p:spPr>
        <p:txBody>
          <a:bodyPr wrap="none">
            <a:spAutoFit/>
          </a:bodyPr>
          <a:lstStyle/>
          <a:p>
            <a:r>
              <a:rPr lang="en-US" dirty="0" err="1" smtClean="0">
                <a:solidFill>
                  <a:schemeClr val="bg1">
                    <a:lumMod val="85000"/>
                  </a:schemeClr>
                </a:solidFill>
              </a:rPr>
              <a:t>centroid</a:t>
            </a:r>
            <a:endParaRPr lang="en-GB" dirty="0"/>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nodeType="clickEffect">
                                  <p:stCondLst>
                                    <p:cond delay="0"/>
                                  </p:stCondLst>
                                  <p:childTnLst>
                                    <p:animMotion origin="layout" path="M 0.0007 0.00216 L 0.0158 -0.01358 " pathEditMode="relative" rAng="0" ptsTypes="AA">
                                      <p:cBhvr>
                                        <p:cTn id="19" dur="2000" fill="hold"/>
                                        <p:tgtEl>
                                          <p:spTgt spid="44"/>
                                        </p:tgtEl>
                                        <p:attrNameLst>
                                          <p:attrName>ppt_x</p:attrName>
                                          <p:attrName>ppt_y</p:attrName>
                                        </p:attrNameLst>
                                      </p:cBhvr>
                                      <p:rCtr x="700" y="-800"/>
                                    </p:animMotion>
                                  </p:childTnLst>
                                </p:cTn>
                              </p:par>
                              <p:par>
                                <p:cTn id="20" presetID="64" presetClass="path" presetSubtype="0" accel="50000" decel="50000" fill="hold" nodeType="withEffect">
                                  <p:stCondLst>
                                    <p:cond delay="0"/>
                                  </p:stCondLst>
                                  <p:childTnLst>
                                    <p:animMotion origin="layout" path="M -0.00052 0.00247 L 0.01458 0.01882 " pathEditMode="relative" rAng="0" ptsTypes="AA">
                                      <p:cBhvr>
                                        <p:cTn id="21" dur="2000" fill="hold"/>
                                        <p:tgtEl>
                                          <p:spTgt spid="45"/>
                                        </p:tgtEl>
                                        <p:attrNameLst>
                                          <p:attrName>ppt_x</p:attrName>
                                          <p:attrName>ppt_y</p:attrName>
                                        </p:attrNameLst>
                                      </p:cBhvr>
                                      <p:rCtr x="700" y="800"/>
                                    </p:animMotion>
                                  </p:childTnLst>
                                </p:cTn>
                              </p:par>
                              <p:par>
                                <p:cTn id="22" presetID="64" presetClass="path" presetSubtype="0" accel="50000" decel="50000" fill="hold" nodeType="withEffect">
                                  <p:stCondLst>
                                    <p:cond delay="0"/>
                                  </p:stCondLst>
                                  <p:childTnLst>
                                    <p:animMotion origin="layout" path="M 5.55112E-17 3.33333E-6 L 0.0066 -0.05556 " pathEditMode="relative" rAng="0" ptsTypes="AA">
                                      <p:cBhvr>
                                        <p:cTn id="23" dur="2000" fill="hold"/>
                                        <p:tgtEl>
                                          <p:spTgt spid="46"/>
                                        </p:tgtEl>
                                        <p:attrNameLst>
                                          <p:attrName>ppt_x</p:attrName>
                                          <p:attrName>ppt_y</p:attrName>
                                        </p:attrNameLst>
                                      </p:cBhvr>
                                      <p:rCtr x="300" y="-2800"/>
                                    </p:animMotion>
                                  </p:childTnLst>
                                </p:cTn>
                              </p:par>
                              <p:par>
                                <p:cTn id="24" presetID="64" presetClass="path" presetSubtype="0" accel="50000" decel="50000" fill="hold" nodeType="withEffect">
                                  <p:stCondLst>
                                    <p:cond delay="0"/>
                                  </p:stCondLst>
                                  <p:childTnLst>
                                    <p:animMotion origin="layout" path="M -2.5E-6 1.11111E-6 L 0.03941 -0.00185 " pathEditMode="relative" rAng="0" ptsTypes="AA">
                                      <p:cBhvr>
                                        <p:cTn id="25" dur="2000" fill="hold"/>
                                        <p:tgtEl>
                                          <p:spTgt spid="47"/>
                                        </p:tgtEl>
                                        <p:attrNameLst>
                                          <p:attrName>ppt_x</p:attrName>
                                          <p:attrName>ppt_y</p:attrName>
                                        </p:attrNameLst>
                                      </p:cBhvr>
                                      <p:rCtr x="2000" y="-100"/>
                                    </p:animMotion>
                                  </p:childTnLst>
                                </p:cTn>
                              </p:par>
                              <p:par>
                                <p:cTn id="26" presetID="64" presetClass="path" presetSubtype="0" accel="50000" decel="50000" fill="hold" nodeType="withEffect">
                                  <p:stCondLst>
                                    <p:cond delay="0"/>
                                  </p:stCondLst>
                                  <p:childTnLst>
                                    <p:animMotion origin="layout" path="M -0.00069 0.0037 L -0.02361 0.02006 " pathEditMode="relative" rAng="0" ptsTypes="AA">
                                      <p:cBhvr>
                                        <p:cTn id="27" dur="2000" fill="hold"/>
                                        <p:tgtEl>
                                          <p:spTgt spid="48"/>
                                        </p:tgtEl>
                                        <p:attrNameLst>
                                          <p:attrName>ppt_x</p:attrName>
                                          <p:attrName>ppt_y</p:attrName>
                                        </p:attrNameLst>
                                      </p:cBhvr>
                                      <p:rCtr x="-1100" y="800"/>
                                    </p:animMotion>
                                  </p:childTnLst>
                                </p:cTn>
                              </p:par>
                              <p:par>
                                <p:cTn id="28" presetID="64" presetClass="path" presetSubtype="0" accel="50000" decel="50000" fill="hold" nodeType="withEffect">
                                  <p:stCondLst>
                                    <p:cond delay="0"/>
                                  </p:stCondLst>
                                  <p:childTnLst>
                                    <p:animMotion origin="layout" path="M 2.5E-6 2.22222E-6 L -0.01459 -0.05679 " pathEditMode="relative" rAng="0" ptsTypes="AA">
                                      <p:cBhvr>
                                        <p:cTn id="29" dur="2000" fill="hold"/>
                                        <p:tgtEl>
                                          <p:spTgt spid="49"/>
                                        </p:tgtEl>
                                        <p:attrNameLst>
                                          <p:attrName>ppt_x</p:attrName>
                                          <p:attrName>ppt_y</p:attrName>
                                        </p:attrNameLst>
                                      </p:cBhvr>
                                      <p:rCtr x="-700" y="-2800"/>
                                    </p:animMotion>
                                  </p:childTnLst>
                                </p:cTn>
                              </p:par>
                              <p:par>
                                <p:cTn id="30" presetID="64" presetClass="path" presetSubtype="0" accel="50000" decel="50000" fill="hold" nodeType="withEffect">
                                  <p:stCondLst>
                                    <p:cond delay="0"/>
                                  </p:stCondLst>
                                  <p:childTnLst>
                                    <p:animMotion origin="layout" path="M -0.0007 0.00401 L -0.00955 0.03117 " pathEditMode="relative" rAng="0" ptsTypes="AA">
                                      <p:cBhvr>
                                        <p:cTn id="31" dur="2000" fill="hold"/>
                                        <p:tgtEl>
                                          <p:spTgt spid="50"/>
                                        </p:tgtEl>
                                        <p:attrNameLst>
                                          <p:attrName>ppt_x</p:attrName>
                                          <p:attrName>ppt_y</p:attrName>
                                        </p:attrNameLst>
                                      </p:cBhvr>
                                      <p:rCtr x="-500" y="1400"/>
                                    </p:animMotion>
                                  </p:childTnLst>
                                </p:cTn>
                              </p:par>
                              <p:par>
                                <p:cTn id="32" presetID="64" presetClass="path" presetSubtype="0" accel="50000" decel="50000" fill="hold" nodeType="withEffect">
                                  <p:stCondLst>
                                    <p:cond delay="0"/>
                                  </p:stCondLst>
                                  <p:childTnLst>
                                    <p:animMotion origin="layout" path="M 2.5E-6 4.44444E-6 L 0.01701 -0.05463 " pathEditMode="relative" rAng="0" ptsTypes="AA">
                                      <p:cBhvr>
                                        <p:cTn id="33" dur="2000" fill="hold"/>
                                        <p:tgtEl>
                                          <p:spTgt spid="51"/>
                                        </p:tgtEl>
                                        <p:attrNameLst>
                                          <p:attrName>ppt_x</p:attrName>
                                          <p:attrName>ppt_y</p:attrName>
                                        </p:attrNameLst>
                                      </p:cBhvr>
                                      <p:rCtr x="900" y="-2700"/>
                                    </p:animMotion>
                                  </p:childTnLst>
                                </p:cTn>
                              </p:par>
                              <p:par>
                                <p:cTn id="34" presetID="64" presetClass="path" presetSubtype="0" accel="50000" decel="50000" fill="hold" nodeType="withEffect">
                                  <p:stCondLst>
                                    <p:cond delay="0"/>
                                  </p:stCondLst>
                                  <p:childTnLst>
                                    <p:animMotion origin="layout" path="M 2.5E-6 -4.44444E-6 L -0.01684 -0.05432 " pathEditMode="relative" rAng="0" ptsTypes="AA">
                                      <p:cBhvr>
                                        <p:cTn id="35" dur="2000" fill="hold"/>
                                        <p:tgtEl>
                                          <p:spTgt spid="52"/>
                                        </p:tgtEl>
                                        <p:attrNameLst>
                                          <p:attrName>ppt_x</p:attrName>
                                          <p:attrName>ppt_y</p:attrName>
                                        </p:attrNameLst>
                                      </p:cBhvr>
                                      <p:rCtr x="-900" y="-2700"/>
                                    </p:animMotion>
                                  </p:childTnLst>
                                </p:cTn>
                              </p:par>
                              <p:par>
                                <p:cTn id="36" presetID="64" presetClass="path" presetSubtype="0" accel="50000" decel="50000" fill="hold" nodeType="withEffect">
                                  <p:stCondLst>
                                    <p:cond delay="0"/>
                                  </p:stCondLst>
                                  <p:childTnLst>
                                    <p:animMotion origin="layout" path="M -3.05556E-6 -1.23457E-6 L 0.03282 0.0392 " pathEditMode="relative" rAng="0" ptsTypes="AA">
                                      <p:cBhvr>
                                        <p:cTn id="37" dur="2000" fill="hold"/>
                                        <p:tgtEl>
                                          <p:spTgt spid="53"/>
                                        </p:tgtEl>
                                        <p:attrNameLst>
                                          <p:attrName>ppt_x</p:attrName>
                                          <p:attrName>ppt_y</p:attrName>
                                        </p:attrNameLst>
                                      </p:cBhvr>
                                      <p:rCtr x="1600" y="1900"/>
                                    </p:animMotion>
                                  </p:childTnLst>
                                </p:cTn>
                              </p:par>
                              <p:par>
                                <p:cTn id="38" presetID="64" presetClass="path" presetSubtype="0" accel="50000" decel="50000" fill="hold" nodeType="withEffect">
                                  <p:stCondLst>
                                    <p:cond delay="0"/>
                                  </p:stCondLst>
                                  <p:childTnLst>
                                    <p:animMotion origin="layout" path="M 5E-6 3.33333E-6 L -0.00642 -0.05556 " pathEditMode="relative" rAng="0" ptsTypes="AA">
                                      <p:cBhvr>
                                        <p:cTn id="39" dur="2000" fill="hold"/>
                                        <p:tgtEl>
                                          <p:spTgt spid="54"/>
                                        </p:tgtEl>
                                        <p:attrNameLst>
                                          <p:attrName>ppt_x</p:attrName>
                                          <p:attrName>ppt_y</p:attrName>
                                        </p:attrNameLst>
                                      </p:cBhvr>
                                      <p:rCtr x="-300" y="-2800"/>
                                    </p:animMotion>
                                  </p:childTnLst>
                                </p:cTn>
                              </p:par>
                              <p:par>
                                <p:cTn id="40" presetID="64" presetClass="path" presetSubtype="0" accel="50000" decel="50000" fill="hold" nodeType="withEffect">
                                  <p:stCondLst>
                                    <p:cond delay="0"/>
                                  </p:stCondLst>
                                  <p:childTnLst>
                                    <p:animMotion origin="layout" path="M -2.5E-6 -3.33333E-6 L 0.02361 0.00278 " pathEditMode="relative" rAng="0" ptsTypes="AA">
                                      <p:cBhvr>
                                        <p:cTn id="41" dur="2000" fill="hold"/>
                                        <p:tgtEl>
                                          <p:spTgt spid="55"/>
                                        </p:tgtEl>
                                        <p:attrNameLst>
                                          <p:attrName>ppt_x</p:attrName>
                                          <p:attrName>ppt_y</p:attrName>
                                        </p:attrNameLst>
                                      </p:cBhvr>
                                      <p:rCtr x="1200" y="100"/>
                                    </p:animMotion>
                                  </p:childTnLst>
                                </p:cTn>
                              </p:par>
                              <p:par>
                                <p:cTn id="42" presetID="0" presetClass="path" presetSubtype="0" accel="50000" decel="50000" fill="hold" grpId="0" nodeType="withEffect">
                                  <p:stCondLst>
                                    <p:cond delay="0"/>
                                  </p:stCondLst>
                                  <p:childTnLst>
                                    <p:animMotion origin="layout" path="M -6.94444E-6 3.20988E-6 C 0.00433 -0.00123 0.00624 -0.00278 0.01041 -0.00123 C 0.01163 0.00525 0.01058 0.00895 0.00763 0.01235 C 0.00624 0.01975 0.00572 0.02901 0.00208 0.03333 C -0.00348 0.0321 -0.00452 0.02994 -0.00903 0.02593 C -0.01146 0.02377 -0.01667 0.02222 -0.01667 0.02222 C -0.01997 0.01852 -0.02153 0.01821 -0.02292 0.01111 C -0.02188 -0.00494 -0.02362 -0.0145 -0.01389 -0.01728 C -0.01042 -0.02654 -0.01268 -0.02407 -0.00764 -0.02592 C 0.00121 -0.025 0.00486 -0.02839 0.01041 -0.01852 " pathEditMode="relative" ptsTypes="fffffffffA">
                                      <p:cBhvr>
                                        <p:cTn id="43" dur="20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derived Gaussian jitter properties</a:t>
            </a:r>
            <a:endParaRPr lang="en-US" dirty="0"/>
          </a:p>
        </p:txBody>
      </p:sp>
      <p:sp>
        <p:nvSpPr>
          <p:cNvPr id="8" name="Content Placeholder 2"/>
          <p:cNvSpPr>
            <a:spLocks noGrp="1"/>
          </p:cNvSpPr>
          <p:nvPr>
            <p:ph idx="1"/>
          </p:nvPr>
        </p:nvSpPr>
        <p:spPr>
          <a:xfrm>
            <a:off x="485804" y="785800"/>
            <a:ext cx="8229600" cy="3929091"/>
          </a:xfrm>
        </p:spPr>
        <p:txBody>
          <a:bodyPr>
            <a:normAutofit/>
          </a:bodyPr>
          <a:lstStyle/>
          <a:p>
            <a:r>
              <a:rPr lang="en-US" sz="2800" dirty="0" smtClean="0">
                <a:solidFill>
                  <a:schemeClr val="bg1"/>
                </a:solidFill>
              </a:rPr>
              <a:t>any starting configuration</a:t>
            </a:r>
          </a:p>
          <a:p>
            <a:pPr lvl="1">
              <a:buNone/>
            </a:pPr>
            <a:endParaRPr lang="en-US" sz="2800" dirty="0" smtClean="0">
              <a:solidFill>
                <a:schemeClr val="bg1"/>
              </a:solidFill>
            </a:endParaRPr>
          </a:p>
          <a:p>
            <a:r>
              <a:rPr lang="en-US" sz="2800" dirty="0" smtClean="0">
                <a:solidFill>
                  <a:schemeClr val="bg1"/>
                </a:solidFill>
              </a:rPr>
              <a:t>does not introduce bias</a:t>
            </a:r>
          </a:p>
          <a:p>
            <a:pPr lvl="1"/>
            <a:endParaRPr lang="en-US" sz="2400" dirty="0" smtClean="0">
              <a:solidFill>
                <a:schemeClr val="bg1"/>
              </a:solidFill>
            </a:endParaRPr>
          </a:p>
          <a:p>
            <a:r>
              <a:rPr lang="en-US" sz="2800" dirty="0" smtClean="0">
                <a:solidFill>
                  <a:schemeClr val="bg1"/>
                </a:solidFill>
              </a:rPr>
              <a:t>variance-bias tradeoff</a:t>
            </a: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Testing integration using Gaussian jitter</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22883" name="Picture 3"/>
          <p:cNvPicPr>
            <a:picLocks noChangeAspect="1" noChangeArrowheads="1"/>
          </p:cNvPicPr>
          <p:nvPr/>
        </p:nvPicPr>
        <p:blipFill>
          <a:blip r:embed="rId3"/>
          <a:srcRect/>
          <a:stretch>
            <a:fillRect/>
          </a:stretch>
        </p:blipFill>
        <p:spPr bwMode="auto">
          <a:xfrm>
            <a:off x="785786" y="1357304"/>
            <a:ext cx="2276512" cy="2283716"/>
          </a:xfrm>
          <a:prstGeom prst="rect">
            <a:avLst/>
          </a:prstGeom>
          <a:noFill/>
          <a:ln w="9525">
            <a:noFill/>
            <a:miter lim="800000"/>
            <a:headEnd/>
            <a:tailEnd/>
          </a:ln>
          <a:effectLst/>
        </p:spPr>
      </p:pic>
      <p:pic>
        <p:nvPicPr>
          <p:cNvPr id="122884" name="Picture 4"/>
          <p:cNvPicPr>
            <a:picLocks noChangeAspect="1" noChangeArrowheads="1"/>
          </p:cNvPicPr>
          <p:nvPr/>
        </p:nvPicPr>
        <p:blipFill>
          <a:blip r:embed="rId4"/>
          <a:srcRect/>
          <a:stretch>
            <a:fillRect/>
          </a:stretch>
        </p:blipFill>
        <p:spPr bwMode="auto">
          <a:xfrm>
            <a:off x="3571868" y="1538280"/>
            <a:ext cx="1890166" cy="1857388"/>
          </a:xfrm>
          <a:prstGeom prst="rect">
            <a:avLst/>
          </a:prstGeom>
          <a:noFill/>
          <a:ln w="9525">
            <a:noFill/>
            <a:miter lim="800000"/>
            <a:headEnd/>
            <a:tailEnd/>
          </a:ln>
          <a:effectLst/>
        </p:spPr>
      </p:pic>
      <p:pic>
        <p:nvPicPr>
          <p:cNvPr id="122885" name="Picture 5"/>
          <p:cNvPicPr>
            <a:picLocks noChangeAspect="1" noChangeArrowheads="1"/>
          </p:cNvPicPr>
          <p:nvPr/>
        </p:nvPicPr>
        <p:blipFill>
          <a:blip r:embed="rId5"/>
          <a:srcRect/>
          <a:stretch>
            <a:fillRect/>
          </a:stretch>
        </p:blipFill>
        <p:spPr bwMode="auto">
          <a:xfrm>
            <a:off x="6024572" y="1493830"/>
            <a:ext cx="1996111" cy="1928826"/>
          </a:xfrm>
          <a:prstGeom prst="rect">
            <a:avLst/>
          </a:prstGeom>
          <a:noFill/>
          <a:ln w="9525">
            <a:noFill/>
            <a:miter lim="800000"/>
            <a:headEnd/>
            <a:tailEnd/>
          </a:ln>
          <a:effectLst/>
        </p:spPr>
      </p:pic>
      <p:sp>
        <p:nvSpPr>
          <p:cNvPr id="10" name="Rectangle 9"/>
          <p:cNvSpPr/>
          <p:nvPr/>
        </p:nvSpPr>
        <p:spPr>
          <a:xfrm>
            <a:off x="4000496" y="785800"/>
            <a:ext cx="1445909" cy="338554"/>
          </a:xfrm>
          <a:prstGeom prst="rect">
            <a:avLst/>
          </a:prstGeom>
        </p:spPr>
        <p:txBody>
          <a:bodyPr wrap="none">
            <a:spAutoFit/>
          </a:bodyPr>
          <a:lstStyle/>
          <a:p>
            <a:r>
              <a:rPr lang="en-US" dirty="0" smtClean="0">
                <a:solidFill>
                  <a:schemeClr val="bg1">
                    <a:lumMod val="85000"/>
                  </a:schemeClr>
                </a:solidFill>
              </a:rPr>
              <a:t>random points</a:t>
            </a:r>
            <a:endParaRPr lang="en-GB" dirty="0"/>
          </a:p>
        </p:txBody>
      </p:sp>
      <p:cxnSp>
        <p:nvCxnSpPr>
          <p:cNvPr id="12" name="Straight Connector 11"/>
          <p:cNvCxnSpPr>
            <a:stCxn id="10" idx="1"/>
          </p:cNvCxnSpPr>
          <p:nvPr/>
        </p:nvCxnSpPr>
        <p:spPr>
          <a:xfrm rot="10800000" flipV="1">
            <a:off x="2000232" y="955076"/>
            <a:ext cx="2000264" cy="68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2"/>
          </p:cNvCxnSpPr>
          <p:nvPr/>
        </p:nvCxnSpPr>
        <p:spPr>
          <a:xfrm rot="5400000">
            <a:off x="4316937" y="1379418"/>
            <a:ext cx="661578" cy="151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3"/>
          </p:cNvCxnSpPr>
          <p:nvPr/>
        </p:nvCxnSpPr>
        <p:spPr>
          <a:xfrm>
            <a:off x="5446405" y="955077"/>
            <a:ext cx="1625925" cy="830855"/>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42976" y="3643320"/>
            <a:ext cx="1615699" cy="369332"/>
          </a:xfrm>
          <a:prstGeom prst="rect">
            <a:avLst/>
          </a:prstGeom>
        </p:spPr>
        <p:txBody>
          <a:bodyPr wrap="none">
            <a:spAutoFit/>
          </a:bodyPr>
          <a:lstStyle/>
          <a:p>
            <a:r>
              <a:rPr lang="en-US" sz="1800" dirty="0" smtClean="0">
                <a:solidFill>
                  <a:schemeClr val="bg1">
                    <a:lumMod val="85000"/>
                  </a:schemeClr>
                </a:solidFill>
              </a:rPr>
              <a:t>binary function</a:t>
            </a:r>
            <a:endParaRPr lang="en-GB" sz="1800" dirty="0"/>
          </a:p>
        </p:txBody>
      </p:sp>
      <p:sp>
        <p:nvSpPr>
          <p:cNvPr id="21" name="Rectangle 20"/>
          <p:cNvSpPr/>
          <p:nvPr/>
        </p:nvSpPr>
        <p:spPr>
          <a:xfrm>
            <a:off x="3357554" y="3643320"/>
            <a:ext cx="2260747" cy="369332"/>
          </a:xfrm>
          <a:prstGeom prst="rect">
            <a:avLst/>
          </a:prstGeom>
        </p:spPr>
        <p:txBody>
          <a:bodyPr wrap="none">
            <a:spAutoFit/>
          </a:bodyPr>
          <a:lstStyle/>
          <a:p>
            <a:r>
              <a:rPr lang="en-US" sz="1800" dirty="0" smtClean="0">
                <a:solidFill>
                  <a:schemeClr val="bg1">
                    <a:lumMod val="85000"/>
                  </a:schemeClr>
                </a:solidFill>
              </a:rPr>
              <a:t>p/w constant function</a:t>
            </a:r>
            <a:endParaRPr lang="en-GB" sz="1800" dirty="0"/>
          </a:p>
        </p:txBody>
      </p:sp>
      <p:sp>
        <p:nvSpPr>
          <p:cNvPr id="22" name="Rectangle 21"/>
          <p:cNvSpPr/>
          <p:nvPr/>
        </p:nvSpPr>
        <p:spPr>
          <a:xfrm>
            <a:off x="6078494" y="3643320"/>
            <a:ext cx="1986441" cy="369332"/>
          </a:xfrm>
          <a:prstGeom prst="rect">
            <a:avLst/>
          </a:prstGeom>
        </p:spPr>
        <p:txBody>
          <a:bodyPr wrap="none">
            <a:spAutoFit/>
          </a:bodyPr>
          <a:lstStyle/>
          <a:p>
            <a:r>
              <a:rPr lang="en-US" sz="1800" dirty="0" smtClean="0">
                <a:solidFill>
                  <a:schemeClr val="bg1">
                    <a:lumMod val="85000"/>
                  </a:schemeClr>
                </a:solidFill>
              </a:rPr>
              <a:t>p/w linear function</a:t>
            </a:r>
            <a:endParaRPr lang="en-GB" sz="1800" dirty="0"/>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509558" y="39039"/>
            <a:ext cx="8134408" cy="619125"/>
          </a:xfrm>
        </p:spPr>
        <p:txBody>
          <a:bodyPr>
            <a:normAutofit/>
          </a:bodyPr>
          <a:lstStyle/>
          <a:p>
            <a:pPr algn="ctr"/>
            <a:r>
              <a:rPr lang="en-US" dirty="0" smtClean="0"/>
              <a:t>bias-variance trade-off using Gaussian jitter</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23908" name="Picture 4"/>
          <p:cNvPicPr>
            <a:picLocks noChangeAspect="1" noChangeArrowheads="1"/>
          </p:cNvPicPr>
          <p:nvPr/>
        </p:nvPicPr>
        <p:blipFill>
          <a:blip r:embed="rId3"/>
          <a:srcRect b="472"/>
          <a:stretch>
            <a:fillRect/>
          </a:stretch>
        </p:blipFill>
        <p:spPr bwMode="auto">
          <a:xfrm>
            <a:off x="2071670" y="758774"/>
            <a:ext cx="5000660" cy="3741802"/>
          </a:xfrm>
          <a:prstGeom prst="rect">
            <a:avLst/>
          </a:prstGeom>
          <a:noFill/>
          <a:ln w="9525">
            <a:noFill/>
            <a:miter lim="800000"/>
            <a:headEnd/>
            <a:tailEnd/>
          </a:ln>
          <a:effectLst/>
        </p:spPr>
      </p:pic>
      <p:sp>
        <p:nvSpPr>
          <p:cNvPr id="18" name="Right Arrow 17"/>
          <p:cNvSpPr/>
          <p:nvPr/>
        </p:nvSpPr>
        <p:spPr>
          <a:xfrm>
            <a:off x="6786578" y="3929072"/>
            <a:ext cx="1000132"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bias</a:t>
            </a:r>
            <a:endParaRPr lang="en-GB" sz="2400" dirty="0"/>
          </a:p>
        </p:txBody>
      </p:sp>
      <p:sp>
        <p:nvSpPr>
          <p:cNvPr id="19" name="Right Arrow 18"/>
          <p:cNvSpPr/>
          <p:nvPr/>
        </p:nvSpPr>
        <p:spPr>
          <a:xfrm rot="16200000">
            <a:off x="852463" y="1362066"/>
            <a:ext cx="1866912"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variance</a:t>
            </a:r>
            <a:endParaRPr lang="en-GB" sz="2400" dirty="0"/>
          </a:p>
        </p:txBody>
      </p:sp>
      <p:sp>
        <p:nvSpPr>
          <p:cNvPr id="28" name="Oval 27"/>
          <p:cNvSpPr/>
          <p:nvPr/>
        </p:nvSpPr>
        <p:spPr>
          <a:xfrm rot="19066985">
            <a:off x="3676337" y="1768728"/>
            <a:ext cx="569099" cy="270847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948972" y="2447510"/>
            <a:ext cx="1980350" cy="461665"/>
          </a:xfrm>
          <a:prstGeom prst="rect">
            <a:avLst/>
          </a:prstGeom>
        </p:spPr>
        <p:txBody>
          <a:bodyPr wrap="none">
            <a:spAutoFit/>
          </a:bodyPr>
          <a:lstStyle/>
          <a:p>
            <a:r>
              <a:rPr lang="en-US" sz="2400" dirty="0" smtClean="0">
                <a:solidFill>
                  <a:srgbClr val="FFFF00"/>
                </a:solidFill>
              </a:rPr>
              <a:t>Gaussian jitter</a:t>
            </a:r>
            <a:endParaRPr lang="en-GB" sz="2400" dirty="0">
              <a:solidFill>
                <a:srgbClr val="FFFF00"/>
              </a:solidFill>
            </a:endParaRPr>
          </a:p>
        </p:txBody>
      </p:sp>
      <p:sp>
        <p:nvSpPr>
          <p:cNvPr id="30" name="Rectangle 29"/>
          <p:cNvSpPr/>
          <p:nvPr/>
        </p:nvSpPr>
        <p:spPr>
          <a:xfrm>
            <a:off x="3050581" y="857238"/>
            <a:ext cx="1001749" cy="400110"/>
          </a:xfrm>
          <a:prstGeom prst="rect">
            <a:avLst/>
          </a:prstGeom>
        </p:spPr>
        <p:txBody>
          <a:bodyPr wrap="none">
            <a:spAutoFit/>
          </a:bodyPr>
          <a:lstStyle/>
          <a:p>
            <a:r>
              <a:rPr lang="en-US" sz="2000" dirty="0" smtClean="0">
                <a:solidFill>
                  <a:srgbClr val="FFC000"/>
                </a:solidFill>
              </a:rPr>
              <a:t>random</a:t>
            </a:r>
            <a:endParaRPr lang="en-GB" sz="2000" dirty="0">
              <a:solidFill>
                <a:srgbClr val="FFC000"/>
              </a:solidFill>
            </a:endParaRPr>
          </a:p>
        </p:txBody>
      </p:sp>
      <p:sp>
        <p:nvSpPr>
          <p:cNvPr id="31" name="Rectangle 30"/>
          <p:cNvSpPr/>
          <p:nvPr/>
        </p:nvSpPr>
        <p:spPr>
          <a:xfrm>
            <a:off x="5214942" y="3857634"/>
            <a:ext cx="588623" cy="400110"/>
          </a:xfrm>
          <a:prstGeom prst="rect">
            <a:avLst/>
          </a:prstGeom>
        </p:spPr>
        <p:txBody>
          <a:bodyPr wrap="none">
            <a:spAutoFit/>
          </a:bodyPr>
          <a:lstStyle/>
          <a:p>
            <a:r>
              <a:rPr lang="en-US" sz="2000" dirty="0" smtClean="0">
                <a:solidFill>
                  <a:srgbClr val="FFC000"/>
                </a:solidFill>
              </a:rPr>
              <a:t>grid</a:t>
            </a:r>
            <a:endParaRPr lang="en-GB" sz="2000" dirty="0">
              <a:solidFill>
                <a:srgbClr val="FFC000"/>
              </a:solidFill>
            </a:endParaRPr>
          </a:p>
        </p:txBody>
      </p:sp>
      <p:sp>
        <p:nvSpPr>
          <p:cNvPr id="32" name="Rectangle 31"/>
          <p:cNvSpPr/>
          <p:nvPr/>
        </p:nvSpPr>
        <p:spPr>
          <a:xfrm>
            <a:off x="5357818" y="3214692"/>
            <a:ext cx="1447512" cy="400110"/>
          </a:xfrm>
          <a:prstGeom prst="rect">
            <a:avLst/>
          </a:prstGeom>
        </p:spPr>
        <p:txBody>
          <a:bodyPr wrap="none">
            <a:spAutoFit/>
          </a:bodyPr>
          <a:lstStyle/>
          <a:p>
            <a:r>
              <a:rPr lang="en-US" sz="2000" dirty="0" smtClean="0">
                <a:solidFill>
                  <a:srgbClr val="FFC000"/>
                </a:solidFill>
              </a:rPr>
              <a:t>Poisson disk</a:t>
            </a:r>
            <a:endParaRPr lang="en-GB" sz="2000" dirty="0">
              <a:solidFill>
                <a:srgbClr val="FFC000"/>
              </a:solidFill>
            </a:endParaRPr>
          </a:p>
        </p:txBody>
      </p:sp>
      <p:sp>
        <p:nvSpPr>
          <p:cNvPr id="33" name="Rectangle 32"/>
          <p:cNvSpPr/>
          <p:nvPr/>
        </p:nvSpPr>
        <p:spPr>
          <a:xfrm>
            <a:off x="857224" y="3000378"/>
            <a:ext cx="1922706" cy="400110"/>
          </a:xfrm>
          <a:prstGeom prst="rect">
            <a:avLst/>
          </a:prstGeom>
          <a:solidFill>
            <a:schemeClr val="tx1"/>
          </a:solidFill>
        </p:spPr>
        <p:txBody>
          <a:bodyPr wrap="none">
            <a:spAutoFit/>
          </a:bodyPr>
          <a:lstStyle/>
          <a:p>
            <a:r>
              <a:rPr lang="en-US" sz="2000" dirty="0" smtClean="0">
                <a:solidFill>
                  <a:srgbClr val="FFC000"/>
                </a:solidFill>
              </a:rPr>
              <a:t>low-discrepancy</a:t>
            </a:r>
            <a:endParaRPr lang="en-GB" sz="2000" dirty="0">
              <a:solidFill>
                <a:srgbClr val="FFC000"/>
              </a:solidFill>
            </a:endParaRPr>
          </a:p>
        </p:txBody>
      </p:sp>
      <p:sp>
        <p:nvSpPr>
          <p:cNvPr id="34" name="Rectangle 33"/>
          <p:cNvSpPr/>
          <p:nvPr/>
        </p:nvSpPr>
        <p:spPr>
          <a:xfrm>
            <a:off x="4000496" y="3071816"/>
            <a:ext cx="1312282" cy="461665"/>
          </a:xfrm>
          <a:prstGeom prst="rect">
            <a:avLst/>
          </a:prstGeom>
        </p:spPr>
        <p:txBody>
          <a:bodyPr wrap="none">
            <a:spAutoFit/>
          </a:bodyPr>
          <a:lstStyle/>
          <a:p>
            <a:r>
              <a:rPr lang="en-US" sz="2400" dirty="0" smtClean="0">
                <a:solidFill>
                  <a:srgbClr val="FFFF00"/>
                </a:solidFill>
              </a:rPr>
              <a:t>Box jitter</a:t>
            </a:r>
            <a:endParaRPr lang="en-GB" sz="2400" dirty="0">
              <a:solidFill>
                <a:srgbClr val="FFFF00"/>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1" grpId="0"/>
      <p:bldP spid="32" grpId="0"/>
      <p:bldP spid="33" grpId="0" animBg="1"/>
      <p:bldP spid="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Gaussian jitter converges rapidly</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24930" name="Picture 2"/>
          <p:cNvPicPr>
            <a:picLocks noChangeAspect="1" noChangeArrowheads="1"/>
          </p:cNvPicPr>
          <p:nvPr/>
        </p:nvPicPr>
        <p:blipFill>
          <a:blip r:embed="rId3"/>
          <a:srcRect/>
          <a:stretch>
            <a:fillRect/>
          </a:stretch>
        </p:blipFill>
        <p:spPr bwMode="auto">
          <a:xfrm>
            <a:off x="2071670" y="714362"/>
            <a:ext cx="5143536" cy="3907590"/>
          </a:xfrm>
          <a:prstGeom prst="rect">
            <a:avLst/>
          </a:prstGeom>
          <a:noFill/>
          <a:ln w="9525">
            <a:noFill/>
            <a:miter lim="800000"/>
            <a:headEnd/>
            <a:tailEnd/>
          </a:ln>
          <a:effectLst/>
        </p:spPr>
      </p:pic>
      <p:sp>
        <p:nvSpPr>
          <p:cNvPr id="10" name="Right Arrow 9"/>
          <p:cNvSpPr/>
          <p:nvPr/>
        </p:nvSpPr>
        <p:spPr>
          <a:xfrm>
            <a:off x="3357554" y="4143386"/>
            <a:ext cx="5214974"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Log-number of primary estimates</a:t>
            </a:r>
            <a:endParaRPr lang="en-GB" sz="2400" dirty="0"/>
          </a:p>
        </p:txBody>
      </p:sp>
      <p:sp>
        <p:nvSpPr>
          <p:cNvPr id="11" name="Right Arrow 10"/>
          <p:cNvSpPr/>
          <p:nvPr/>
        </p:nvSpPr>
        <p:spPr>
          <a:xfrm rot="16200000">
            <a:off x="500033" y="1785932"/>
            <a:ext cx="2571768"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log-variance</a:t>
            </a:r>
            <a:endParaRPr lang="en-GB" sz="2400" dirty="0"/>
          </a:p>
        </p:txBody>
      </p:sp>
      <p:sp>
        <p:nvSpPr>
          <p:cNvPr id="12" name="Rectangle 11"/>
          <p:cNvSpPr/>
          <p:nvPr/>
        </p:nvSpPr>
        <p:spPr>
          <a:xfrm>
            <a:off x="6000760" y="3681721"/>
            <a:ext cx="1980350" cy="461665"/>
          </a:xfrm>
          <a:prstGeom prst="rect">
            <a:avLst/>
          </a:prstGeom>
        </p:spPr>
        <p:txBody>
          <a:bodyPr wrap="none">
            <a:spAutoFit/>
          </a:bodyPr>
          <a:lstStyle/>
          <a:p>
            <a:r>
              <a:rPr lang="en-US" sz="2400" dirty="0" smtClean="0">
                <a:solidFill>
                  <a:srgbClr val="FFFF00"/>
                </a:solidFill>
              </a:rPr>
              <a:t>Gaussian jitter</a:t>
            </a:r>
            <a:endParaRPr lang="en-GB" sz="2400" dirty="0">
              <a:solidFill>
                <a:srgbClr val="FFFF00"/>
              </a:solidFill>
            </a:endParaRPr>
          </a:p>
        </p:txBody>
      </p:sp>
      <p:sp>
        <p:nvSpPr>
          <p:cNvPr id="13" name="Rectangle 12"/>
          <p:cNvSpPr/>
          <p:nvPr/>
        </p:nvSpPr>
        <p:spPr>
          <a:xfrm>
            <a:off x="5500694" y="1056021"/>
            <a:ext cx="1212191" cy="1015663"/>
          </a:xfrm>
          <a:prstGeom prst="rect">
            <a:avLst/>
          </a:prstGeom>
        </p:spPr>
        <p:txBody>
          <a:bodyPr wrap="none">
            <a:spAutoFit/>
          </a:bodyPr>
          <a:lstStyle/>
          <a:p>
            <a:r>
              <a:rPr lang="en-US" sz="2000" dirty="0" smtClean="0">
                <a:solidFill>
                  <a:srgbClr val="FFC000"/>
                </a:solidFill>
              </a:rPr>
              <a:t>Random: </a:t>
            </a:r>
          </a:p>
          <a:p>
            <a:r>
              <a:rPr lang="en-US" sz="2000" dirty="0" smtClean="0">
                <a:solidFill>
                  <a:srgbClr val="FFC000"/>
                </a:solidFill>
              </a:rPr>
              <a:t>Slope = -1</a:t>
            </a:r>
          </a:p>
          <a:p>
            <a:r>
              <a:rPr lang="en-US" sz="2000" dirty="0" smtClean="0">
                <a:solidFill>
                  <a:srgbClr val="FFC000"/>
                </a:solidFill>
              </a:rPr>
              <a:t>O(1/N)</a:t>
            </a:r>
            <a:endParaRPr lang="en-GB" sz="2000" dirty="0">
              <a:solidFill>
                <a:srgbClr val="FFC000"/>
              </a:solidFill>
            </a:endParaRPr>
          </a:p>
        </p:txBody>
      </p:sp>
      <p:sp>
        <p:nvSpPr>
          <p:cNvPr id="14" name="Rectangle 13"/>
          <p:cNvSpPr/>
          <p:nvPr/>
        </p:nvSpPr>
        <p:spPr>
          <a:xfrm>
            <a:off x="6000760" y="2357436"/>
            <a:ext cx="1447512" cy="400110"/>
          </a:xfrm>
          <a:prstGeom prst="rect">
            <a:avLst/>
          </a:prstGeom>
        </p:spPr>
        <p:txBody>
          <a:bodyPr wrap="none">
            <a:spAutoFit/>
          </a:bodyPr>
          <a:lstStyle/>
          <a:p>
            <a:r>
              <a:rPr lang="en-US" sz="2000" dirty="0" smtClean="0">
                <a:solidFill>
                  <a:srgbClr val="FFC000"/>
                </a:solidFill>
              </a:rPr>
              <a:t>Poisson disk</a:t>
            </a:r>
            <a:endParaRPr lang="en-GB" sz="2000" dirty="0">
              <a:solidFill>
                <a:srgbClr val="FFC000"/>
              </a:solidFill>
            </a:endParaRPr>
          </a:p>
        </p:txBody>
      </p:sp>
      <p:sp>
        <p:nvSpPr>
          <p:cNvPr id="15" name="Rectangle 14"/>
          <p:cNvSpPr/>
          <p:nvPr/>
        </p:nvSpPr>
        <p:spPr>
          <a:xfrm>
            <a:off x="6000760" y="2743144"/>
            <a:ext cx="1922706" cy="400110"/>
          </a:xfrm>
          <a:prstGeom prst="rect">
            <a:avLst/>
          </a:prstGeom>
          <a:solidFill>
            <a:schemeClr val="tx1"/>
          </a:solidFill>
        </p:spPr>
        <p:txBody>
          <a:bodyPr wrap="none">
            <a:spAutoFit/>
          </a:bodyPr>
          <a:lstStyle/>
          <a:p>
            <a:r>
              <a:rPr lang="en-US" sz="2000" dirty="0" smtClean="0">
                <a:solidFill>
                  <a:srgbClr val="FFC000"/>
                </a:solidFill>
              </a:rPr>
              <a:t>low-discrepancy</a:t>
            </a:r>
            <a:endParaRPr lang="en-GB" sz="2000" dirty="0">
              <a:solidFill>
                <a:srgbClr val="FFC000"/>
              </a:solidFill>
            </a:endParaRPr>
          </a:p>
        </p:txBody>
      </p:sp>
      <p:sp>
        <p:nvSpPr>
          <p:cNvPr id="16" name="Rectangle 15"/>
          <p:cNvSpPr/>
          <p:nvPr/>
        </p:nvSpPr>
        <p:spPr>
          <a:xfrm>
            <a:off x="6000760" y="3038779"/>
            <a:ext cx="1312282" cy="461665"/>
          </a:xfrm>
          <a:prstGeom prst="rect">
            <a:avLst/>
          </a:prstGeom>
        </p:spPr>
        <p:txBody>
          <a:bodyPr wrap="none">
            <a:spAutoFit/>
          </a:bodyPr>
          <a:lstStyle/>
          <a:p>
            <a:r>
              <a:rPr lang="en-US" sz="2400" dirty="0" smtClean="0">
                <a:solidFill>
                  <a:srgbClr val="FFFF00"/>
                </a:solidFill>
              </a:rPr>
              <a:t>Box jitter</a:t>
            </a:r>
            <a:endParaRPr lang="en-GB" sz="2400" dirty="0">
              <a:solidFill>
                <a:srgbClr val="FFFF00"/>
              </a:solidFill>
            </a:endParaRPr>
          </a:p>
        </p:txBody>
      </p:sp>
      <p:sp>
        <p:nvSpPr>
          <p:cNvPr id="17" name="Oval 16"/>
          <p:cNvSpPr/>
          <p:nvPr/>
        </p:nvSpPr>
        <p:spPr>
          <a:xfrm>
            <a:off x="5786445" y="3127352"/>
            <a:ext cx="285753" cy="10001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85786" y="39039"/>
            <a:ext cx="7705780" cy="619125"/>
          </a:xfrm>
        </p:spPr>
        <p:txBody>
          <a:bodyPr>
            <a:normAutofit/>
          </a:bodyPr>
          <a:lstStyle/>
          <a:p>
            <a:pPr algn="ctr"/>
            <a:r>
              <a:rPr lang="en-US" dirty="0" smtClean="0"/>
              <a:t>Conclusion: Studied sampling spectrum</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Rectangle 8"/>
          <p:cNvSpPr/>
          <p:nvPr/>
        </p:nvSpPr>
        <p:spPr>
          <a:xfrm>
            <a:off x="3428992" y="2312257"/>
            <a:ext cx="1214446" cy="142876"/>
          </a:xfrm>
          <a:prstGeom prst="rect">
            <a:avLst/>
          </a:prstGeom>
          <a:noFill/>
          <a:ln>
            <a:solidFill>
              <a:schemeClr val="bg1"/>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ectangle 10"/>
          <p:cNvSpPr/>
          <p:nvPr/>
        </p:nvSpPr>
        <p:spPr>
          <a:xfrm>
            <a:off x="3357554" y="1455001"/>
            <a:ext cx="1375698" cy="830997"/>
          </a:xfrm>
          <a:prstGeom prst="rect">
            <a:avLst/>
          </a:prstGeom>
        </p:spPr>
        <p:txBody>
          <a:bodyPr wrap="none">
            <a:spAutoFit/>
          </a:bodyPr>
          <a:lstStyle/>
          <a:p>
            <a:r>
              <a:rPr lang="en-US" sz="2400" dirty="0" smtClean="0">
                <a:solidFill>
                  <a:schemeClr val="bg1"/>
                </a:solidFill>
              </a:rPr>
              <a:t>sampling </a:t>
            </a:r>
          </a:p>
          <a:p>
            <a:r>
              <a:rPr lang="en-US" sz="2400" dirty="0" smtClean="0">
                <a:solidFill>
                  <a:schemeClr val="bg1"/>
                </a:solidFill>
              </a:rPr>
              <a:t>spectrum</a:t>
            </a:r>
            <a:endParaRPr lang="en-GB" sz="2400" dirty="0">
              <a:solidFill>
                <a:schemeClr val="bg1"/>
              </a:solidFill>
            </a:endParaRPr>
          </a:p>
        </p:txBody>
      </p:sp>
      <p:sp>
        <p:nvSpPr>
          <p:cNvPr id="12" name="Rectangle 11"/>
          <p:cNvSpPr/>
          <p:nvPr/>
        </p:nvSpPr>
        <p:spPr>
          <a:xfrm>
            <a:off x="3326940" y="3526703"/>
            <a:ext cx="1459374" cy="830997"/>
          </a:xfrm>
          <a:prstGeom prst="rect">
            <a:avLst/>
          </a:prstGeom>
        </p:spPr>
        <p:txBody>
          <a:bodyPr wrap="none">
            <a:spAutoFit/>
          </a:bodyPr>
          <a:lstStyle/>
          <a:p>
            <a:r>
              <a:rPr lang="en-US" sz="2400" dirty="0" smtClean="0">
                <a:solidFill>
                  <a:srgbClr val="FFFF00"/>
                </a:solidFill>
              </a:rPr>
              <a:t>integrand </a:t>
            </a:r>
          </a:p>
          <a:p>
            <a:r>
              <a:rPr lang="en-US" sz="2400" dirty="0" smtClean="0">
                <a:solidFill>
                  <a:srgbClr val="FFFF00"/>
                </a:solidFill>
              </a:rPr>
              <a:t>spectrum</a:t>
            </a:r>
            <a:endParaRPr lang="en-GB" sz="2400" dirty="0">
              <a:solidFill>
                <a:srgbClr val="FFFF00"/>
              </a:solidFill>
            </a:endParaRPr>
          </a:p>
        </p:txBody>
      </p:sp>
      <p:sp>
        <p:nvSpPr>
          <p:cNvPr id="13" name="Rectangle 12"/>
          <p:cNvSpPr/>
          <p:nvPr/>
        </p:nvSpPr>
        <p:spPr>
          <a:xfrm>
            <a:off x="3428992" y="3383827"/>
            <a:ext cx="1214446" cy="142876"/>
          </a:xfrm>
          <a:prstGeom prst="rect">
            <a:avLst/>
          </a:prstGeom>
          <a:noFill/>
          <a:ln>
            <a:solidFill>
              <a:srgbClr val="FFFF00"/>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15" name="Straight Connector 14"/>
          <p:cNvCxnSpPr/>
          <p:nvPr/>
        </p:nvCxnSpPr>
        <p:spPr>
          <a:xfrm rot="5400000">
            <a:off x="1271929" y="2584879"/>
            <a:ext cx="3456077" cy="794"/>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857224" y="3169513"/>
            <a:ext cx="1583546" cy="722164"/>
            <a:chOff x="4999834" y="1000115"/>
            <a:chExt cx="3132950" cy="1428760"/>
          </a:xfrm>
        </p:grpSpPr>
        <p:sp>
          <p:nvSpPr>
            <p:cNvPr id="16" name="Freeform 15"/>
            <p:cNvSpPr/>
            <p:nvPr/>
          </p:nvSpPr>
          <p:spPr>
            <a:xfrm>
              <a:off x="5000628" y="1071552"/>
              <a:ext cx="2940974" cy="1347415"/>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grpSp>
          <p:nvGrpSpPr>
            <p:cNvPr id="17" name="Group 16"/>
            <p:cNvGrpSpPr/>
            <p:nvPr/>
          </p:nvGrpSpPr>
          <p:grpSpPr>
            <a:xfrm>
              <a:off x="4999834" y="1000115"/>
              <a:ext cx="3132950" cy="1428760"/>
              <a:chOff x="927868" y="523861"/>
              <a:chExt cx="3132950" cy="1786744"/>
            </a:xfrm>
          </p:grpSpPr>
          <p:cxnSp>
            <p:nvCxnSpPr>
              <p:cNvPr id="18" name="Straight Arrow Connector 17"/>
              <p:cNvCxnSpPr/>
              <p:nvPr/>
            </p:nvCxnSpPr>
            <p:spPr>
              <a:xfrm rot="5400000" flipH="1" flipV="1">
                <a:off x="34893" y="1416836"/>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28662" y="2285998"/>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a:off x="785786" y="1955067"/>
            <a:ext cx="1619654" cy="626278"/>
            <a:chOff x="4999041" y="3143255"/>
            <a:chExt cx="3204387" cy="1239054"/>
          </a:xfrm>
        </p:grpSpPr>
        <p:cxnSp>
          <p:nvCxnSpPr>
            <p:cNvPr id="20" name="Straight Arrow Connector 19"/>
            <p:cNvCxnSpPr/>
            <p:nvPr/>
          </p:nvCxnSpPr>
          <p:spPr>
            <a:xfrm rot="5400000" flipH="1" flipV="1">
              <a:off x="4379911" y="3762385"/>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99834" y="4381515"/>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058302" y="3656291"/>
              <a:ext cx="3000396" cy="723905"/>
              <a:chOff x="1022960" y="2643187"/>
              <a:chExt cx="2071702" cy="652467"/>
            </a:xfrm>
          </p:grpSpPr>
          <p:cxnSp>
            <p:nvCxnSpPr>
              <p:cNvPr id="23" name="Straight Connector 22"/>
              <p:cNvCxnSpPr/>
              <p:nvPr/>
            </p:nvCxnSpPr>
            <p:spPr>
              <a:xfrm>
                <a:off x="1022960" y="3286130"/>
                <a:ext cx="207170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811981"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092979"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V="1">
                <a:off x="954857"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V="1">
                <a:off x="12549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14073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15597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V="1">
                <a:off x="17121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1864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169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V="1">
                <a:off x="21693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V="1">
                <a:off x="23217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V="1">
                <a:off x="24741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2626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7" name="TextBox 36"/>
          <p:cNvSpPr txBox="1"/>
          <p:nvPr/>
        </p:nvSpPr>
        <p:spPr>
          <a:xfrm>
            <a:off x="1000100" y="2857502"/>
            <a:ext cx="1185774" cy="400110"/>
          </a:xfrm>
          <a:prstGeom prst="rect">
            <a:avLst/>
          </a:prstGeom>
          <a:noFill/>
        </p:spPr>
        <p:txBody>
          <a:bodyPr wrap="none" rtlCol="0">
            <a:spAutoFit/>
          </a:bodyPr>
          <a:lstStyle/>
          <a:p>
            <a:r>
              <a:rPr lang="en-US" sz="2000" dirty="0" smtClean="0">
                <a:solidFill>
                  <a:srgbClr val="FFFF00"/>
                </a:solidFill>
              </a:rPr>
              <a:t>integrand</a:t>
            </a:r>
            <a:endParaRPr lang="en-GB" sz="2000" dirty="0">
              <a:solidFill>
                <a:srgbClr val="FFFF00"/>
              </a:solidFill>
            </a:endParaRPr>
          </a:p>
        </p:txBody>
      </p:sp>
      <p:sp>
        <p:nvSpPr>
          <p:cNvPr id="38" name="TextBox 37"/>
          <p:cNvSpPr txBox="1"/>
          <p:nvPr/>
        </p:nvSpPr>
        <p:spPr>
          <a:xfrm>
            <a:off x="644815" y="1597877"/>
            <a:ext cx="2069797" cy="400110"/>
          </a:xfrm>
          <a:prstGeom prst="rect">
            <a:avLst/>
          </a:prstGeom>
          <a:noFill/>
        </p:spPr>
        <p:txBody>
          <a:bodyPr wrap="none" rtlCol="0">
            <a:spAutoFit/>
          </a:bodyPr>
          <a:lstStyle/>
          <a:p>
            <a:r>
              <a:rPr lang="en-US" sz="2000" dirty="0" smtClean="0">
                <a:solidFill>
                  <a:schemeClr val="bg1"/>
                </a:solidFill>
              </a:rPr>
              <a:t>sampling function</a:t>
            </a:r>
            <a:endParaRPr lang="en-GB" sz="2000" dirty="0">
              <a:solidFill>
                <a:schemeClr val="bg1"/>
              </a:solidFill>
            </a:endParaRPr>
          </a:p>
        </p:txBody>
      </p:sp>
      <p:pic>
        <p:nvPicPr>
          <p:cNvPr id="45"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2643174" y="2143122"/>
            <a:ext cx="571504" cy="571504"/>
          </a:xfrm>
          <a:prstGeom prst="rect">
            <a:avLst/>
          </a:prstGeom>
          <a:noFill/>
          <a:ln w="9525">
            <a:noFill/>
            <a:miter lim="800000"/>
            <a:headEnd/>
            <a:tailEnd/>
          </a:ln>
          <a:effectLst/>
        </p:spPr>
      </p:pic>
      <p:pic>
        <p:nvPicPr>
          <p:cNvPr id="46"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2714612" y="3214692"/>
            <a:ext cx="571504" cy="571504"/>
          </a:xfrm>
          <a:prstGeom prst="rect">
            <a:avLst/>
          </a:prstGeom>
          <a:noFill/>
          <a:ln w="9525">
            <a:noFill/>
            <a:miter lim="800000"/>
            <a:headEnd/>
            <a:tailEnd/>
          </a:ln>
          <a:effectLst/>
        </p:spPr>
      </p:pic>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Conclusion: bias</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39" name="Group 38"/>
          <p:cNvGrpSpPr/>
          <p:nvPr/>
        </p:nvGrpSpPr>
        <p:grpSpPr>
          <a:xfrm>
            <a:off x="644816" y="857237"/>
            <a:ext cx="3427118" cy="2825487"/>
            <a:chOff x="644815" y="857237"/>
            <a:chExt cx="4198217" cy="3461221"/>
          </a:xfrm>
        </p:grpSpPr>
        <p:sp>
          <p:nvSpPr>
            <p:cNvPr id="9" name="Rectangle 8"/>
            <p:cNvSpPr/>
            <p:nvPr/>
          </p:nvSpPr>
          <p:spPr>
            <a:xfrm>
              <a:off x="3428992" y="2312257"/>
              <a:ext cx="1214446" cy="142876"/>
            </a:xfrm>
            <a:prstGeom prst="rect">
              <a:avLst/>
            </a:prstGeom>
            <a:noFill/>
            <a:ln>
              <a:solidFill>
                <a:schemeClr val="bg1"/>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ectangle 10"/>
            <p:cNvSpPr/>
            <p:nvPr/>
          </p:nvSpPr>
          <p:spPr>
            <a:xfrm>
              <a:off x="3431609" y="1465667"/>
              <a:ext cx="1323912" cy="791755"/>
            </a:xfrm>
            <a:prstGeom prst="rect">
              <a:avLst/>
            </a:prstGeom>
          </p:spPr>
          <p:txBody>
            <a:bodyPr wrap="none">
              <a:spAutoFit/>
            </a:bodyPr>
            <a:lstStyle/>
            <a:p>
              <a:r>
                <a:rPr lang="en-US" sz="1800" dirty="0" smtClean="0">
                  <a:solidFill>
                    <a:schemeClr val="bg1"/>
                  </a:solidFill>
                </a:rPr>
                <a:t>sampling </a:t>
              </a:r>
            </a:p>
            <a:p>
              <a:r>
                <a:rPr lang="en-US" sz="1800" dirty="0" smtClean="0">
                  <a:solidFill>
                    <a:schemeClr val="bg1"/>
                  </a:solidFill>
                </a:rPr>
                <a:t>spectrum</a:t>
              </a:r>
              <a:endParaRPr lang="en-GB" sz="1800" dirty="0">
                <a:solidFill>
                  <a:schemeClr val="bg1"/>
                </a:solidFill>
              </a:endParaRPr>
            </a:p>
          </p:txBody>
        </p:sp>
        <p:sp>
          <p:nvSpPr>
            <p:cNvPr id="12" name="Rectangle 11"/>
            <p:cNvSpPr/>
            <p:nvPr/>
          </p:nvSpPr>
          <p:spPr>
            <a:xfrm>
              <a:off x="3448113" y="3526703"/>
              <a:ext cx="1394919" cy="791755"/>
            </a:xfrm>
            <a:prstGeom prst="rect">
              <a:avLst/>
            </a:prstGeom>
          </p:spPr>
          <p:txBody>
            <a:bodyPr wrap="none">
              <a:spAutoFit/>
            </a:bodyPr>
            <a:lstStyle/>
            <a:p>
              <a:r>
                <a:rPr lang="en-US" sz="1800" dirty="0" smtClean="0">
                  <a:solidFill>
                    <a:srgbClr val="FFFF00"/>
                  </a:solidFill>
                </a:rPr>
                <a:t>integrand </a:t>
              </a:r>
            </a:p>
            <a:p>
              <a:r>
                <a:rPr lang="en-US" sz="1800" dirty="0" smtClean="0">
                  <a:solidFill>
                    <a:srgbClr val="FFFF00"/>
                  </a:solidFill>
                </a:rPr>
                <a:t>spectrum</a:t>
              </a:r>
              <a:endParaRPr lang="en-GB" sz="1800" dirty="0">
                <a:solidFill>
                  <a:srgbClr val="FFFF00"/>
                </a:solidFill>
              </a:endParaRPr>
            </a:p>
          </p:txBody>
        </p:sp>
        <p:sp>
          <p:nvSpPr>
            <p:cNvPr id="13" name="Rectangle 12"/>
            <p:cNvSpPr/>
            <p:nvPr/>
          </p:nvSpPr>
          <p:spPr>
            <a:xfrm>
              <a:off x="3428992" y="3383827"/>
              <a:ext cx="1214446" cy="142876"/>
            </a:xfrm>
            <a:prstGeom prst="rect">
              <a:avLst/>
            </a:prstGeom>
            <a:noFill/>
            <a:ln>
              <a:solidFill>
                <a:srgbClr val="FFFF00"/>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15" name="Straight Connector 14"/>
            <p:cNvCxnSpPr/>
            <p:nvPr/>
          </p:nvCxnSpPr>
          <p:spPr>
            <a:xfrm rot="5400000">
              <a:off x="1271929" y="2584879"/>
              <a:ext cx="3456077" cy="794"/>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857224" y="3169513"/>
              <a:ext cx="1583546" cy="722164"/>
              <a:chOff x="4999834" y="1000115"/>
              <a:chExt cx="3132950" cy="1428760"/>
            </a:xfrm>
          </p:grpSpPr>
          <p:sp>
            <p:nvSpPr>
              <p:cNvPr id="16" name="Freeform 15"/>
              <p:cNvSpPr/>
              <p:nvPr/>
            </p:nvSpPr>
            <p:spPr>
              <a:xfrm>
                <a:off x="5000628" y="1071552"/>
                <a:ext cx="2940974" cy="1347415"/>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grpSp>
            <p:nvGrpSpPr>
              <p:cNvPr id="3" name="Group 16"/>
              <p:cNvGrpSpPr/>
              <p:nvPr/>
            </p:nvGrpSpPr>
            <p:grpSpPr>
              <a:xfrm>
                <a:off x="4999834" y="1000115"/>
                <a:ext cx="3132950" cy="1428760"/>
                <a:chOff x="927868" y="523861"/>
                <a:chExt cx="3132950" cy="1786744"/>
              </a:xfrm>
            </p:grpSpPr>
            <p:cxnSp>
              <p:nvCxnSpPr>
                <p:cNvPr id="18" name="Straight Arrow Connector 17"/>
                <p:cNvCxnSpPr/>
                <p:nvPr/>
              </p:nvCxnSpPr>
              <p:spPr>
                <a:xfrm rot="5400000" flipH="1" flipV="1">
                  <a:off x="34893" y="1416836"/>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28662" y="2285998"/>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grpSp>
          <p:nvGrpSpPr>
            <p:cNvPr id="4" name="Group 38"/>
            <p:cNvGrpSpPr/>
            <p:nvPr/>
          </p:nvGrpSpPr>
          <p:grpSpPr>
            <a:xfrm>
              <a:off x="785786" y="1955067"/>
              <a:ext cx="1619654" cy="626278"/>
              <a:chOff x="4999041" y="3143255"/>
              <a:chExt cx="3204387" cy="1239054"/>
            </a:xfrm>
          </p:grpSpPr>
          <p:cxnSp>
            <p:nvCxnSpPr>
              <p:cNvPr id="20" name="Straight Arrow Connector 19"/>
              <p:cNvCxnSpPr/>
              <p:nvPr/>
            </p:nvCxnSpPr>
            <p:spPr>
              <a:xfrm rot="5400000" flipH="1" flipV="1">
                <a:off x="4379911" y="3762385"/>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99834" y="4381515"/>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8" name="Group 21"/>
              <p:cNvGrpSpPr/>
              <p:nvPr/>
            </p:nvGrpSpPr>
            <p:grpSpPr>
              <a:xfrm>
                <a:off x="5058302" y="3656291"/>
                <a:ext cx="3000396" cy="723905"/>
                <a:chOff x="1022960" y="2643187"/>
                <a:chExt cx="2071702" cy="652467"/>
              </a:xfrm>
            </p:grpSpPr>
            <p:cxnSp>
              <p:nvCxnSpPr>
                <p:cNvPr id="23" name="Straight Connector 22"/>
                <p:cNvCxnSpPr/>
                <p:nvPr/>
              </p:nvCxnSpPr>
              <p:spPr>
                <a:xfrm>
                  <a:off x="1022960" y="3286130"/>
                  <a:ext cx="207170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811981"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092979"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V="1">
                  <a:off x="954857"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V="1">
                  <a:off x="12549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14073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15597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V="1">
                  <a:off x="17121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1864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169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V="1">
                  <a:off x="21693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V="1">
                  <a:off x="23217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V="1">
                  <a:off x="24741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2626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7" name="TextBox 36"/>
            <p:cNvSpPr txBox="1"/>
            <p:nvPr/>
          </p:nvSpPr>
          <p:spPr>
            <a:xfrm>
              <a:off x="1000100" y="2857502"/>
              <a:ext cx="1185774" cy="400110"/>
            </a:xfrm>
            <a:prstGeom prst="rect">
              <a:avLst/>
            </a:prstGeom>
            <a:noFill/>
          </p:spPr>
          <p:txBody>
            <a:bodyPr wrap="none" rtlCol="0">
              <a:spAutoFit/>
            </a:bodyPr>
            <a:lstStyle/>
            <a:p>
              <a:r>
                <a:rPr lang="en-US" sz="2000" dirty="0" smtClean="0">
                  <a:solidFill>
                    <a:srgbClr val="FFFF00"/>
                  </a:solidFill>
                </a:rPr>
                <a:t>integrand</a:t>
              </a:r>
              <a:endParaRPr lang="en-GB" sz="2000" dirty="0">
                <a:solidFill>
                  <a:srgbClr val="FFFF00"/>
                </a:solidFill>
              </a:endParaRPr>
            </a:p>
          </p:txBody>
        </p:sp>
        <p:sp>
          <p:nvSpPr>
            <p:cNvPr id="38" name="TextBox 37"/>
            <p:cNvSpPr txBox="1"/>
            <p:nvPr/>
          </p:nvSpPr>
          <p:spPr>
            <a:xfrm>
              <a:off x="644815" y="1597877"/>
              <a:ext cx="2048509" cy="414729"/>
            </a:xfrm>
            <a:prstGeom prst="rect">
              <a:avLst/>
            </a:prstGeom>
            <a:noFill/>
          </p:spPr>
          <p:txBody>
            <a:bodyPr wrap="none" rtlCol="0">
              <a:spAutoFit/>
            </a:bodyPr>
            <a:lstStyle/>
            <a:p>
              <a:r>
                <a:rPr lang="en-US" dirty="0" smtClean="0">
                  <a:solidFill>
                    <a:schemeClr val="bg1"/>
                  </a:solidFill>
                </a:rPr>
                <a:t>sampling function</a:t>
              </a:r>
              <a:endParaRPr lang="en-GB" dirty="0">
                <a:solidFill>
                  <a:schemeClr val="bg1"/>
                </a:solidFill>
              </a:endParaRPr>
            </a:p>
          </p:txBody>
        </p:sp>
        <p:pic>
          <p:nvPicPr>
            <p:cNvPr id="45"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2643174" y="2143122"/>
              <a:ext cx="571504" cy="571504"/>
            </a:xfrm>
            <a:prstGeom prst="rect">
              <a:avLst/>
            </a:prstGeom>
            <a:noFill/>
            <a:ln w="9525">
              <a:noFill/>
              <a:miter lim="800000"/>
              <a:headEnd/>
              <a:tailEnd/>
            </a:ln>
            <a:effectLst/>
          </p:spPr>
        </p:pic>
        <p:pic>
          <p:nvPicPr>
            <p:cNvPr id="46"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2714612" y="3214692"/>
              <a:ext cx="571504" cy="571504"/>
            </a:xfrm>
            <a:prstGeom prst="rect">
              <a:avLst/>
            </a:prstGeom>
            <a:noFill/>
            <a:ln w="9525">
              <a:noFill/>
              <a:miter lim="800000"/>
              <a:headEnd/>
              <a:tailEnd/>
            </a:ln>
            <a:effectLst/>
          </p:spPr>
        </p:pic>
      </p:grpSp>
      <p:sp>
        <p:nvSpPr>
          <p:cNvPr id="49" name="Rectangle 48"/>
          <p:cNvSpPr/>
          <p:nvPr/>
        </p:nvSpPr>
        <p:spPr>
          <a:xfrm>
            <a:off x="4286248" y="928676"/>
            <a:ext cx="4143404"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2921306" y="2030726"/>
            <a:ext cx="1000132" cy="142876"/>
          </a:xfrm>
          <a:prstGeom prst="rect">
            <a:avLst/>
          </a:prstGeom>
          <a:noFill/>
          <a:ln>
            <a:solidFill>
              <a:schemeClr val="bg1"/>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2" name="Rectangle 51"/>
          <p:cNvSpPr/>
          <p:nvPr/>
        </p:nvSpPr>
        <p:spPr>
          <a:xfrm>
            <a:off x="2928926" y="2913700"/>
            <a:ext cx="1000132" cy="142876"/>
          </a:xfrm>
          <a:prstGeom prst="rect">
            <a:avLst/>
          </a:prstGeom>
          <a:noFill/>
          <a:ln>
            <a:solidFill>
              <a:srgbClr val="FFFF00"/>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3" name="TextBox 52"/>
          <p:cNvSpPr txBox="1"/>
          <p:nvPr/>
        </p:nvSpPr>
        <p:spPr>
          <a:xfrm>
            <a:off x="4342446" y="1063932"/>
            <a:ext cx="3384260" cy="400110"/>
          </a:xfrm>
          <a:prstGeom prst="rect">
            <a:avLst/>
          </a:prstGeom>
          <a:noFill/>
        </p:spPr>
        <p:txBody>
          <a:bodyPr wrap="none" rtlCol="0">
            <a:spAutoFit/>
          </a:bodyPr>
          <a:lstStyle/>
          <a:p>
            <a:r>
              <a:rPr lang="en-US" sz="2000" dirty="0" smtClean="0">
                <a:solidFill>
                  <a:schemeClr val="bg1"/>
                </a:solidFill>
              </a:rPr>
              <a:t>bias depends on E(                  ) .</a:t>
            </a:r>
            <a:endParaRPr lang="en-GB" sz="2000" dirty="0">
              <a:solidFill>
                <a:schemeClr val="bg1"/>
              </a:solidFill>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1.94444E-6 -1.97531E-6 L 0.37795 -0.16049 " pathEditMode="relative" rAng="0" ptsTypes="AA">
                                      <p:cBhvr>
                                        <p:cTn id="6" dur="2000" fill="hold"/>
                                        <p:tgtEl>
                                          <p:spTgt spid="51"/>
                                        </p:tgtEl>
                                        <p:attrNameLst>
                                          <p:attrName>ppt_x</p:attrName>
                                          <p:attrName>ppt_y</p:attrName>
                                        </p:attrNameLst>
                                      </p:cBhvr>
                                      <p:rCtr x="18900" y="-8000"/>
                                    </p:animMotion>
                                  </p:childTnLst>
                                </p:cTn>
                              </p:par>
                              <p:par>
                                <p:cTn id="7" presetID="56" presetClass="path" presetSubtype="0" accel="50000" decel="50000" fill="hold" grpId="0" nodeType="withEffect">
                                  <p:stCondLst>
                                    <p:cond delay="0"/>
                                  </p:stCondLst>
                                  <p:childTnLst>
                                    <p:animMotion origin="layout" path="M 5.55112E-17 3.08642E-6 L 0.47153 -0.24815 " pathEditMode="relative" rAng="0" ptsTypes="AA">
                                      <p:cBhvr>
                                        <p:cTn id="8" dur="2000" fill="hold"/>
                                        <p:tgtEl>
                                          <p:spTgt spid="52"/>
                                        </p:tgtEl>
                                        <p:attrNameLst>
                                          <p:attrName>ppt_x</p:attrName>
                                          <p:attrName>ppt_y</p:attrName>
                                        </p:attrNameLst>
                                      </p:cBhvr>
                                      <p:rCtr x="23600" y="-12400"/>
                                    </p:animMotion>
                                  </p:childTnLst>
                                </p:cTn>
                              </p:par>
                              <p:par>
                                <p:cTn id="9" presetID="8" presetClass="emph" presetSubtype="0" fill="hold" grpId="1" nodeType="withEffect">
                                  <p:stCondLst>
                                    <p:cond delay="0"/>
                                  </p:stCondLst>
                                  <p:childTnLst>
                                    <p:animRot by="5400000">
                                      <p:cBhvr>
                                        <p:cTn id="10" dur="500" fill="hold"/>
                                        <p:tgtEl>
                                          <p:spTgt spid="52"/>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2" grpId="1" animBg="1"/>
      <p:bldP spid="5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Conclusion</a:t>
            </a:r>
            <a:r>
              <a:rPr lang="en-US" smtClean="0"/>
              <a:t>: variance</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38"/>
          <p:cNvGrpSpPr/>
          <p:nvPr/>
        </p:nvGrpSpPr>
        <p:grpSpPr>
          <a:xfrm>
            <a:off x="644816" y="857237"/>
            <a:ext cx="3427118" cy="2825487"/>
            <a:chOff x="644815" y="857237"/>
            <a:chExt cx="4198217" cy="3461221"/>
          </a:xfrm>
        </p:grpSpPr>
        <p:sp>
          <p:nvSpPr>
            <p:cNvPr id="9" name="Rectangle 8"/>
            <p:cNvSpPr/>
            <p:nvPr/>
          </p:nvSpPr>
          <p:spPr>
            <a:xfrm>
              <a:off x="3428992" y="2312257"/>
              <a:ext cx="1214446" cy="142876"/>
            </a:xfrm>
            <a:prstGeom prst="rect">
              <a:avLst/>
            </a:prstGeom>
            <a:noFill/>
            <a:ln>
              <a:solidFill>
                <a:schemeClr val="bg1"/>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ectangle 10"/>
            <p:cNvSpPr/>
            <p:nvPr/>
          </p:nvSpPr>
          <p:spPr>
            <a:xfrm>
              <a:off x="3431609" y="1465667"/>
              <a:ext cx="1323912" cy="791755"/>
            </a:xfrm>
            <a:prstGeom prst="rect">
              <a:avLst/>
            </a:prstGeom>
          </p:spPr>
          <p:txBody>
            <a:bodyPr wrap="none">
              <a:spAutoFit/>
            </a:bodyPr>
            <a:lstStyle/>
            <a:p>
              <a:r>
                <a:rPr lang="en-US" sz="1800" dirty="0" smtClean="0">
                  <a:solidFill>
                    <a:schemeClr val="bg1"/>
                  </a:solidFill>
                </a:rPr>
                <a:t>sampling </a:t>
              </a:r>
            </a:p>
            <a:p>
              <a:r>
                <a:rPr lang="en-US" sz="1800" dirty="0" smtClean="0">
                  <a:solidFill>
                    <a:schemeClr val="bg1"/>
                  </a:solidFill>
                </a:rPr>
                <a:t>spectrum</a:t>
              </a:r>
              <a:endParaRPr lang="en-GB" sz="1800" dirty="0">
                <a:solidFill>
                  <a:schemeClr val="bg1"/>
                </a:solidFill>
              </a:endParaRPr>
            </a:p>
          </p:txBody>
        </p:sp>
        <p:sp>
          <p:nvSpPr>
            <p:cNvPr id="12" name="Rectangle 11"/>
            <p:cNvSpPr/>
            <p:nvPr/>
          </p:nvSpPr>
          <p:spPr>
            <a:xfrm>
              <a:off x="3448113" y="3526703"/>
              <a:ext cx="1394919" cy="791755"/>
            </a:xfrm>
            <a:prstGeom prst="rect">
              <a:avLst/>
            </a:prstGeom>
          </p:spPr>
          <p:txBody>
            <a:bodyPr wrap="none">
              <a:spAutoFit/>
            </a:bodyPr>
            <a:lstStyle/>
            <a:p>
              <a:r>
                <a:rPr lang="en-US" sz="1800" dirty="0" smtClean="0">
                  <a:solidFill>
                    <a:srgbClr val="FFFF00"/>
                  </a:solidFill>
                </a:rPr>
                <a:t>integrand </a:t>
              </a:r>
            </a:p>
            <a:p>
              <a:r>
                <a:rPr lang="en-US" sz="1800" dirty="0" smtClean="0">
                  <a:solidFill>
                    <a:srgbClr val="FFFF00"/>
                  </a:solidFill>
                </a:rPr>
                <a:t>spectrum</a:t>
              </a:r>
              <a:endParaRPr lang="en-GB" sz="1800" dirty="0">
                <a:solidFill>
                  <a:srgbClr val="FFFF00"/>
                </a:solidFill>
              </a:endParaRPr>
            </a:p>
          </p:txBody>
        </p:sp>
        <p:sp>
          <p:nvSpPr>
            <p:cNvPr id="13" name="Rectangle 12"/>
            <p:cNvSpPr/>
            <p:nvPr/>
          </p:nvSpPr>
          <p:spPr>
            <a:xfrm>
              <a:off x="3428992" y="3383827"/>
              <a:ext cx="1214446" cy="142876"/>
            </a:xfrm>
            <a:prstGeom prst="rect">
              <a:avLst/>
            </a:prstGeom>
            <a:noFill/>
            <a:ln>
              <a:solidFill>
                <a:srgbClr val="FFFF00"/>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15" name="Straight Connector 14"/>
            <p:cNvCxnSpPr/>
            <p:nvPr/>
          </p:nvCxnSpPr>
          <p:spPr>
            <a:xfrm rot="5400000">
              <a:off x="1271929" y="2584879"/>
              <a:ext cx="3456077" cy="794"/>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39"/>
            <p:cNvGrpSpPr/>
            <p:nvPr/>
          </p:nvGrpSpPr>
          <p:grpSpPr>
            <a:xfrm>
              <a:off x="857224" y="3169513"/>
              <a:ext cx="1583546" cy="722164"/>
              <a:chOff x="4999834" y="1000115"/>
              <a:chExt cx="3132950" cy="1428760"/>
            </a:xfrm>
          </p:grpSpPr>
          <p:sp>
            <p:nvSpPr>
              <p:cNvPr id="16" name="Freeform 15"/>
              <p:cNvSpPr/>
              <p:nvPr/>
            </p:nvSpPr>
            <p:spPr>
              <a:xfrm>
                <a:off x="5000628" y="1071552"/>
                <a:ext cx="2940974" cy="1347415"/>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grpSp>
            <p:nvGrpSpPr>
              <p:cNvPr id="4" name="Group 16"/>
              <p:cNvGrpSpPr/>
              <p:nvPr/>
            </p:nvGrpSpPr>
            <p:grpSpPr>
              <a:xfrm>
                <a:off x="4999834" y="1000115"/>
                <a:ext cx="3132950" cy="1428760"/>
                <a:chOff x="927868" y="523861"/>
                <a:chExt cx="3132950" cy="1786744"/>
              </a:xfrm>
            </p:grpSpPr>
            <p:cxnSp>
              <p:nvCxnSpPr>
                <p:cNvPr id="18" name="Straight Arrow Connector 17"/>
                <p:cNvCxnSpPr/>
                <p:nvPr/>
              </p:nvCxnSpPr>
              <p:spPr>
                <a:xfrm rot="5400000" flipH="1" flipV="1">
                  <a:off x="34893" y="1416836"/>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28662" y="2285998"/>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grpSp>
          <p:nvGrpSpPr>
            <p:cNvPr id="8" name="Group 38"/>
            <p:cNvGrpSpPr/>
            <p:nvPr/>
          </p:nvGrpSpPr>
          <p:grpSpPr>
            <a:xfrm>
              <a:off x="785786" y="1955067"/>
              <a:ext cx="1619654" cy="626278"/>
              <a:chOff x="4999041" y="3143255"/>
              <a:chExt cx="3204387" cy="1239054"/>
            </a:xfrm>
          </p:grpSpPr>
          <p:cxnSp>
            <p:nvCxnSpPr>
              <p:cNvPr id="20" name="Straight Arrow Connector 19"/>
              <p:cNvCxnSpPr/>
              <p:nvPr/>
            </p:nvCxnSpPr>
            <p:spPr>
              <a:xfrm rot="5400000" flipH="1" flipV="1">
                <a:off x="4379911" y="3762385"/>
                <a:ext cx="1239053"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99834" y="4381515"/>
                <a:ext cx="320359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10" name="Group 21"/>
              <p:cNvGrpSpPr/>
              <p:nvPr/>
            </p:nvGrpSpPr>
            <p:grpSpPr>
              <a:xfrm>
                <a:off x="5058302" y="3656291"/>
                <a:ext cx="3000396" cy="723905"/>
                <a:chOff x="1022960" y="2643187"/>
                <a:chExt cx="2071702" cy="652467"/>
              </a:xfrm>
            </p:grpSpPr>
            <p:cxnSp>
              <p:nvCxnSpPr>
                <p:cNvPr id="23" name="Straight Connector 22"/>
                <p:cNvCxnSpPr/>
                <p:nvPr/>
              </p:nvCxnSpPr>
              <p:spPr>
                <a:xfrm>
                  <a:off x="1022960" y="3286130"/>
                  <a:ext cx="207170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811981"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1092979"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V="1">
                  <a:off x="954857"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V="1">
                  <a:off x="12549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V="1">
                  <a:off x="14073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15597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V="1">
                  <a:off x="1712103" y="2964658"/>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1864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20169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V="1">
                  <a:off x="21693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V="1">
                  <a:off x="23217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V="1">
                  <a:off x="24741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2626503" y="2964659"/>
                  <a:ext cx="652466" cy="95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7" name="TextBox 36"/>
            <p:cNvSpPr txBox="1"/>
            <p:nvPr/>
          </p:nvSpPr>
          <p:spPr>
            <a:xfrm>
              <a:off x="1000100" y="2857502"/>
              <a:ext cx="1185774" cy="400110"/>
            </a:xfrm>
            <a:prstGeom prst="rect">
              <a:avLst/>
            </a:prstGeom>
            <a:noFill/>
          </p:spPr>
          <p:txBody>
            <a:bodyPr wrap="none" rtlCol="0">
              <a:spAutoFit/>
            </a:bodyPr>
            <a:lstStyle/>
            <a:p>
              <a:r>
                <a:rPr lang="en-US" sz="2000" dirty="0" smtClean="0">
                  <a:solidFill>
                    <a:srgbClr val="FFFF00"/>
                  </a:solidFill>
                </a:rPr>
                <a:t>integrand</a:t>
              </a:r>
              <a:endParaRPr lang="en-GB" sz="2000" dirty="0">
                <a:solidFill>
                  <a:srgbClr val="FFFF00"/>
                </a:solidFill>
              </a:endParaRPr>
            </a:p>
          </p:txBody>
        </p:sp>
        <p:sp>
          <p:nvSpPr>
            <p:cNvPr id="38" name="TextBox 37"/>
            <p:cNvSpPr txBox="1"/>
            <p:nvPr/>
          </p:nvSpPr>
          <p:spPr>
            <a:xfrm>
              <a:off x="644815" y="1597877"/>
              <a:ext cx="2048509" cy="414729"/>
            </a:xfrm>
            <a:prstGeom prst="rect">
              <a:avLst/>
            </a:prstGeom>
            <a:noFill/>
          </p:spPr>
          <p:txBody>
            <a:bodyPr wrap="none" rtlCol="0">
              <a:spAutoFit/>
            </a:bodyPr>
            <a:lstStyle/>
            <a:p>
              <a:r>
                <a:rPr lang="en-US" dirty="0" smtClean="0">
                  <a:solidFill>
                    <a:schemeClr val="bg1"/>
                  </a:solidFill>
                </a:rPr>
                <a:t>sampling function</a:t>
              </a:r>
              <a:endParaRPr lang="en-GB" dirty="0">
                <a:solidFill>
                  <a:schemeClr val="bg1"/>
                </a:solidFill>
              </a:endParaRPr>
            </a:p>
          </p:txBody>
        </p:sp>
        <p:pic>
          <p:nvPicPr>
            <p:cNvPr id="45"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2643174" y="2143122"/>
              <a:ext cx="571504" cy="571504"/>
            </a:xfrm>
            <a:prstGeom prst="rect">
              <a:avLst/>
            </a:prstGeom>
            <a:noFill/>
            <a:ln w="9525">
              <a:noFill/>
              <a:miter lim="800000"/>
              <a:headEnd/>
              <a:tailEnd/>
            </a:ln>
            <a:effectLst/>
          </p:spPr>
        </p:pic>
        <p:pic>
          <p:nvPicPr>
            <p:cNvPr id="46"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2714612" y="3214692"/>
              <a:ext cx="571504" cy="571504"/>
            </a:xfrm>
            <a:prstGeom prst="rect">
              <a:avLst/>
            </a:prstGeom>
            <a:noFill/>
            <a:ln w="9525">
              <a:noFill/>
              <a:miter lim="800000"/>
              <a:headEnd/>
              <a:tailEnd/>
            </a:ln>
            <a:effectLst/>
          </p:spPr>
        </p:pic>
      </p:grpSp>
      <p:sp>
        <p:nvSpPr>
          <p:cNvPr id="49" name="Rectangle 48"/>
          <p:cNvSpPr/>
          <p:nvPr/>
        </p:nvSpPr>
        <p:spPr>
          <a:xfrm>
            <a:off x="4286248" y="928676"/>
            <a:ext cx="4143404"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4342446" y="1063932"/>
            <a:ext cx="3384260" cy="400110"/>
          </a:xfrm>
          <a:prstGeom prst="rect">
            <a:avLst/>
          </a:prstGeom>
          <a:noFill/>
        </p:spPr>
        <p:txBody>
          <a:bodyPr wrap="none" rtlCol="0">
            <a:spAutoFit/>
          </a:bodyPr>
          <a:lstStyle/>
          <a:p>
            <a:r>
              <a:rPr lang="en-US" sz="2000" dirty="0" smtClean="0">
                <a:solidFill>
                  <a:schemeClr val="bg1"/>
                </a:solidFill>
              </a:rPr>
              <a:t>bias depends on E(                  ) .</a:t>
            </a:r>
            <a:endParaRPr lang="en-GB" sz="2000" dirty="0">
              <a:solidFill>
                <a:schemeClr val="bg1"/>
              </a:solidFill>
            </a:endParaRPr>
          </a:p>
        </p:txBody>
      </p:sp>
      <p:sp>
        <p:nvSpPr>
          <p:cNvPr id="43" name="Rectangle 42"/>
          <p:cNvSpPr/>
          <p:nvPr/>
        </p:nvSpPr>
        <p:spPr>
          <a:xfrm>
            <a:off x="4286248" y="2786064"/>
            <a:ext cx="4143404"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4357686" y="2928940"/>
            <a:ext cx="2840265" cy="400110"/>
          </a:xfrm>
          <a:prstGeom prst="rect">
            <a:avLst/>
          </a:prstGeom>
          <a:noFill/>
        </p:spPr>
        <p:txBody>
          <a:bodyPr wrap="none" rtlCol="0">
            <a:spAutoFit/>
          </a:bodyPr>
          <a:lstStyle/>
          <a:p>
            <a:r>
              <a:rPr lang="en-US" sz="2000" dirty="0" smtClean="0">
                <a:solidFill>
                  <a:schemeClr val="bg1"/>
                </a:solidFill>
              </a:rPr>
              <a:t>variance is  V(                  ) .</a:t>
            </a:r>
            <a:endParaRPr lang="en-GB" sz="2000" dirty="0">
              <a:solidFill>
                <a:schemeClr val="bg1"/>
              </a:solidFill>
            </a:endParaRPr>
          </a:p>
        </p:txBody>
      </p:sp>
      <p:sp>
        <p:nvSpPr>
          <p:cNvPr id="54" name="Rectangle 53"/>
          <p:cNvSpPr/>
          <p:nvPr/>
        </p:nvSpPr>
        <p:spPr>
          <a:xfrm>
            <a:off x="2921306" y="2030726"/>
            <a:ext cx="1000132" cy="142876"/>
          </a:xfrm>
          <a:prstGeom prst="rect">
            <a:avLst/>
          </a:prstGeom>
          <a:noFill/>
          <a:ln>
            <a:solidFill>
              <a:schemeClr val="bg1"/>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5" name="Rectangle 54"/>
          <p:cNvSpPr/>
          <p:nvPr/>
        </p:nvSpPr>
        <p:spPr>
          <a:xfrm>
            <a:off x="2928926" y="2913700"/>
            <a:ext cx="1000132" cy="142876"/>
          </a:xfrm>
          <a:prstGeom prst="rect">
            <a:avLst/>
          </a:prstGeom>
          <a:noFill/>
          <a:ln>
            <a:solidFill>
              <a:srgbClr val="FFFF00"/>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6" name="TextBox 55"/>
          <p:cNvSpPr txBox="1"/>
          <p:nvPr/>
        </p:nvSpPr>
        <p:spPr>
          <a:xfrm>
            <a:off x="7358082" y="2804700"/>
            <a:ext cx="288862" cy="338554"/>
          </a:xfrm>
          <a:prstGeom prst="rect">
            <a:avLst/>
          </a:prstGeom>
          <a:noFill/>
        </p:spPr>
        <p:txBody>
          <a:bodyPr wrap="none" rtlCol="0">
            <a:spAutoFit/>
          </a:bodyPr>
          <a:lstStyle/>
          <a:p>
            <a:r>
              <a:rPr lang="en-US" dirty="0" smtClean="0">
                <a:solidFill>
                  <a:srgbClr val="FFFF00"/>
                </a:solidFill>
              </a:rPr>
              <a:t>2</a:t>
            </a:r>
            <a:endParaRPr lang="en-GB" dirty="0">
              <a:solidFill>
                <a:srgbClr val="FFFF00"/>
              </a:solidFill>
            </a:endParaRPr>
          </a:p>
        </p:txBody>
      </p:sp>
      <p:sp>
        <p:nvSpPr>
          <p:cNvPr id="59" name="Rectangle 58"/>
          <p:cNvSpPr/>
          <p:nvPr/>
        </p:nvSpPr>
        <p:spPr>
          <a:xfrm>
            <a:off x="6373190" y="1199188"/>
            <a:ext cx="1000132" cy="142876"/>
          </a:xfrm>
          <a:prstGeom prst="rect">
            <a:avLst/>
          </a:prstGeom>
          <a:noFill/>
          <a:ln>
            <a:solidFill>
              <a:schemeClr val="bg1"/>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0" name="Rectangle 59"/>
          <p:cNvSpPr/>
          <p:nvPr/>
        </p:nvSpPr>
        <p:spPr>
          <a:xfrm rot="5400000">
            <a:off x="7286644" y="1620196"/>
            <a:ext cx="1000132" cy="142876"/>
          </a:xfrm>
          <a:prstGeom prst="rect">
            <a:avLst/>
          </a:prstGeom>
          <a:noFill/>
          <a:ln>
            <a:solidFill>
              <a:srgbClr val="FFFF00"/>
            </a:solidFill>
          </a:ln>
          <a:effectLst>
            <a:outerShdw blurRad="50800" dist="38100" dir="2700000" algn="tl" rotWithShape="0">
              <a:schemeClr val="bg1">
                <a:alpha val="40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1.94444E-6 -1.97531E-6 L 0.32275 0.2034 " pathEditMode="relative" rAng="0" ptsTypes="AA">
                                      <p:cBhvr>
                                        <p:cTn id="6" dur="2000" fill="hold"/>
                                        <p:tgtEl>
                                          <p:spTgt spid="54"/>
                                        </p:tgtEl>
                                        <p:attrNameLst>
                                          <p:attrName>ppt_x</p:attrName>
                                          <p:attrName>ppt_y</p:attrName>
                                        </p:attrNameLst>
                                      </p:cBhvr>
                                      <p:rCtr x="16100" y="10200"/>
                                    </p:animMotion>
                                  </p:childTnLst>
                                </p:cTn>
                              </p:par>
                              <p:par>
                                <p:cTn id="7" presetID="56" presetClass="path" presetSubtype="0" accel="50000" decel="50000" fill="hold" grpId="0" nodeType="withEffect">
                                  <p:stCondLst>
                                    <p:cond delay="0"/>
                                  </p:stCondLst>
                                  <p:childTnLst>
                                    <p:animMotion origin="layout" path="M 5.55112E-17 3.08642E-6 L 0.41632 0.11574 " pathEditMode="relative" rAng="0" ptsTypes="AA">
                                      <p:cBhvr>
                                        <p:cTn id="8" dur="2000" fill="hold"/>
                                        <p:tgtEl>
                                          <p:spTgt spid="55"/>
                                        </p:tgtEl>
                                        <p:attrNameLst>
                                          <p:attrName>ppt_x</p:attrName>
                                          <p:attrName>ppt_y</p:attrName>
                                        </p:attrNameLst>
                                      </p:cBhvr>
                                      <p:rCtr x="20800" y="5800"/>
                                    </p:animMotion>
                                  </p:childTnLst>
                                </p:cTn>
                              </p:par>
                              <p:par>
                                <p:cTn id="9" presetID="8" presetClass="emph" presetSubtype="0" fill="hold" grpId="1" nodeType="withEffect">
                                  <p:stCondLst>
                                    <p:cond delay="0"/>
                                  </p:stCondLst>
                                  <p:childTnLst>
                                    <p:animRot by="5400000">
                                      <p:cBhvr>
                                        <p:cTn id="10" dur="500" fill="hold"/>
                                        <p:tgtEl>
                                          <p:spTgt spid="55"/>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animBg="1"/>
      <p:bldP spid="55" grpId="0" animBg="1"/>
      <p:bldP spid="55" grpId="1" animBg="1"/>
      <p:bldP spid="5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Acknowledgements</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25956" name="AutoShape 4" descr="data:image/jpeg;base64,/9j/4AAQSkZJRgABAQAAAQABAAD/2wCEAAkGBxQTEhMUExIWFhQXGBgbGRgYGB8cHBsbGCMYHx8dHBoeHCghHBslHCAeITEhJSkrMDIuHR8zOTMsNygtLisBCgoKDg0OGhAQGywkICYtLTEwNiw3LC0vLC8vMC83LC0tLCwyLCwsMC0sLCwsLzIsLCwsNC8sLDYuLSwtLCwsLf/AABEIAGcB6AMBEQACEQEDEQH/xAAcAAACAwEBAQEAAAAAAAAAAAAABwUGCAQDAgH/xABSEAACAQMBBAUEDAsGAwgDAAABAgMABBEFBhIhMQcTQVFhFCJxgQgWMjVCVHSRkrGy0hUjM1JTYnJzocHRNIKTlKOz0+HwJEVVhKLCxPFDZMP/xAAbAQEAAgMBAQAAAAAAAAAAAAAABAUCAwYHAf/EAD4RAQACAAMDBwoEBQQDAQAAAAABAgMEESExUQUSE0FhscEVMjRTcXKBkaHRIkJS8AYzkrLhI2KiwkPS8RT/2gAMAwEAAhEDEQA/AID253/xyb6VVnSX4y9A8mZT1cD253/xyb6VOkvxk8mZT1cPS32s1F2CJczux4BVJJPoAGTX3pL8ZY35PyVI51qViO1etH2c1qUBpr5oFPYWLP8ARHD/ANVb64eNO+dFLj5zk2mzDwud9I/fwT0uizJbmOTWGWQyZ604Xkrfi8F+XwsZ7K2cyYrpN0GMzh2xedXLxppu28d+74IDUtA1dV37fUDcp+q+6x9AJKnh+tWqaYsbYtqnYOb5OtPNxcLmT84+/wBFJvdptThcpLcXEbj4LEg/MRy8a0ziYkTpMyucPI5HErzqUrMdjw9ud/8AHJvpV86S/GWfkzKerh1abtJqc8qRRXMzO5wAG/ie4AcSewV9i+JM6RMteNksjhUm96REQkdf21njVbe3u5JChJkuN78o/LEfdEOzv591ZWxbbon4o+V5MwrzOLi4cRrurwjt7Z+iE9ud/wDHJvpVh0l+MpnkzKerge3O/wDjk30qdJfjJ5Mynq4Htzv/AI5N9KnSX4yeTMp6uB7c7/45N9KnSX4yeTMp6uB7c7/45N9KnSX4yeTMp6uEjs7tbevd2yNdSlWmiDAtwILKCD4EVlTEvzo29bRm+T8tXAvatI1is9x/1YuGFAodc0jVb/VLt7O8a2t4CkWTI4Vm3FZgI1yCQX4k94xnHAOtNgtZwM664PbhWI+feGaBV6DtXqlzeRWo1KZTJII97OQMnGcdtA0pdgtax5uuuT3FWA+cE/VQfXRpBqUGpXNvqNw8pFurp+MLxkFsbyg4wcgg5UHh3EZBh6tpYnCjrposZwYpCnPHPHA4xwyO/voMy7SbY6nbXdzbjUZ2EUsiAluJCMQCfHAoNLaFo5t1w1xPOxCgtK5biM8QvJc57PCgkLiLfVlJYbwIypIYZ7QRxB8aBI9NF3d6a9sbbULoJMJMq0m9gx9XxBIzx3uR7qCZ6FTcX1u91dXty5SfcVOsITCCNskD3WS2CDwwKBs0Cq6X7a4srTyq1vrpCJFV0aUspV88sjIIOO3lmgpfRxPquqtOq6tNCYgh45be3yw7xjGPGgsu0OxuuQ28skesyS7iMxQFkYgDJ3SCfOxy5emgZmxpfyCzMjM0ht4S7M28xYopYliTk5zxoJigKBf9KVhNDZXF3bXtzFLHh93rSUILAFd0g44EkY7R3UC26NLnVNVlmT8LzwiJVbON/OTjGN5cemgldtbbXdKXyhNSe5gBAZioyhJ4b8bbwCk4G8CePPHDIWrol6SzqW/BcIqXKLvZTIWRAQCcHO6wJGRnjnIxxABlUH4xxxPKgUO0nSnPc3PkOjRiSQnHXnBXhzKA+buj89sg4OAeBISlv0cXkoDXutXZkOCVgcxxqfAcj6d1fRQQ+v8ARxqluDNp+q3MrKM9VJIwY94B3txjn4LADxoIHZLppuoJBDqSGRAd1n3dyVDx90vANjkRgH0ngQfFvcJPEHjfejkXKuh5hhzBHKgUfSvpupWMflVnqFy1uMCRGfLRk8AwOOKE4BzxBxzB80PLoI2skup547q6mkmCBow75QrnD+bj3YJXmTwJwBg5B1UCr6eNcktIbdre5lindyAqOQpjUMWJXlkMUGfHwoJDo92avWgjn1C/uzI4DCAPuhBzAfhvFiOYyMZIIJoGJQcer6ilvBLPIfMiRnb0KCcDxPKgS/QXtpJLe3cNw+TdM06ZPDrB7pV7eMeOHYIqB6UBQcOq6aJ1A62aPGeMUhQ8e/HP10GZtqdsNStby5t11G4ZYpXRSW4kKSBnA54oNH6BopgClrm4mfcAYyyFgTwJIXgAc+HKgmKDKVVL059wQs7KiglmIVQOZJ4AfPX18taK1m1t0NAbCbHR2MQLANcsPxknd27q55KO8YzjJ7AJ+FhRSO1wvKPKN81fSNlI3R4z+9ihdI230kkj29q5SJCVZ1OGdhwOGHJOzhz9FaMbGmZ0ruXfJXJNK0jFxo1md0T1f57lZX3pb5an+09af/H8fBYT6fHuT/dCM0nVprZ9+CVo27d08DjsYcmHgQaxrM12xsSsfL4WPXm4lYmP38jo2S2lt9ViMVxFGZlGWjYAqw/PTPEePaOFTsPErixpaNrj89ksbIX5+FaebO6Y7p/e0mJ9Nfyl7eNSziRkVRxJIJH8qg6Tro6+mPXoYxbzpGkSmNTuEs4ntYG3pnAFzMp4eMEZHwAfdH4RGOXCs7fhjmx8fsiYNLZm8Y+JGlY82P8AtPbw4e1Wa1rIUBQFAUBQSmyv9ttPlEP21rKnnR7YRs76Nie7buaZq0edCg+VUDOABk5PpoPqgyP0f+/Np8pX7VBrig+OpXe390b2Mb2OOOeM88Z44oPugx70he+l/wDKZvtNQbCFAUCO9k1/3d/5n/49BaPY/wDvSP30v/toGTQLrp796JP3kX2qCl+xo/K337EP1yUD4ZQQQRkHmDQfiIAAAAABgAcAAOwDuoPqgKCo9LPvRe/ux9paBX+xq/tF5+6T7RoHXtNbLJZ3SOMq0MoI8CpoM7dAVszasjLnEcUrPy5Ebozn9Zhy+rNBpygVvT/tM1tZJbxsQ90WViP0SAb4z2bxZR4jeFBHexx0RVt7i7I8+R+qUnHBEAJx28WPH9gUDjoCgRHsidl1Ror+NQN89VNjtbBKN6d0FSfBaDq9jjtEzC4sXbIQdbEO0AnEgz3ZKkDvZqB0XdskiPHIoZHUqynkVYYIPgRQZW2g0yfQtVUxknq2EkLn4cZyMNjwyjYx294oNNaHrsNzax3aMBE6b5LEDdx7oMeQKkEH0GgUuylsdd1iXUJQTZWpCwq3IlfcDGPTKw7CyjiKB3UBQKfp+1huot9PiG9LdyLkD81Cu6PS0hXH7JoFHrNjLomqqFJYwPHIjct9SASOXIgsh9dBq2wvEmijljO8kiq6nvVgCD81B70BQZA6SPfW/wDlEn1mg16nIeig+qDKVVL05eOh/TBLf77DIhQuP2jhV4esn0gVvy9db+xS8u404eW5sfmnT4G7tffmCyuZVOGWNt09zHgp+cipmJbm0mXK5LCjFzFKTumY+XWzTVY9EWJfelvlqf7T1n+T4+Cvn0+Pcn+6FerBYOzRr2WGeKSDPWqw3cDOSeG7gc85xjtzX2JmJ1je05jCpi4VqYnmzG399i17S36Wkk/U48suGdpWyD5MsnFoUI4dZkkM45DgOJJrbeebM6b5+nYq8nhWzFKdJ/Lrpp/v0/NPZwhSK0roUBQFAUBQFBKbK/220+UQ/bWsqedHthGzvo2J7tu5pmrR50KAoCgyP0f+/Np8pX7VBrigKAoMe9IXvpf/ACmb7TUDu9rG0f8A4vB9Af8ABoD2sbR/+LwfQH/BoFx0w6ZqUPkn4Ru0uN7rur3Fxu46rez5i88r38qBpex/96R++l/9tAyaBddPfvRJ+8i+1QKfocsdRle5/B11HbsFj6wyIG3gS+7jMbYxx7udBbtrbbaW3tJpZb6J4lU7/UhFcL2sD1KEY71OaB12ybqKuc4UDPfgUHpQFBUeln3ovf3Y+0tAjuhjbG306edrkuFkjADKu9gqc8QOPGgu/SJ0u201q9rYkySTjq2kYdWiI/BuL44kEr2AcTngMhdejDYZNMtsFg9xLhpZBy8ET9RePE8SSTw4ABc6DOnsj5T+Ebdc+aLVSB4tJMCfXgfNQMfoFZTpEWBxEkobxO9n6iKBiUBQUPpxiB0a6J+CYSPT1ka/UTQKb2PO9+FGxy8nk3vRmP8Anig0rQUPpi2QF/YsyD/tFuGkjPawA8+P+8Bw/WVfGgQOg7V3a2cumQ+ct1IgXjxG9wZF8HO6D6D+caDUGx2zyWFnDbJg7i+e35znizets4HYMDsoJqgKBIbLt+Fto5rv3VvZjEZ5r5uVj+k2/KPRQevsj9B3o7a9UcUJhkwPgtlkJPYA28PS4oJf2P20XX2LWzNmS2bAz+jkyV+Zt4eAC+FA06AoMgdJHvrf/KJPrNBr1OQ9FB9UGUqqXpxodBjDrLsdu7H/AAL/ANRUrK75c3/Ecfhw59vgv23lqZNPulXn1Zb07mGx/CpGNGtJUXJ14pmsOZ497ONVr0FYV96W+Wp/tPWf5Pj4K+fT49yf7oV6sFgtUeNNQMcG/kUFQR/ZkYZy2eUzAjAx5o4nnitvme3u/wAqudc9bSP5Uf8AOY/6x9VWZiSSTkniSe2tS0iIiNIflAUBQFAUBQFBKbK/220+UQ/bWsqedHthGzvo2J7tu5pmrR50KAoCgyP0f+/Np8pX7VBrigKAoMe9IXvpf/KZvtNQbCFAUCO9k1/3d/5n/wCPQWf2PrA6VwI4Tyg+B808fUQfXQMqgXXT370SfvIvtUFP9jPH52oN3CAfP139KB4XVukiMkihkYYZWGQQewig9aAoCgqPSz70Xv7sfaWgVnsbola4vN5QfxScxn4RoJ/pz2AWSI31tGBJED1yqMb0YyS+B8JeZ71z+aKDm6DukTfCaddP544W7sc7wH/4iewge5J5jzeYAIOugTHsj9BLxW94i56smOQ4+C+ChPcA2R6XFBx+xw2gUeUWTEBmPXR/rcArj0gBT9LuoHnQFAsvZBaksemdVnzp5UUDPYnnk47QCAP7woK97HDZ9gLi9dcBgIoj3gHMhHhkIM94YdlA7qD8NBj3o+987D5TD9taDYdAUFP6WNofItNndTiSQdVHxwd6TIyD3qu8w/ZoFxsJ0M291YwXFzLOkkoLBUZAAhJ3DxQniuG59tBNXnQJZ9W/VXFz1m625vNGV3sHG8BGCRnngigWPRLrzWGqRCTKpITBKDwxvEAEjs3XAJ8M0Gq6AoMgdJHvrf8AyiT6zQa9TkPRQfVBlKql6csvR1rgtL6N3IEbgxuT2K2MHwAYKSe4GtmFfm3iVdyrlZzGWmtd8bY+H+NWhyM+irJwRB9ImxzWUxkjUm2ckqQPcE/APd4d48Qar8XC5k7NzuOSuUa5nD5lp/HH17fu4F96W+Wp/tPWH5Pj4N0+nx7k/wB0PexgWwjS4lXN04zbxMAerHZM4Pbn3Ckcxn0fYjmRrO/q+7DEvOcvOFSfwR508f8AbHjKtTzM7M7sWZiSzE5JJ5kntNYLKtYrEVrGkQ+K+PooCgKAoCgKAoJTZX+22nyiH7a1lTzo9sI2d9GxPdt3NM1aPOhQFBG65rlvaoWnnji81iN9wpbd57oJyx4jgO8d9BkfZC/EN/aTO26qTxM7HjhQw3j9HNBr3TtXt589RPFLgAnq5FfAPIndJwDQdtBzX+oRQLvzSxxJy3pHCDPpYgUGPNsL1Z768lQ5SSeVlPepZiD6xQa10TaW1ulQwXETl1DBFcFwO3KZ3gRyOQMUEsTQZ99kRrcE8lkkM0cpjWYt1bBgu+Y8AkEjPmnh/Wgm/Y/bQ2sNjPFNcRRSC4Z8SOqZVkiAI3iM8VOccuHfQOdTniOVApfZAa/D5ALdJo2ladAyBgWUIGJJAOVw26OPfQLrob23g02afygP1cyqN5BndZCSMrnkQTxGTy4cTQNq76atLVSVklkI5KsTAn1tgfxoJfos1CS5sfKpM71xNPIFJzuqXZVUH80BcDlQW+gKBe9NOvQR6ZdQ9dF17iNRFvAv5zISdwHI8zJzy5UCp6A9Yht9Qk6+ZYlkgZQXYKpbejIBJOM4Bx/zoNJW1ykqB43V0bkykMp7OBHA8eFBnTpZ6N5bGZruzRjak7x3OcDc+zlHnirdnI44Fgu/Rp0vQzxrBfyrFcKMda5CpKB2k8Aj4554HmOeADMnigvLdkJSaCVWU7pDKw4g4Ydx7RyI8KDOe1fR1f6TcC5tC8kSNvRzRjLp4SKB6icFSOeM7tAwNkunG1lQLfA28oHF1UvG3LiN3LqT3EEDvoLDqPS1pUSFhddYexI0YsfAZAUesigX8uz1/tFdpcXMb2lin5MN7rc4ZCAjJdue+RujhzwAQd+l6dHbxRwwoEjjUKqjsA+snmSeJJJoOqgj9Y1u3tU37ieOIYYjfcKW3cZ3QTljxHAd476DIeyF8sF9aTOcJHPEzHuVWUk+ocaDX+navbz56ieKXABPVyK+AeRO6TjNB631/FCu/NKka5xvOwUZ7skgZoM99Le1kOpahbWscwFpE6q8wPmlpCodweRVF4Bj+vzByQ0Fpk8LRr1Do8SjdUxsGUbvDAIOOHKg6qDK/TXpCW+qzbhXEoWYqPgs+d4N3EsC3oYUDm6Neke3u7SMXFxHHcxgJIJHVS5HASLkje3uBOORJHcSF5v9QihXfmljiXON6Rwoz3ZYgUGQNtr5Z9QvJYyCjzylSOIK7xwR4EcfXQPTQum+waKMXHWxSBQH8zeXIAyQVJJBPgD4UHFtL0sW92YrKxEpe4mhjMpG4oVnUELx3iSOHIcGznNAs6qXpwoG50Y7eBglpdNhxwikJ4MOxGPYw7D28ueN6XgY35bOV5X5Kmszj4MbOuOHbHZx4ezczLu2SRGSRQyMMMpGQRUqYiY0lztL2paLVnSYULVNjUtLaUwQvchZhPFAeIDBSoD8d6RFzvbo4nABzxNR7YMVrOka7dV3g8o2zGNWMS0U1rzZns112dUTO7XdG/gTd/dySyPJKxaRiSxPPP8ALux2cqhzOs6y67Cw6YdIpSNIjc8K+MxQFAUBQFAUBQFBKbK/220+UQ/bWsqedHthGzvo2J7tu5pmrR50KAoPKa3RsbyK2OWQD9dB5+QRfok+iP6UHpDbIvuUVc9wA+qg9aDzmhVhhlDDnggH66Dy8gi/RJ9Ef0oPuK0jU5WNQe8KAfqoPag5vIIv0Uf0B/SgPIIv0SfQH9KDoAoPBrGMkkxoSeJO6OJ+ag/PIIv0SfRH9KDwk0O2YktbQknmTEpPz4oO6NAoAUAAcAAMAegUH1QFB4SWkbHLRoT3lQT8+KD58gi/RJ9Ef0oPeOMKMKAB3AYHzUH1Qc5sYv0SfRH9KD2jjCjCgAdwGB81B9UEXfbN2czb01nbyNzy8KMePiVPcKD9sNnbSFt6G0t4m744UU/Oqigk6AoCg8prdHxvIrY5ZAOPnoPPyCL9En0R/Sg9IbdFzuoq554AH1UH1LCrDDKGHcRn66Dx8gi/RJ9Ef0oPaKJVGFUKO4DA/hQfdB4SWcbElo0JPaVBPz4oPzyCL9En0R/Sg9ZoVYYZQw54Iz9dB4+QRfok+iP6UHzJpkLAhoYyDzBRSPmxQfNto9vGwaO3iRhyZY1B+cDNAg/be3xKw/yqVW9J2R8ne+To9bif1SPbe3xKw/yqU6Tsj5Hk6PW4n9Uj23t8SsP8qlOk7I+R5Oj1uJ/VK/bL9IMghM1+I0gZgkJRSHZhje3UycxqObcMHgMk4EimPOmt9yjznJFJxOjy2s2jbOumkcNvGeqPjsgw7C+jmRZInV0bkynI/wCR8OypMWiY1hQ4mFfCtNLxpKL1vZyKVXZILbrzx35YEkyf1uGTnlnPDx5VhfDieqNUnL5zEw5iLWtzeEWmPkT+s6zPaytFNp9irj/9VcEdjKe1T31CtaazpNY+Tq8vlsLHpF8PGxJj3p+UuL23t8SsP8qlfOk7I+Td5Oj1uJ/VI9t7fErD/KpTpOyPkeTo9bif1SmNnLm5vWIh0/T91fdyNbKEX0t3+Ayaypzr7qx8kTN0wMtGt8XE16oi06ylJdpNMt8rJb291IOZhtYkiB7gzZLekZBrPn4cdUT7IhFrks9jfire1I/3WtM/RyJt5p+RnRoAO3Cxn+HVCvnTU/R3N08lZzqzFv8Al90/puuaNc+YsMFvIeXW20QGfTgr85BrZW+DbZpEfBBxsrylgfim1rR2Wt/9+iLv5RZtM13a2JjRmSFVtUVrhsAgrz3YxvAs3HuGTWE/gmedEdmzekYVZzMVjAvfWdtvxTMVjxmdNkfHcqZ2wb4jYf5Va1dJ2R8lr5Oj1uJ/VLv2e2qL3Vsnkdku9NEN5bZQwyyjKnsI7DWVL/ijZG/g0ZrIRXAvbpLzpWd9p03H1Vg4kUBQFAUBQFAUBQFAUBQFAUBQFAUBQFAUBQFAUBQFAUBQFAUBQFAUBQFAUBQFAUBQFAUBQFAUBQZSqpenCgnNB0hGRrm5JW1jIBx7qV+yJPHtJ7BWdaxO2d372IWazFotGDg7bz8qxxnw4uPXNXe5k32wqgbsca8FjQckUdgA+fnXy1ptOrblsvXApzY2z1z1zPGVl2a16ay08ywkZ8sQMCMhl6tiVPgcDlxrZS80rrHHwV2bymHmc3zL/on4TqbeyO1EV/Dvx+a64EkZPFCfrU9jdvgQQJmHiReNYcvnsjiZTE5tt3VPH99cPnbLZeO/gKNgSLkxyY4qf5qeRHr5gUxMOLwZDPXymJzq7uuOP+eDO97aPFI8cilXQlWB7CP+udV0xMTpLvsPEriUi9Z1iUtsbs419crEMhB50jj4Kj+Z5D09wNZ4dJvbRFz+crlcGbzv6o4ytvShq6wLHptr5kUagyAdpPEKT28POOeZI7q249tP9Ou5Vcj5eca05vG2zM7Pv4QW1RnRCgnNB0hCjXNzlbaM4wODTP2Rp/NuwVnWsaa23d6DmsxaLRg4O28/KscZ8HFrervcyb74AA3UReCxoPcog5BQP618tabTrLflsvXApza/GeuZ65lwVi3pTZX+22nyiH7a1lTzo9sI2d9GxPdt3NM1aPOhQFB+MccTyoK/Pt1pyMVa/tsjn+NU/UaDs0naS0uSVt7qGVgMlUkUsB37oOceNBK0BQeF7exwoXlkSNBzZ2CqPSScUEE23umg4/CFt6pVP8QaCR0vaG1ufyF1DKe5JFJ4eAOaCToCgKAoIS/2vsIW3Zb23RvzTKuR6RnIoOX2/wCmfH7f/EFBLafrVtP+RuYZf3cit39xPcfmoO+g4LvWraJtyS5hRxx3XkVWwfAnNB5e2Sz+OW/+Mn3qDvtblJFDxuroeTKQynHDgRwPGg9CcUEWu0tmeV5b/wCMn3qD99sdn8ct/wDGT71B8vtPZAEm9tgBzJmT71BJxSBlDKQysAQQcgg8QQe0EUHFquuW1tueUXEUO/nd6xwoO7jOCTjhkfPQeftjs/jlv/jJ96gPbHZ/HLf/ABk+9QHtjs/jlv8A4yfeoP2HaG0d1jW7gaR87qLKhZscTgA5PCg6r6/ihAaaVIwTgF2CgnicAkjJwDw8KDk9sdn8ct/8ZPvUHbZ3kcq70UiSLnG8jBhkdmQcZoPegjH2htASDd24IJBBlTII4EEb3Ag0HrZ6xbytuRXEUj4J3UkVjgYBOAc4yQM+IoO6gKAoCgKAoCgylVS9OTGgaMJt6WZjHaxcZJO3wRM+6kbkB2cz451rrtnciZrNdHpSka3ndHjPZDz1/WDcMoC9XDGu7DECSEX182PNm5k+qvlrassrlowazrOtp2zPGftwhF1ikrAvvS3y1P8Aaes/yfHwV8+nx7k/3Q5dltfeyuEmQ8AcOv5yHmP5juIFfKX5k6w253KUzOFOHb4dktJWtwsiI6HKOoZT3hhkH5qs4nWNYefXrNLTW2+Cc6a9MCXMU4AHXIQ3i0eBn6LKPVULM10tE8XW/wAP482wbYc/lnv/AMxK09DOmCOzabHnTOeP6seVA+lvH11uy1dK68VZy9jzfMdH1Vj6zt+xS7V3BkvbpmPEzSfMGIA9QAFQ7zrafa6jI1imWw4j9MdyKzWOqUmdA0YShppmMdrF+UkGMk9kceeBkbs7uZ8cq112zuRM1muj0phxred0eM9kPHXtZNw64URwxjdiiBJWNB2ZPNjzZjxJ9QC19WWWy0YNZ262nbM8Z+3COpGZrHVJGaaiU2VP/bbT5RD9tayp50e2EbO+jYnu27mmqtHnQoCgQnTLtHNdajHpUchjh34Uf9eSXdILceKKGXzeHEE8eGAaOm9HOmQxCMWULjGC0iB3Pjvtkg+jHhQVvRNh49P1yOS2UiCe2mO7xIR0aLIBPwSGBGT+d4UDOoKF0qdIa6ZGqRhXupBlFPJF4jfYd2eAHaQe40FS2D6Pn1JV1HV5JJjKMxRFiBucwx3cYU8wi4GOPbgAxm2B0wrufg+3x+7Abjw90PO/jQKvpJ6IBbo13ppcCPznh3iSoXjvRsfO4YzgknuPZQePRR0syrIlpfyGSNyFjmbiyMcAB2+EhPwjxGeJxyB/UHHrGqRW0Mk87hIo1yzH+AHeScADmSQKDP15tJqG0N75Lbu0Fqc5UcAIgcF5SD55OR5mcZwB2tQNTQeifTLZADbid8ec83nZ9C+5X1D1mg777o40uVSrWEIB/MHVn50INAsNY6Lxp+qabNA7NbPdxDDYLRuCHCkjG8rbpwccMYOeZB80FT6UNOik0y9MkaMywuykgZDICVIPMEH+ffQIfoOsI5tViEqK4VJHAYZG8BwODwOM5HccHsoNRIgAAAAA5AcBQfVAmvZGaXCtpbzLEiy9eE3lUAlSsjYJA4jIB+fvoK90IbF2V/DdNdwdYyOgU77rgENn3DAH15oLbtj0NWXkkz2kUqzojMgV2ffKjO4VbOc4wMY4kUDTsodyNE4eaqjhy4ADh4UFG232H/Cl/AJ95bOCFmyhALyyMPMGc4AVAScDmMHjwD5j6GdKAwYHbxMr5/gQKBCdJejxWmpXNvApWJDHugknG8iMeJ4niTQPa06HtKaJCYHyyKSRK/MgcfdYoOC16KorLUrC5tGlMYlcSK3nBB1UhDBgBhcjd454svHsoGfd2kcqlJY1kQ81dQynPDiCMHhQZq6ZdgRp8yzW64tJjgDJPVycSUyewgZX0MOziDa6EtpEu9OjiAVZbYLE6jAyAPMfA/OA4n85WoGDQZ1m0hdf16cxALaRkdZIgA3kTC5DAYLyMDuk8d3j8HFA/dJ0mC2QR28KRIBjCKB8/aT4njQdtAUBQFAUBQFBmXQtINw7ZYRwxgNNK3uY0/m55Ko4k+sirrXV6LmcxGDXZGtp2RHGftHXPVD12g1gS7sUKdXaxZ6tO055ySH4UjdvdyHj9tbXZG5jlctOHrfEnW8758I7IQ9YJYoLfousTWumO8EhjY3aqSADw6tjjiD2gVtraa02cfBU5jLYWPnYriRrHM8XL7f9R+Nt9FPu06a/Ft8kZP8AR9Z+51bC3sk1hbyzNvSMrEt3+cwHIDsxU3CmZpEy4/lHCphZm9KRpEfZROnSYb1mnaBKTy7erA8ew/8AQqPmp2wu/wCHK7MS3s8Vs6KmB0u38Otz/iSGt2X/AJcfvrVfLPpt/h3QXu2O1l/bXtxCt0wVXO6N1eCthlHuexSKjYmJetpjVe5Dk/KY+XpiTTbMbd++Nk9by0HafUbhmLXpjhjAaaVlTCLy5bvnOTwVRxJ9dfK4mJP5tjPM5HJ4MREYetp2RGs7Z+eyI656njrPSPdvKTBM0UQ4KCFLED4Tkg+eeZxwHId5Wx7TOyWWX5Fy9af6ldbde/T2R2OH2/6j8bb6Kfdr501+Lf5Iyf6PrP3Ht/1H4230U+7Tpr8TyRk/0fWfuPb/AKj8bb6Kfdp01+J5Iyf6PrP3SGz229/JdWyPcsUeaJWG6vEMygj3PdX2uLfnRt60fNcl5SmBe1abYrM9fD2nxVg4oUBQZr6e9Fkg1PykbwSdUZXHDDxgKVznmAqt/e8KC/dF3SzHdCO2vGEd1wVZDwWY8h4LIe7kTy57oBrUBQZF2hv21PVmYtkT3CxpjsQsETH93HpOT20Gt4owqhVACgAADkAOQFB90BQZG6T9CFnqdzCi4jLB4xjA3ZAGwPBSSv8AdoNJ9G2rtdaZZzOSXMe6xPMtGShY+kqT66Bd+yQ1tljtrRThZC0kniEwEGe7JYkd4Wg7PY4aYq2dxcY8+Sbcz+rGqkf+pm5eHdQN6gKDlvtPjm6vrF3urkWReJGHTkeFB1UFc6Rveu/+Ty/ZNAh+gH32X9zL9QoNN0BQKb2SHvfb/KV+xLQcPsafyF7+8j+pqBvahfxwIZJpFjRebMcD/wC/Cg6aAoCgyl00e/N56Yv9qKg1Jpv5GL9hPqFB00BQRe0+hR3trLbSjzZFxntVuasPEHBoM0bJ6rNoeqlZgQFbqp1GcGM489eHHAw68OI7s0Dl6Y9r/J7JYbdt64vBuR7nE7jYDMuO0ghV8WyOVBN9GuyS6bZJEQOufz5mHHLkDgD+aowo9BPaaC10BQFAUBQFAUBQI7Q7mG5uYtOiGLNlkUsRh5JNxiJm/W3gN1TyHDFQK6WtFI3fva7HMYeJg4Ns3f8AmRMT2RGvm+zSdqpa7pEtrM8Mq4ZTz7GHYyntB/5cxWq1ZrOkrbLZimYw4xKTsn6djgrFvFBYV96W+Wp/tPWf5Pj4K+fT49yf7oQEUZYhVBLEgADmSeQFYJ9rRWJmdzTmg6f5PbQQ/o41UnvIHE+s5NWlK82sQ84zOL0uLbE4zMkR0kayLq+kZfcR4iU94QnJ9BYt6sVAxrc68y7bknLTgZaInfO2fj/hcOhTXBiW0Y8cmSPJ58gyj+DY/ardlr76qn+IMrtrjx7J8Pt8kh0nbGNcyR3EbKmBuzMxwFRct1h78DIIHH3PjWWPhc6edHxaOSOUowK2wrRM/p0654fH7lpr2royLbW2VtYznjwaV+2WTxPYOwYqLa0bo3d/a6LK5a0WnGxtt5/4xwjx4oOsE0UEns1o7XdzFAufObziPgoPdN6h/HA7ayrXnWiEbOZmuXwbYk9W7tnqG09mIby5jUYVJXCjuXJ3Rx8MUvGlpgyeJOJl6XnfMR8+t+7K/wBttPlEP21pTzo9sGd9GxPdt3NM1aPOhQFBFbTbPQX0DW9wm8hwRg4ZWHJlPYw/mQcgkUGXukDYK40uTD+fA5IjmA4N27rD4L47DzwcZwaBr9BvSA9yDY3LFpY03opCeLouAVbvZeYPaM55ZIN2QEggHBwcHu8aDGWzdwIb21kfgI54mbPDAR1Jzwz2UGz6AoCgzV7IbH4UXHPyePe9OZP5YoG70KW5TRrTeyC3Wtg9zSPjHgRg+ugWHskbYi+tpOxrfd5fmO55/wB8cP60F39jzeb+mMmRmOdxjtAYIwz6yfmoGhQFAUBQVzpG967/AOTy/ZNAh+gH32X9zL9QoNN0BQKb2SHvfb/KV+xLQUjob2CtdSiuWueszG6Bdxt3gwJOeB7qC0bQdC1vAI5rV7h2SeEtE2H3kZ1DBd1VYboO9njwB9NA6KAoCgyl00e/N56Yv9qKg1Jpv5GL9hPqFB00BQFAlvZF7NoYob5RiRWEUn6yneKn0qcjvO8O4UFe6DbBr2/Wa4YyLZQqsQbiFOW6sehfPI8cd1BoqgKAoCgKAoCgKAoM0bKamttdwTPndRstujJwQQcA+Bqspbm2iXomewJx8vbDrvmDe1GfTNYjEfXqJR7g+4kUnsAYecD2gZ9R4iXM4eLGmu1ymFXO8m25/N2dfXE/LcXWudHF7bklY+vTjhouJx4p7rPgM+mo9sC9e1f5blrLYsfinmz2/fd3Ktc2ckf5SN0/aUr49o7q1Ts3rOmLS/m2ifYn7S3eTS2WNGdvLU4KCT+SfsFZxGtNnHwQL3rTPRNp0jmTv96F46NdgHidbq7XddeMcZ5gn4bdx7l7OZwRW/BwZiedZT8rcrVxKzg4M7OufCH30kdICKj2to+9Iww8qnggPNVPaxHAkcs9/L7jY35aseSuSbWtGNjRs6onr9vZ3+wn6husSOztvO9xGLbIlB3g2cBN3mzHkFHbn+dZViZn8O9Hzd8KuFPTeb39kdp67P7ZWt0zQCVTIvm+cN1ZcDi0YJOVJzwznFT6YtbbP3Liszydj4FYxJrsnbx07J7VO2y6LSWaWxxg8TCTjB/UY8MfqnGO/sGjEy876rbIcuxERTMfP7/ctL/TJoTiaGSM5x56lfmyONRpiY3uiwsfCxY1paJ9iR0XZK7uj+LhYL2yON1AO/ePP1ZNZVw7W3Qj5jlHL4Efitt4RtlafwxbaTE8Vo63F7IMSTjikfgnY2D2dp4nkFrbzq4caV2yrf8A8+NyjiRfHjm4cbo659v79nFU9B0C4v5XEQ3mGWd3bA49pJ4kk/zrVSlrzpC0zObwcnSJvsjdEQ9NFsnh1K3ilXddLmEMPHfX5x40rExeInjDHMYtcXJ3vSdYms90tI1ZvPhQFBEbNa2LpJmChTFcTwkA54wsVBPAYJXDY8aDr1fTY7mGSCZQ0cilWB7j2juIPEHsIBoMzdGdk0G0EEKtvGKaZN4DGQiygnGeAIBoNS0GVumLZdrLUJWCnqbhmlib9rBdfDdc8u4r30D16J9rl1CxjJbNxCBHMCfOyBgP6HAznv3h2UF0oCgyxtUX1nW5FtsuHcRo3YI4wFL/ALHAv6+84oNOaTp6W8EUEfuIkVF9CAAZ8eFBQ+nLZN72yWSFS01sSwUDJZGwHAHfwVv7pAGTQKboX20XT7tkmbFvcAK7HkjLncc+HEg+Bz2UGn0YEAggg8QRyINB+0Ebrusx2qRs+SZJooUUYyzysFAGSBwGWPgpoJKgrnSN713/AMnl+yaBD9APvsv7mX6hQaboCgU3skPe+3+Ur9iWg4fY0/kL395H9TUDnoPCzu0lXejYMu865H5yMyMPUwI9VB70BQZQ6ZHB1m9I/OjHrEcYP8RQam038jF+wn1Cg6aAoCgX3Tv7zz/txfbWgpfsZvdah6Lf/wDtQPWgKAoCgKAoCgKAoM5+0i++L/6kf36reivw7nfeVcr+v6T9h7SL74v/AKkf36dFfh3HlXKfr+k/ZPaVFrdvgRl90fBaSN1x3AMxwPRis6xjV3eCDjW5LxtttNeyLR3QslvtLrIGGsoG8d5QfX+Nx9VbYxMbh+/mr7ZPk2fNxbR8J+yTm2i1I2xdLKJZusC7rSBl3N0ktwcfCwMZrLpMTm66bUauUyUY3NtiTzdNddNNuu7dKm66dbugVkUqh5pG8aqfTh8keBJFabdNbf4LfLeS8CdazrPGYmfBXPaRffF/9SP79a+ivw7lh5Vyn6/pP2fq7D3x4eT/AOpH9+nRX4dx5Vyn6/pP2WHUtl7q3hNrbQ7xcDyiffQFzz6tMsCIl7eALHw57LYdqxzYj2q/Cz2XxsTpsa27zY0nZ2z2z9Fd9pF98X/1I/v1r6K/DuWHlXKfr+k/ZZtJm12AALl1HwZHjf8AiX3seg1srONXd4K7HryVi7Z2T2RaPDT6Jd9otcIx5LAD3grn+M2P4Vn0mNw/fzRIynJev8y31/8AVW9ZstZuuE2+y/mCSNV+irAH11rtGLbf4LDL4vJmBtw9NeOkzPzmEN7SL74v/qR/frDor8O5M8q5X9f0n7JnZnTtVsXZ4IF84YZWeMg45fDByPTWdK4lJ1iETOY+QzVYriW3cIn7Cw2d1CS/huJ4sk3Ebu2/HyDKTwDcgByHdSKXm8TMdb5i53J0ytsHDt+WYjZPD2HnU9xooCgz5Jqmo7P3txLJCr2lzO7bpkXD5LEOpBLI2OHFePaOAICcHS7d34aDTbDE7DG88qndz2hTugnngk44DgeVBP8ARV0anTy1zcuJLtwRwJKorEE4JGWc9reodpIMigh9qtmoNQt2guFyp4qw4MjdjIewj5jxByDQI686N9V0mc3NhKsiJ8NWVG3TjIkjc4Iz2AtyB4HkEvb9O8sRMd3YKZV4MY5d0Z/ZKtjh+saCU1O81nWYzDBBHZWr8JJGmDuy9q5XiARzAUZ5ZwTQXDYHo/ttLQ9X+MnYYedhhiOe6oydxM4OAeOBknAwFuoCgVW3/Q1Ddu89o4gnYksrA9U7Ht4cUJPMgEeHbQUyz1LXNBTdlRHtV5K7q6gEgeYVbfXjyHLjnFBIn2QT7vDT13u/rzj5ur/nQdezCarq2o2l3doqWcDdYqoyhA2CVwu+WZyccTyGeXIg7KCk9JV/M1rc2lvaSSySx7ofeiWMB+ByWkDZC5+DzxxoFL0c7O6jp19HcvZF4wGV1WWHe3WBHm5kAyDg8e7FBoDRdTNwhYwyQ4bd3ZDGSeAOR1cjjHHtOeHKgkKBN9Mcd3qMcUFvZShY5GZmkkhUEgFV3QJSSOLHJweXCgrWwFrrWltJ1Vmkkcm7vo8sfNc4KkSeacEjtHhwFBZNV6R9XKskenRRScRvGVX3Ty4DeAyPHIoGH0e6W9tp1rDKMSBCzje3jvyFnbLZOTvMeOaCxUHFq1/1EZfqnl4gbke5vHP7bqv8aDN22Gx+pXl7cXIsyqyuSqmWLIXkM/jOeAM+NA8NjtdlMdtbz2c0cgjVXkLQtHvIvE5ExfBI4eaefHvoLdQFAUCr6YWub23NpbWchKzAtIzwqpCbw80dbvHJPwgKCs9EmnXulzzNPYu8cqAfi5ISwZTkcGlAxgnt7qB46bd9bGsm40e9nzH3d4YJHHcZl+Ymg6aAoCgKAoCgKAoP/9k="/>
          <p:cNvSpPr>
            <a:spLocks noChangeAspect="1" noChangeArrowheads="1"/>
          </p:cNvSpPr>
          <p:nvPr/>
        </p:nvSpPr>
        <p:spPr bwMode="auto">
          <a:xfrm>
            <a:off x="-32" y="16510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4" name="Picture 10" descr="http://blogs.umass.edu/gsgs/files/2013/02/newton-fellowships.jpg"/>
          <p:cNvPicPr>
            <a:picLocks noChangeAspect="1" noChangeArrowheads="1"/>
          </p:cNvPicPr>
          <p:nvPr/>
        </p:nvPicPr>
        <p:blipFill>
          <a:blip r:embed="rId3"/>
          <a:srcRect/>
          <a:stretch>
            <a:fillRect/>
          </a:stretch>
        </p:blipFill>
        <p:spPr bwMode="auto">
          <a:xfrm>
            <a:off x="1500166" y="3357568"/>
            <a:ext cx="2266950" cy="904876"/>
          </a:xfrm>
          <a:prstGeom prst="rect">
            <a:avLst/>
          </a:prstGeom>
          <a:noFill/>
        </p:spPr>
      </p:pic>
      <p:pic>
        <p:nvPicPr>
          <p:cNvPr id="15" name="Picture 12" descr="http://www.hud.ac.uk/media/universityofhuddersfield/content/image/news/newsstories/1212-december2012/in-pagestoryimage/12_elijah_nep_main4.jpg"/>
          <p:cNvPicPr>
            <a:picLocks noChangeAspect="1" noChangeArrowheads="1"/>
          </p:cNvPicPr>
          <p:nvPr/>
        </p:nvPicPr>
        <p:blipFill>
          <a:blip r:embed="rId4"/>
          <a:srcRect/>
          <a:stretch>
            <a:fillRect/>
          </a:stretch>
        </p:blipFill>
        <p:spPr bwMode="auto">
          <a:xfrm>
            <a:off x="1285852" y="1214428"/>
            <a:ext cx="2619426" cy="1021042"/>
          </a:xfrm>
          <a:prstGeom prst="rect">
            <a:avLst/>
          </a:prstGeom>
          <a:noFill/>
        </p:spPr>
      </p:pic>
      <p:pic>
        <p:nvPicPr>
          <p:cNvPr id="125966" name="Picture 14" descr="http://people.csail.mit.edu/fredo/Photos/WEB-Fredo/fredo-15.jpg"/>
          <p:cNvPicPr>
            <a:picLocks noChangeAspect="1" noChangeArrowheads="1"/>
          </p:cNvPicPr>
          <p:nvPr/>
        </p:nvPicPr>
        <p:blipFill>
          <a:blip r:embed="rId5" cstate="print"/>
          <a:srcRect/>
          <a:stretch>
            <a:fillRect/>
          </a:stretch>
        </p:blipFill>
        <p:spPr bwMode="auto">
          <a:xfrm>
            <a:off x="5167290" y="1381090"/>
            <a:ext cx="1190660" cy="1190660"/>
          </a:xfrm>
          <a:prstGeom prst="ellipse">
            <a:avLst/>
          </a:prstGeom>
          <a:ln w="285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6" descr="Sylvain Paris"/>
          <p:cNvPicPr>
            <a:picLocks noChangeAspect="1" noChangeArrowheads="1"/>
          </p:cNvPicPr>
          <p:nvPr/>
        </p:nvPicPr>
        <p:blipFill>
          <a:blip r:embed="rId6"/>
          <a:srcRect/>
          <a:stretch>
            <a:fillRect/>
          </a:stretch>
        </p:blipFill>
        <p:spPr bwMode="auto">
          <a:xfrm>
            <a:off x="7047316" y="857238"/>
            <a:ext cx="953708" cy="1285900"/>
          </a:xfrm>
          <a:prstGeom prst="ellipse">
            <a:avLst/>
          </a:prstGeom>
          <a:ln w="285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5974" name="Picture 22" descr="http://gold-watch.startwithgold.com/wp-content/uploads/2011/04/gold-coins-money-stack.jpg"/>
          <p:cNvPicPr>
            <a:picLocks noChangeAspect="1" noChangeArrowheads="1"/>
          </p:cNvPicPr>
          <p:nvPr/>
        </p:nvPicPr>
        <p:blipFill>
          <a:blip r:embed="rId7" cstate="print"/>
          <a:srcRect/>
          <a:stretch>
            <a:fillRect/>
          </a:stretch>
        </p:blipFill>
        <p:spPr bwMode="auto">
          <a:xfrm>
            <a:off x="1857356" y="2428874"/>
            <a:ext cx="1258036" cy="838952"/>
          </a:xfrm>
          <a:prstGeom prst="rect">
            <a:avLst/>
          </a:prstGeom>
          <a:noFill/>
        </p:spPr>
      </p:pic>
      <p:sp>
        <p:nvSpPr>
          <p:cNvPr id="125976" name="AutoShape 24" descr="data:image/jpeg;base64,/9j/4AAQSkZJRgABAQAAAQABAAD/2wCEAAkGBhQSERQTExQWFRUWGB4XGRgYGBsYHxwaHBoXGxwfHyAdICcfGh0jIB0fIC8hIykqLSwtHB4xNTAqNSYsLCkBCQoKDgwOGg8PGiwkHyUsLCkqLCwsKTI2LCwsLCwsLDQqKSosLCk1LCwwLCksLDI0LCwsLCwsLCwsLCwsLCwsLP/AABEIAPAAyAMBIgACEQEDEQH/xAAcAAEAAgMBAQEAAAAAAAAAAAAABAUCAwYHAQj/xABGEAACAQIEAwUEBwUFBgcAAAABAgMAEQQSITEFIkEGE1FhcTKBkaEHFCNCUrHBM2JygvAkQ2PR4VODkqLS4hUWJTVEc/H/xAAbAQEAAwEBAQEAAAAAAAAAAAAAAQIDBAUGB//EADERAAIBAgQDBwMEAwEAAAAAAAABAgPwBBEhMRJBUQVhcYGR0eGxwfETIjKhFFJiM//aAAwDAQACEQMRAD8A9xpSlAKUpQClKUApSlAKUpQClKUApStWIxSRrmdlRfFiFHxNAbaVTR9r8M9u5czgtlvCjSgHzZAVX3mtZ43iHbJFhMp3JnlWPlva4CCQt6abjxoSlmXtK5viMmOiQztJAVjGd4Uha7KDdrSNJvlvbkGoq24XxZJ1zIbj/OhBOpSlAKpu13aePAYV8RJrbRF6u59lR/WwNW8kgUFmIAAuSegG5r829ve1x4piwygiCK6xAjUg2zMfAtYaeAFZ1JqEc2deDwssVVVOJ3/ZP6co5bJjUELaDvFuUPmRunxI869QwuLSRQ8bBlIuCpuK/Lv1EEWtXrf0VSMkawqLIv5nUn461nQrfqpnf2t2b/gSis99T0ylKV0HiilKUApSlAKVE4hxeGBc00scQte7uF/M1CHaiNv2KTTXXMDHG2Vh5O1kP/FQFxSqVsdjHP2eGjjUi4aabmB8CkasP+eg4Tinv3uMyi4IEEKx2HgTIZC3qMtAXVVWI7U4VHEZnjMhvaNWDubb2VbsfhWuTsjhnv3yNPc5rTO0oB8lYlR7hVphsKka5Y0VF8FAUfAUBWLx9nt3WGncG+rKIQLeIkIce5TWv/1CRf8A42GJH7+KIN/9yNvWrylAU7dn2cN3uKncMACqMIQD1KmMBxf+I1sg7L4VXMggjMhtd2XOxte3M1z18atKUAqHxDlyy/gOv8JsG+Gh91TK+MtxY7GhaMuF5n2vP+zK/UcZLg9kUgxj/Da+Ufy6r/LXa4B7KUJ1jOW58Pun4W+dcj2+hGeDGRG5hJjktsY3IIJI0urAW8nepWupE8ovI7kGlQuEY0SxK3lULtlx8YLBTYjTMq8l+rnRR8SKgJZvJHnP009uT/7dAd9Z2HQaEJ79z5WHWvN8FhsorTw/BlryOxZmJZiTcknUkk7kk3JPjU+vHxVVyeXI/SOwMFTo0+J/y5kjBQ5mAr3DsNwruoQeprzDsbwnvJl8L17jhocihfCvRw9P9OmkfF9r4z/Lxc6iemy8F77+ZtpSlbnlFPN2swys6LJ3kkftpCrTMvTVYwSNuvhXyXjM7ZhDhHJFrGV1iU38xnce9KxwU3c42SA2CzL38Wv3hZZlt0AujeZdvDW7oChn+ukoWkghUtYhEaU2O3MxUb6ez1revZwG3ez4iWxvrJkGvQiIIGHqDVlioA6Mp0uLXG48CPMb1jgpy6AnRtmH7w0PzoXaTjmReHdncNh9YYIozqbqig6762ub1Y0pQoKUpQClK1yYhV3YA+HX4bmmWZDeRspWj6wT7KsfXl/PX5Vi+e12ZUHlr8zYfKrcJHESa0ti1Gl7nwGp+VR+Q/jk+JH6LW1Q9rBVQfH5CwHxqeFLcrxN7H0zsfZT3scv+Z+VYSOQbPIBfoo1+dyfdWOdT99pPJdv+XT4moWD40jTGCJbMAWJym2jZTqBYnNce1uD4GrZZX7+xXNu/b3M5owJEcIWDchz+O6nm26jb71beJYYSxvHMyhHUqVGtwRbc7+4UxKK6lDIzEi3J0PQ6bWOupr7gGJQFURDsxOvMNDoN9fEim29+vsXf7o5rw9tvTc5jsDj3Qvh5bd5G2RraC46gHUAixAPQiqb6dI5JI8HEjCzSOxj+8xVRZv4VuQfN0qw7Sn6vjocQGDLMMkjCwAkXVf+Jc3pk89K3h0p4njzif7tQEi68gJ5v5jzemXwrKcc9DWlUcJKa3R5mcOY+VgVI3BFjW+HmNrf1pXqX0t4zDw4eKNo1aZzZDYXUC1z79Bb18K4nsrwYzSKLaV50MK41d81ufY4nt2NbBN8HDU/imv7a56fV89Tv/o44JkXvCK72o3D8GIkCjpUmvRPjBSlKAp+1CMsQnQEvhz3oA3ZQCJF3FyyEgX0vY9KnYiZmhZ4SGYoWjPQki6+7apVUXZthD3uE0Aw5BQbfYPcx+gFmT+SgOe7ENjjLeaR2U+2sg2Pl+HXw0rsl5JiPuyC48mWwPxFj/Ka2/XV+7dv4Rf57VGx3eMt0QBl5lzHUkdLDx2361PCy1Oazy66FhWEkoUXYgDzNqiiQFQ7S6MLjZQf1+dfY8oN0jJP4rfq2tWUTJyaeV+ht+tg+yGb0FvmbCl5D+Ff+Y/oB86Wc7lVHlzH4mwHwrju2/awYXKkY72R+rG6geg0J8qrOUYLifv8G2Gw9XE1FSp7vy+Tq2y3szsx8Af0X9arMf2pw+GOUlEJ6E2+QBPxrzuPtJxHGALBdgR/cgBQPNhyj0vfyrCPssMOS+MyM3RRiADm6ZtLkeOvxrmeJlLSEfN7Hs0+yKNPXEVU3yjDV+vwehYPthh5XCd/qdgFy/M3JqzfFRK4WwLkEgOwBsNyMxvYeIFeKjBxibDphmkkcZczsbEvcHlsBZR6eFevQcCw6qyMIjdszjKrEuea7Frsza3vpWmHrSqZp8uhzdq4CnhVTlDP9ybyllmjTiOOyTMqYZ48vNnntnjjC6WDXUPJm0yjQWa50AOnCHGyZlkSEWayyc75l8e7YhVJN/vnppVo/EIYw5UAmIDNrqt/ZBGrLfoLVFxHFcSbMsQEfXM4jcjS2QEHMfJsnz06Vd7njXeehg/Ztzq2KmRSCJBnBzXbMOgEdtRyWuDY3sLS2+rwRDS0SAAX5UA6b2WqmTh5eRsTiQ8aoAsaCZ1AsWLM5BAYtdRYKcoXc5japh4vwvDytMoRXJBLRxkm4BA5mudidQAdT41SU4w3eV+p0UsLWr/+cHLwWfwdfg+KCQG32IUA2ZSps18tswAGx0tWChRKRlaQOMwvtmGh3sNRbYdDXn/HfpVF7YWM6f3kmpO2wN7V2GC4r32DSd5AGC95lGhGUXN9ztcX03rOFeFSTUOR3V+y8RhacaldZKWm/pnyRT/Sjjrwx4Oy552vlFzlRCpZidLXJCjzYnUKau+yfClw8GZrCwuT4ADWuR7NRHH4x8Wy5VYgIDe4jF8l7/eIOYjoTbW1WX0scbaPDDCQkCSUc2tsqXA9df08xV2zzorI8v7Q8ZPE+IvN/dpyxj92+nvO5r17sDwDu07wjU1wPYLsi11FtNyfGvbMNAEUKOlVistzapJN5LZaK+820pSpMhSlKAVRcfjEcsOKIGVSYpL/AIHIsfVXC66WDNV7UfiGBSaKSKQZkkUowPUMLGpTyIazHeOdlCjxY3+Q/wAxWMi29uT4cv8Ar86reB4ktDaaU95ETFJqFu6218RmFntf7wqxjZR7CEnxtb5ner+F+bM/G/JEPBOqM6qn76sRl5T5nXQ391qjJ2hklJaGPvIVJUyRMrHOGysFDWDKpBBbxFgDvUrimGLKHkCZV9pbZ+Q2vfMLWFg23SssViYIo2eRhkjF2J1VQBfX7q0V8zSeuUuvlr9e/wAysxbzYhHRFEeZSA8jGZlJBF8iHICN9XFc52y7AyS5GgDsoXKVklaQ29WJNreddPJ20hBVTeN2OURtG5lPpEBmI6kjYamqjin1hsWjxNiFDrkYOoaMWGYMY1kDgE8p0uCQdbGqVKaqR4Wa4PFTwlVVoZZ9+z8eZRTYLikxEbOyAC1gcunoutaMJ2D5BI7960jFEVTlzOL3DMQSMuU3JtYA+ld3BwGRizSO9ybju3eBFAAFgqsS3UktvfpX3D9lcPBKJFJjJJYohyh3a4Lkasz2JGa9zfW9hbFYWGf7s34v7I9GXbeIUeGkowX/ACkv7ZU4LsxLhrqn1VSy6SfaZkbS3JqZvG4dNttamcL7K5XllcAyyuCzx58OGUKqgPzszm4La7ZyPM54ntGkc8+GYLAO6V0lZsl8+ZWGovmUgEeN/wB01q4VNjTDGHdOZAc8mZXB6gxqAzkG9jnW4I0vXQkkslfkjyalSdSTnNtvq/dlm3Z7DqY2dIgY793lQArcgm17sSSAbjW4vWqfjyrMYcPF304QuwLqpVQVHMTdgWvyi2uU7WqPw7s0ys8ha8rOWEyr3TZSqjIQS+YXBI26dRczu4hwiMZJcoJzMSxux0AJJJYnQDfwFW7r9EZd9+rOb7WcSmngKJGy8rF+8UoVYZQqqNe8vcnODlGXrfTjOFdgcXirXQRp+JtL+dr3NeoL2mhukeHUSPIGIVSL2QqrkgkWykgHMQaxkjxMpIeVIh1SMGR7fxcqqfIq3qa5quHjVlmz2MF2vVwVJwppZt7vPQpG+jPBJGFdznUczA29SR0Hqao+O8ShEK8OwbCQSm8zBlYhBaykDTnOm+ytXZYvgsUStLM7dzH9qUlYOoZRfNl2vpcAkgHUAGuL7PRfXZWnxbGNsScqgMcyi3KqsuoKgjmFhe50vV1ShDWKOWpjcTXXDVm2t9fnU7Xsm0EWE75JEdAuYshDdAenUgjTzFVPa7gDSYTv5Avfo/f5b62IsyX2IVNLWtdQatJ4REI4M7MkJWSZ3POxvyC43ItnJ6BV8avVjvfLGNRYs/Uem59DatEjllnyKzsjIjQgqBer+vP+yIGDxEmDFsiECPW/Jbl6k6DTXwNegVVrIstRSlKgClKUApSlAUGIXuMcslrriV7s66iVLlSL/iUsD/8AWlXFpD+FB5cx/QD51G47gGmgZUNnFnjJ2DoQyX8rgXrRw3HxzwxysW+0UN3bXBB6qVABup0Nx0q8dSktCTIkezEyHqDzfIaCoOHwBdlzC/c8qhzcAjZ8gGrZSNSdOnWrNXNrIlh58o+A1/KomJTJIru+j8jW5drlTvfTUfzCpZaGqcfO2SZI107xsx6Db4Aa1XntHApKRFWb8Kcx8+VLt8QKY/ANK8aotoQSZNShc2sqnS5XcnxsvS9ZfXIICkLzRRHRViQhLeA8fTapu0jPwvzZF4jxSYxkJHIsjXCF8qID0LWYuR1sLnyr7FwN2L5pZGBIKZb4fLYfeKHNISbnUAWsLbkzcVxWGC2wZ9FvoXI8Bq779AahPx55NYUzplDZy3cxm+wV2Us563UAaindfoiO+/VkvDcGihYuTZ2ABa5LNlzZeZiXNszdfvHxrZiuIJAufLlBIW50LMxsABqzEnpaq3AdnEtnePNMxOaQPIt1LMQpY2Z1ANrWtpsK2NwrB4MGaQYfDgfeCpGBsPaOvwte9LtId9+rMZcRPN3YYSYcEhnH2ebLlJyqEdzmzWBOote3St+E4EFIPPIVN1Mx9nwsqgAkXsGbm861Q9qYGuMNaZ72Kpq19Pa6je93IHnWMuPxDlVEeXfOJTa3hlSIszj+Igba+C7SF22SMVjsLA9pZo1kkPs5lQsbW1Ghbb7xO1a//HWewwsXeJY3dSAg8OY2U3N9VzWttWPBezCQqSETvXUCWZlGaQgk6qDYC5NhfTat3F+NQQRyPI3eGNDIV0JtsLDbU8o86XfIXfM4Lt1iHxE0OFdonAtM4W7d3Y/Z85sDfmJIVRZet9Ok4ZwRsMTiJrlYk+yRW0YsbAFSt897WN/veWnIcLwss2eSRC82LLAm3IpawylraBQQq3Gy+Neh4TCHOkSWKYcDMdgZSL7C+ig3y7cy/hrPdmuyOc4l29iwY7sx97M9zKfZGY7jXUgbAeAFUeG+knEyfZiISWFgNTt4gbn1q64lwTCYs4juleSZUzZwpEdyTbKTob2J3PzFebw4uSFhLGSjDS43F687EVK1OWryXcfbdk4Ts/FUGoQzkt+J8/LTI6d+0ks8yTMgR4vs2ty8hOlweqtp5Zm93rfC8YJI1YeFcB2G7Hl8PK8hB+sx5L32U3ufEtfXptVr2A4g4DQS6OhKkXuLqSLg9QbXBtqCK7KPE6actz5vtRUI4qUaGkV9eeR2tKUrQ84UpSgFKUoBVBgpDBi5oLAiUd/FzAdcsy7bKxRuv7U7WFX9UvalSkQxCglsOe85dSUtaQAdTlvYbXAqUQyyZGtdnyjwXT5n/Sos0KOrKikkj2xrY9DmO9jrWxHiNiD3ptcff0Oo8het13boEHnzH4bD51oUTyea39fggYjHy9znCktqAiW9sX9pm0Vbje3xqNguCxjDmIAs7i8kibmQ6s4Y6XzajwsNNKkgIkzKbyZhmA9qzDRtNhcWI9GrZjeLBCFJCs3soBnkb0UbDzOnpUItNLPTx6/GmxjhOEFWMruS5XKXJBOW97XsFUX1sFFahx3DCNZo2Eqvojqc+Y2Jsp1JNui1Tcb4oEQviJO6XpGrB5W9W9mI9LICfBhXC8M4fPxCZjhkEEY/CSFF9LnozW0J386wqV1B8KWb6Ho4PsyeJi6smowW8n9jv+Mdr2jU3URHp3jhRtvy5nY3ty5U9RXGS/SKZJ4ZVwqhog/K0mfncKMwOW91UMAdNHbSrPBfRggYvNN3gGpyDKPe5Nqv8EyxqVwkKPEoF3DhVJJYWEjKc5FhfLoM299Kzyrz/wCUdefZmFWidaXXWKRyuI4/xDGuFUd0g3y3Ue87n3V1+G7UQxQWDo7AG1tTIygXVLftG1Ate+tbeH9nrqDPfEyEAtn5YgbLcKlrlbi4zZjqdaxXtPG4fu0mxBjZ4ysSZBmQlWClyobUWuDatqdLgzzebvkcGMxqxCjGFNQiun3kz6uCmmfNPMQMo/s8NjY7nO5FydgAAttfavpxna7BpNjYsLGgvDzSOWLuS1siMx6KBmy66lNra9Vx/iuJgw8mIumHjT9nGYw7OTYANzhQWOgAOmhN9qq/o74ExzTyks7kuzHqzG5/0HQC1aSfI4YrXO/c6rDxjCYYZVzNoqr+Jjoo8hfc9BVZF2bkUBJcZI4a7SRxqFzsWzaEXZFNyG110tl6/eJ8dQ4q1pJBCcuSEZiHIuztt7K2AAuxzNYaVuGHlxEgKGTDYdU8AjSMxBzFfaUKosLlTdjpoKLqJa6FjNMmHiFykEKAKBpe2wAA0B6AC5NcZw7sOkzTHupEVxdTJYe1mIOhJuLbWG4rp+H9msLFK00UIeZrXlOpNr65jfXU3I1rPF8bUM8YzzyroY4hYAkaBmOgOoJudiNNaiVOM/5I2oYuth8/0pZZ7+W3d6H3g2FjSFYwC1tCg2DXsQem/ia5ztDC2Gx0c4Syzrz5TorJlAvpuwO/7lvXo+HyyrYTKmHzgtkR+8AIsCAxVRqLH2fGtXaTgwxGGkRE5hzqzGxLpqu+uu2vQmrJaZGdVtz4uut8+4vcPMGUMOtbK5jsLxbvoFvcGwNiCDqOoOoPrXT1mSKUpQClKUAr4RX2lAUHZ9zHnwi2vhyLXO0T5jFpudAV88hq0kjA/aPe/T2QfQDU/Oq3ji91PDiASAT3EpB+65GQ7H2XsOlg7GrKJ0HsLmP4v+471or/ACZtX8GnFhin2SWKcy3026Ab6i46b1wvEsTjTK3cIAsnNmVAC/meraetT/pExWIRUeKVVK+0itzDwbe7D3CtvZrHJjsK0QuNRnCkLmQ65S24BNxprb1rmlJTnwZteHPzPboUnQwqxXDGazyyaz4fL6HHYfslLPOEkkR5SSCpb2bAk5yoOX+Hf01t33D+z7xKInnQAbJBFYnXc5y4Hw95qbjcWMP3cSKCx1EUZESrGCMxv5bAaXJA01I+RYvEyDLBh1w6kavPYkHTaNDzepddut60p0Y09Y+vycWM7Qr4vJVHotorZeS+4PA4Sbsq2AuTK5kNhfUhiVFtbE3t5VHh4u8+uFizakCeUgrYaZkUG7C/S6eN6+f+WsFBZsQsUkhkL55ES5kc7jTxNgNegq2xnEBGoLssKk5RfVifADa/x9K2u+ZwXfIhTcALDNiMTN/JK0Qv/Jb4fnUrDSRxWiiypYFudrG3VrE5m8ST8a5/iHa8x/WJIoXmjSHNHOFLL3nOCjXINrhdUBGrXy2F9XabDwYDANJMscsgsV7xVJkmOgZza7EHUkAAAHQAVGg1v3KPtDj/APxHGxxRS97DAbkqBlMpuCRbcKLj+Y713kv9mw4VLB2siX0GYjc+QALHyFcz9GnZ8JEJCc99c5NyxOpYnqSdSfOp2Kxs8+N+xQ93GjqkhQOneApe/MCAdRcfgNjrrXc00SLlHjwsIyg5RYF2BJZmPgBmdmby1JqBiO0ase7jVpsRmA7l1aPKNLuwt7A3vrfYHWtk/BGlmjnxjr9lm7qGMtlu2XmJNmkcZdCAtrtverDEcRWNXJZIkiXO5NiVXXUqPZBsdT4HSrd5m1yu/EqF4VjJIu7xeJiWNiwdYUZXZCTZc5Y7jlOVQbbEGrbCYVMPFlhjSCJRcm1gABqbenUnSoK4jESm+HjWMf7acFmP8KAiw8y38tY/+V4CQZy+JlXcub3G9iosoQnXLaxIBtpU5Xf3Ged3/Ri/FTIymGCaUC7CdrKmnQBiGIYXF1W21W6urWJPeXAIVdrHUaf9RqrxXbDCqgd8RGQyh0SJs7Pf2QttWZrgBQAT51t4PNIA6SKuHRWzIMwZu7bUXPsqc2YWGbprUc7v0L7w8PpfU56FfqXEXS2VJvthY3F2JzgaD71z/NXfKbi9cd244XmgE8asGw57zMfaZbWcWsSRazdNVFX3Z3iAlhU9RVZCL0LSlKVUsKUpQClKUBH4jglmieJr5XUqbaGxFtPA+dV3AcbLLCA+USRkxynxdNCQvQN7QudmGlXNc/iFEONuSRFiV11ygTRjTzu6XH+6WpRVo5RewrnFzGU5s7swZdSQxJFx00sLHTTwqu7BYgw4qVCSttD1IF7HfTTQ16lG+lo0sPE8o/zP9a15d2njOB4kJWGdJeYgaXBsGFq58QuBxn0Z73Yz/VhWw3+0c14r3PSMJg4Y3d4ow0jm7uNST5ufDwvp4VExfaFFZg7PZCFkMSlwjEBgHYa3sQdALXF9xdwnif1nDnupMoAKGQWLC2xtsDbXX4Vu4T9XVQsJ7zJ4HMQTqSSdASdSTqda6lJPY8OpRnTbjJbaPkU2LD8QhyR4Pu4ySwkxDZDcXCuqoGZ7i55yuh1BuRU7hHZ5IVi79jLMi2AzOyrf2sik6L67DTapvEOLLGQsjEEi4SMF2tcDMbDRbka2A13qPhp8TIfsoo4E3zSguzeZCstvXM1/Kp779TLuv0JmL4kqftHSEW0BILkXA0HqQNL71wHbPEpjZsPBGr2W8rM6kEkjKlr9LF/lXaQcCjV8+Iy4idiGLd2BqosMq65QLm1ydzrrXH4biqS8TxDsRmVhGiXFyFFreG9z5Cs6smo6cy8IttvpfgiDB2axeDlVMJMYjNe62zLbq5W+4vuLEmwvXoz4mOBEQvHh0AsoZlBsLDS5sPnVbgTjCxZYoUZrZ5JGL33sEC25VG1zrroL3qVgeDJG7SSkYjEtYs2W1rDQKpJ7tRrYX3JNyTU04tLJ7kSefgQuGYvE4lFlhEcUcq3DsHaQJflPMACWXW1rL+9UpOzOFUrniSaRSWuUUm7EMxb1IBux6DwqRj+NxRMFnnSInaMNzG+w8ST0AGutr1VY3hj8RQRPE+HwZDd4jHJJLfRdEbkS12ObUkrcDKQdM7+SuTv29yyxfHowNZVZjfLFE2dmI6cuu/WwA61pwsWKmQd5lwSWuyRsJHvpfnIAUbjRSTvcbVOwmGiiBMEaC/tPYKDbqSBr7vlVdjOOgukeHUYqZ4zKBnCRovLlLkBsma/LoSbN4Gl38kXfwSuC8Giw8Yiw0dlBLZ311Ykk66sdfLfes8UwVlkX7RkNmY7BW0OuwsbHS50NS5f8Q3vsi/1dvkK+TLdSJLIhFso3I8P9B8aFoy4Xmz5IoOjfaN+AbC/iNvjXIdkL4PESYRr2QgKSb3Qi667mwNiepBrqMA5EeUkIEOVid28/AEix6nWuY7aYUxyQYyMMEU91Jf72Ygo2uvKbr595+7UPVE5cMsr9zvKVF4biu8jVqVmXJVKUoBSlKAVW9oeHtNAwjIEq2eIm5AkQ5lvYi4JFiL7E1ZUoCu4XjjiYY5l5EdQwH3hfob+yRsRWrHcNhnQoY+8v18/4j+l6hYFUhxM2HcWRv7REOjZ2PejKBqQ5Ddf2o8KuwztsMg8TqfcOnv8AhV8k1rsVjKUJKUXqufP4PIuNcExPC3Lo14pOUkbHewb4nWpv0TTymaUKOQrqx2Bufia9C4nw+KVGjI7xj19oqenkvppWXD4lEQPLEnVV0sRoQW9fC1ciwvDUTT06H0VTtpVsHKnOCc3knLuWzfeQ8PBDg1kkmZXld87sqWLMxyoMovrayL1NbsNxrvC4lDYYKuez5RmS9s2a9gAdCNCLi+4rHFYV5ZYljQJDG3eFmNs7WIUBLXYAnNcldVW1+knF8Ohd0aVBNJHqmZQxUnqBst/HyHhXYfNXfNlbgeIYjEIGw0SQxOLrJNmzkHZ8gsddwGYGxF7bVo4D2GwmCZWRWlmVQMzHMb9WtspPjpuan9oeMPCq5VDyMwCwhwhK3GZsxBsFBudLdL3IrTAZ8TcKrYaCwtflkdj7V+qgbC2p1N7WvDSbzd+ZeNScU4xbSe66+XuWU+OUOscsqRs4LLGGAZgLAnxOpGw69aqOGQvihIwd41WZ1UI2UKEJUezqxb2jmOl7W0qWnZ3ChWTuhMxtmL87EjYszagj1vWPEOKwwKsZKs11RMPERe5NgMu9h1NrAAm2lWu0Z3b9iVw/h8UNxCmdibs7HMSbWuzm5Jt6mtHFeJiNo47d/NKGKRghVsmXMW3IUEgE2bfatScMmnUHFMIktrBG3KBYXDNoX6i9gD+EVJ4bweGHN9Vgjize04QLf3CxPyFBdr3IkfA5HRfr0/eaWMcYMcZPgVBJb0JO1WWDwSxJliRIIhc6KF33NhoPU1tUi/LzvtmOw9/T0FfGAvzHvH3ygaD3dPU0u/kXfwfYv8Mb7u3X9W+Qr4h15BnbYudh/XgK+yf4h32Rf6u3yFfXJtdzkXoo3Plp+Qpd3kLvp9SG/LMrD7Rm5Sdgrj2fG2lx1O1feKYATxSQuSzOpXl0CXGh30I311rbjIC0ZW4iX7u1833T5a9BrWWBcyICo7teo+9fqPKx67+lNrv+jR/uin5e3tr0Oa+j/ibFWhk0eNijA6cykg6a6aaeVt6VC49KuD4pEVOmIjLEbkNGVUk635gy2P7rUrMseg0pSoApSlAKUpQFJ2oHdomKUEthiXIAuTGRaQaC55eaw3KrVgRcZncBbX5TYW/i3PyqU6Aggi4OhBrnuziCJWw7BmbDt3aXuxMdgYyLk7KQpJ3KmrRKyLlXNrIuUeJFh7huflUJMscxViXZhnUbkHZtNl6H41OKs2rHIvgN/eenu+NRMWeS8K3yHOD0Nhr5sSLj9atdsmG/C+entoSiGIu5CL4A/m3+Xxqqi4i86gYJVEZ1+sOLqQesa7yk/iJC6g3barEMvKzN3jEZlA+RA6ep+NYY/GiOMyTN3cY001OpsBcdSdLDqd6FOfeaMDwuKAkjNLMbZnazOfMnQKPAaAdKcQ4ukZyyvzEXEUd2b321t56D1qD9VkxUigxGPDKGsGcgyMbC7ovtLlzcpbUm5GgqxwHDocOMkMYv4KAPj0FTd9CvK/yyPFLiZQFSNcKn4ns72vsqDlU2+8xNj901v4fgI4r9ygZySWkO7MdyzW1PkPADS1SpV6ynfZBt6eLf1pWRzEa/ZqPjb8l/raoJu+hg6gEZru+4AGg87bD1NfZR/tDYHZF6+Xi3utSI6WjFhvmI38wN29T86+KQCcgztsWJ29/6Cpu+hF3zZ9NyNfs0HoDb8l/raiXtZBkXfMdz6A/mfga+EANr9o+4A2HnbZfU60kG3eG5OyDUf93qdPSgu/gR9e7Gp3dtf9W+QohF+TnbYuToPf8AoK2dyX9vQfhH6nr6D51S9pe22HwIynnltyxJa/W2boi6bn3A7VDkWUS5KqgMkjDlFyzWAUdfJRXnXHPpKOZ48CAysb98w2NrHItuYHfMdPI3uKHG4vF8Ude90UG4jW+QG4INvvsLaM23QC5rtuzfYJYwGk1NZvU0jomkcr2b7HyzSGZyxZjmZmNyx8yfh5CwFK9chhCiwFKnYGylKVAFKUoBSlKAVRcYUw4iHEKQA39nkB0BzsO6J0Jur3AH+I1XtRuJ8PWeGSJ/ZdSp9439RvUohmMiKLGQ5j0FvyX/APaz52/cX4sf0X5+6q3gGPLwqWW84uktts6mzG52UkXHkRpU+SPS8rA/uja/hbdj/Vq0u0Z3+WReHOFLxxgGxuG6ZTe2vWxuNPCtuJwkZKGX7R1OZBbZrEXC9NzqdvGsMWWzJIBkUcpPUqxHTYAGx189qkIwFxGMx6sTpfzO593yqFf5NKmuUuv156f35mTXIJc5F8AdfeenoPjXyMm1owFXxI/IdfU/OvjAKRnOd9wLfkOnqfjX2QEi8hyr4A/mevoPnQzu2fEIBOQZ32JJ29T09B8K+SAAjOc7bhQPyH6ms1uRZRkUeWvuHT3/AArGM7iIXvu52+O7H+r1JAkuReQ5V/CDv6ncnyHzr7qR/s0HuNvyUfP0r5oraXkk/L9FFbFw19XOY9B0HoOvqflUbErU1x6i0Yyr+I7n0HX1Pzr7PLHAjSSMEUas7H8z+lc92r+kGHCXjQd9Pt3YNgp/faxy9NNT5V59JDiuJSh5mLZTygAhUv8AhW+ht1386o5F1HIuuP8A0myzs0WCUom3et7bfwr9weba76DcxezXYBnOZ76m5JuSSdSSTqSTqSda6/s92HSEAvqa6tIwBYCwqCxA4XwSOAAKB61YilKAUpSgFKUoBSlKAUpSgFKUoDnnDQY6ykBMWt9bWWaMa6aEtJH56dz51bDKp0u7/E/5KKj9osE8kDd3bvU+0jv+NdQNNQD7J8ia+8Nx4lhjeBbK6hwWFgMwB9WP9Xq62M5bm6eEMp74jKdMoOmvQ9WP9WrVw+R2QKeXJyk21NuttluLH37VvOVTrd36dT7hsoqJOmWQNJoknKVF7Bhqt/G4uP8AhFTdovHVOPn6dWSo3AuIxc9WO3vO7e75UaykXu8nQeHoNlHnWQzNtyL8z6D7o/rSsY20tEB5sdvXxc/1epu2ZX+EJF0vKRboo29PFj/Vqzys37i+A3P/AE+6s4sOAbnVvE/p4CuP7UfSXFAe7w4E8t7E35E1sbke0f3V8NSu9Vci6j1Oo4hxGHCxF5WWNB8zvYDdifAa15nx36QsRiy0WGUwxHTNf7RxffT9mD4Ak2O4OlVuG4PieITCWdi7bAkaKDqQo2UeQ3sL3tXo3AOxscIBYAmqblzkOy30dXALAKo6Wr0fh/CkhWyipirbavtAKUpQClKUApSlAKUpQClKUApSlAKUpQCuf4WGjxE+FvlT9vGbalXPOo1Oqvck22lQAaXroKo+08AUR4nKCYG5vHuXIEo01tYB7dcgqUQ9jne32PmUwxYZmRHLZ3QkFmGWwzb33O+vuq+4fh3+rosrF57XUnUixup8ulz1q2BLiyjKnQ218rDp6n4VuSNUB6dST+ZJqz03KxbWTXK9iNhryqGfY/cGwPUH8Vjp4Vr41x+HCR55nCj7q7s1uijc1xfH/pJWJnjwWWUsb95rkQkG9rftDe2xA1OuwPOcL7Lz4yUzSszu1ru2psNgOgUfhFhck21qmbZpJJP9pu412yxXEbxxqYIW+4pu7DX22Hj+FdNN2FXHZf6O7AFwABawtbTwrreB9lI4ANATV4BQg0YPAJELKLVIpSgFKUoBSlKAUpSgFKUoBSlKAUpSgFKUoBSlKAVjJGGBBFwRYjxBrKlAcfD2piwEDQTsTJATGiDV3jFjGQPDKVBY2Fwa4fi/H8XxQ92w7uI/3KG4P8bWBf0sBrt1r1DjvZ1MRuBfYm2pAvbXra5+Jr7wfs5HANAL0By/Zv6Pwtmk1Ndzh8KqCyi1bqUApSlAKUpQClKUApSlAKUpQClKU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5980" name="Picture 28" descr="http://lawyerist.com/lawyerist/wp-content/uploads/2012/07/edited_paper-e1343178081830.jpg"/>
          <p:cNvPicPr>
            <a:picLocks noChangeAspect="1" noChangeArrowheads="1"/>
          </p:cNvPicPr>
          <p:nvPr/>
        </p:nvPicPr>
        <p:blipFill>
          <a:blip r:embed="rId8"/>
          <a:srcRect/>
          <a:stretch>
            <a:fillRect/>
          </a:stretch>
        </p:blipFill>
        <p:spPr bwMode="auto">
          <a:xfrm>
            <a:off x="6000760" y="2285998"/>
            <a:ext cx="1509306" cy="1333524"/>
          </a:xfrm>
          <a:prstGeom prst="rect">
            <a:avLst/>
          </a:prstGeom>
          <a:noFill/>
        </p:spPr>
      </p:pic>
      <p:pic>
        <p:nvPicPr>
          <p:cNvPr id="26" name="Picture 18" descr="http://maverick.inria.fr/~Cyril.Soler/photo.jpg"/>
          <p:cNvPicPr>
            <a:picLocks noChangeAspect="1" noChangeArrowheads="1"/>
          </p:cNvPicPr>
          <p:nvPr/>
        </p:nvPicPr>
        <p:blipFill>
          <a:blip r:embed="rId9"/>
          <a:srcRect/>
          <a:stretch>
            <a:fillRect/>
          </a:stretch>
        </p:blipFill>
        <p:spPr bwMode="auto">
          <a:xfrm>
            <a:off x="4929190" y="2571750"/>
            <a:ext cx="1219220" cy="1360990"/>
          </a:xfrm>
          <a:prstGeom prst="ellipse">
            <a:avLst/>
          </a:prstGeom>
          <a:ln w="285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5982" name="Picture 30" descr="http://responsiblemarketing.com/blog/wp-content/uploads/2009/01/in-2009-less-posts-more-discussion-on-the-responsible-marketing-blog.jpg"/>
          <p:cNvPicPr>
            <a:picLocks noChangeAspect="1" noChangeArrowheads="1"/>
          </p:cNvPicPr>
          <p:nvPr/>
        </p:nvPicPr>
        <p:blipFill>
          <a:blip r:embed="rId10"/>
          <a:srcRect/>
          <a:stretch>
            <a:fillRect/>
          </a:stretch>
        </p:blipFill>
        <p:spPr bwMode="auto">
          <a:xfrm>
            <a:off x="6143636" y="1276348"/>
            <a:ext cx="990240" cy="1081088"/>
          </a:xfrm>
          <a:prstGeom prst="rect">
            <a:avLst/>
          </a:prstGeom>
          <a:noFill/>
        </p:spPr>
      </p:pic>
      <p:sp>
        <p:nvSpPr>
          <p:cNvPr id="125984" name="AutoShape 32" descr="data:image/jpeg;base64,/9j/4AAQSkZJRgABAQAAAQABAAD/2wCEAAkGBxQSEhUUExQUFBUVFBQWFxUVFRQUFRUUFBUXFhUUFRUYHCggGBolGxQUITEjJSksLi4uFx8zODMtNygtLiwBCgoKDg0OGhAQGiwcHSQsLCwsLCwsLCwsLCwsLCwsLCwsLCwsLCwsLCwsNywsLCwsLCwrLCw3LCwrNyssKzcsK//AABEIAKgBLAMBIgACEQEDEQH/xAAcAAEAAgMBAQEAAAAAAAAAAAAAAwQFBgcCAQj/xABBEAACAQIDBQQGCQIDCQAAAAAAAQIDEQQFIQYSMUFRB2FxkRMiMkKBoRQjUmJyscHR8DOSNKLhFVNjc3SCssLS/8QAGAEBAQEBAQAAAAAAAAAAAAAAAAECAwT/xAAfEQEBAAICAwEBAQAAAAAAAAAAAQIREjEDIUFRMmH/2gAMAwEAAhEDEQA/AOHAAAAAAAAAAAWKDK5PRAtTmQuqz1GnvMyeEyzfsZdGOp4iSMnhM9nDjGEl01XzTMtT2UcloYzMMgqUuMXbqv2JdHudNlyvaPCztGqp0X1a3ofFrVeRvOT4SpGKq4WqqsPuyUovy4M4eoNGUyHOq2Env4eo6cuaWsJW5Tg9JIXCfDnfr9G5Tmiqq0luzXFMyDRp2x+1NHMVutKjioq7hf1Zpe9TfNdVxRt9N9eJhHxlTEJy0XMtSZBXqqCcuL5Jdf0BEFetTw8LyaT+d+40XaDtCjByjHV9I6yX4nwiavtjtZOvUlClLRNpzT4/dh0j38zA5Zg96SSi5yfCK5/zqamO+zlrpmJbQY3FStFygm9PRwlJ/wB71b8LF7C7IznaWJr2vruTlUlUfhGLbXkbHk2zlacV6RqK09SKsl4y4y+Fja8Bs3CKtur4aLy5i5ydRdfrRHsNhbXpzq732ZqLh/clCaPVDKcxwrUsNOdWNrum5Krbus3eS8LM6lhsqpx91eRa+irkhup6ahsdthHF71KrH0WIgvXpu6uuG9G+vinwNircCrnmQQxEoVF6mIpO9Ksl6yf+7qfbpvg0+uhKq29FSas7K66PmvMxkS7cT7dKdsVQl1ov5Tf7nNDqnbxD6zCv7lVeUonKzp4/5jN7AAbQAAAAAAAAAAAAAAAAAAAmpEJNRAyFJGy7P0t5mrU6hs2z2I3NXwX81MXp1jomUQVkjMVcqhUWqNYwefUI29ZXXS35maw21dLx8JQ/LeOdq1ru0OwyleVP1Zd1tTnuYZXUoytONu/l/odsq7TUN3VyXfKDS8+Bq2e4mjXi3Bxlpys/yLMk47a/2e4CvVxtB000qc4znVv6sYR1lrzbWlu8/QNWzbaPy/Srzo1G6c5Qafutr5czrOwu2zrJU6z9daX+10ZrLfbMjoTRTzLBupTnBOznTnFPo5RaT82X8PqixKKirmR+f8u7P8ZvKNWmqEVo5SlFuy0vThF3l8jpWzmzFLDpKEbv3py9uT6t8vBaIzjo3k5PVv8ALoW4RjGN20kubdkTlb2utPVGglyLMUYDH7VYajxmtOd0l5tmFqdpeFTtvJ98Yzn+SRYarfVI+3NGh2k4PnVt+KjVivNJmw5VntLER36U4VI85U5KaX4ktY/FDaaZeUjGV4+s+9XLsZ314lOo73a4cPEUjjXbxUjv4WN1vKFVtc0nKNm/Gz8jlJ0Xtx/x1P8A6aH/AJSOdG8P5jN7AAbQAAAAAAAAAAAAAAAAAAAmw7ISagBNKRLLEyat04Ll425ss4SCujKwydVLWe6/kZ3p101qSfNP43PWnRfI3PA7PVU+EZLqn+hnqGVuPtKP5/oZvkODmlHEzj7Epx/DKVvJEs8RUvvO6l1tut+PU6Bj6Nk91ddWt1fuadmFD1tXcTLfxLj/AKr0ZOWr4mWyuo4TjJPg0UKELFujxXii0foTZuu50YvuM1UWhruxr+ph4L8jZGYS9qOJgoxc/srh1fJHKdqcwxtabjTjvK71jKPq68FF6fE6/Upppp8+JgK+z8b3Wn86GbGpfTiGIyTFN3nQqt9XaT87leGRYp8KFXyS/U7t/sZ9z+R7p5Vbl80a538TUcVwuyOOnwoNd8pRSNm2Z2DxNOtCq68aMou7jR3nKSv7Mp8LPvTOnQwXX82WqVJInK1fTDV8HXkuKS5qL4lqhCSVm78rWtZ+BlCviIriS4pvbhvbthd3E0Km9ffouO7a276OXG/O+98jmR1Ht5n9fho9KM3/AHVH+xy47YfzGL2AA0gAAAAAAAAAAAAAAAAAABNh2QktAEZXDy1RtGVu7TNSoyNmyypojj5Onr8WMtbdg6nwLNatoYfDV9CSti9Dnjdunkw0izPEafA07GSuzMZpi+81+VS7O2LzVYossxeq8V+ZUplmnq14mmXfNi/6MPD9DZzW9i4WoQ8EbIYSo2RyRO0eHAIgPjZJKJFOJGoiqVCNVbn2dM+wpWJ7dpImpMjxfsskpkWMfqsrjl24R25VL42kumHj85yZzc3ztqqXzJr7NCjH/K5f+xoZ0x6jFAAaQAAAAAAAAAAAAAAAAAAA90XqeD1B6gXaUjYsrlojWUZvJsSrW5nPObmnp8eemxelaRRxePsTOqrcTAZxUSejMY46rWfk28YrF7xDRnqVqcXLkXqFNR/c6uC1HQt4FXqQX3kUFIyOR+tXgu8Ud/2W/pR8DYLGD2bhamkZwzErw2HUPVjxJEsR4ciOTPlSPQrzxKXtK35GdtR9qSI/SN6D6TF815n2NVdxdt8k1PgV8VK+i/nce5V76LieKi3XFfF/z4MlYvt+bu1HEb+aYp3ulNQX/ZCMfzTNVL+fYn0uJr1H79apLzm2UDvOnMAAAAAAAAAAAAAAAAAAAAAD6j4AMnltm3F80QVLxk0roiw1SzT6FrH2bUlzI3PcKeNk3aUnbRXTtbv7yz9CtJqTu0+PXmmu6xQrQ5ot4XG6RjLjHRS6x5RfgDa7Tw9tD5Uovdue4T1Jd+xFQ4/DQ3YTpSeqW8nxUuaZ5y/F+jqQm/daYxOIVv5qY9SuxpLfb9D7J7UU6tNO6sldvkl1fQzk9p6C3PWvGTtvr2Yp+/L7t+Z+a8Jl0506laNNyp0nBVJ20i5u0U+r7jcMhxsprdb+z0b6fFP/AEJMTe3ZsTlmIlUvHFVYxv7KUN3wslqjMU4NKzd3+vU1jY7P1KKw9V7tSFlByftx91XfPkutupte6+hnjpLUbiQ1aKejLTizV9r9r6WBpuzjUxDX1dJNOzfvVGvZSJZs2w222ZU8HaMHH0tt+V7NU4L2U19qb0SfJNlXZh4qvhvpGIkrSd6cYwUPq+G9K3G7vbuRqOQ4GeZ4pU5Nyjd1sTVfGX7X9mK5I65nrVOhuQSW8lCEVyvol8EM5JNNS+2P2YqSm3J8OC8+JJtNjfRUMRV5U6NRr4Qf6su5ThVRpac1p+RqHaxjfRZZWXOo4U/75Xl8osk/DLt+d2ADu5gAAAAAAAAAAAAAAAAAAAAAAAPUGXqK3ouPNaox5PQqtNPoFlTUZe6yOrTaZLi1qpLmTYeuuEldEa1tTjNrg2vBkv0mX2n8jIRwdOXd8T3TyjXRby7pqL+aYtONYu7eruzJZNltTE1oUaMd+pUdor85PpFcWzJUNn/+BiJfhqUePxsbbsxiqmBUvQZbU35q0q05RlUcfsp71ox8DPKHC10rKNlaGHwX0NLfg0/SStrUqS9qp56LuRyXNMlqZbi1Tlb0cn9VN33JRk/6cun6cTcqO22P5ZfJ+Lj/APRHmedYvF0nSr5WpwkudSCcXylF7100ZmWq1wr1GEKkUqikknZT036U+dOrrw6PhLxIsXUrU1eGKxEXH3fTSlTfcm7uPxJMthioRUVgbpRUL1MYruK4J6O9u8yeGy6vP2sHho/ixVapbutGCN8pTTScy2gxOqeKxGvGLnZ+a0aMdluz+KxcvqaU53etSV4wXfKcv0udkyfZ6FN706WGvyUKNlF9d+bcn8jYL2XRcktF5InL8ZsYPZLZ2GAoeji96cnvVKlrb87cF91cEe6sHWr/AHaei75P2n8EXswr7sdPaekV3nzAUFCF+i8+r8zn2T09Yt8Irl/LHGe3fNP8Phk9VvVprpf1YXXgpHX607Jtu3Ftvklq35H5f2zzr6ZjKtb3XLdh3U46R+Sv8TePupWEAB0ZAAAAAAAAAAAAAAAAAAAAAAAAD7FnwAX8LJP1Xz4eJ5nScXqVaczNUZKrCz9pErUqnCbXAtUMbZlRxcXZktKF2SxuVt+TY/ea1Oh5TWulwfkcgwWG8V0sbL6CpTpekpPfaV3CTaffutHHLH36dsfJ66ddwkV3GQoQXccJwe3VSKS9Em/+ZURseQbXYrEVY0qWGpOcnb1p1LLq3rwQ4ZRi+SOvwjFcWj3vR6kFDBWS3rOVldq6V+dk+CLMKVuQm3O0T6B6HuxBWlfRczSK0afpJ35LRE2IlyXBcSV2hHvMFtNntPA4edeq9I8I86lR+zBePyItaZ2xbUfR8P8AR4P62umnbjCj7z7m+C+Jwa5kM9zapi6869V3nN37opaKK7ktDHnbGajmAAoAAAAAAAAAAAAAAAAAAAAAAAAAAAWcLiXBplYAZvEpTW8iLDlPC4lrQs0p2kRuVsGUuzszYMVmcaNNt8d2yXVs1/CS0vzsYzMcS5SbfLgY01tFh5evfpKL/wAy0Oydkbpzr1pWSnuNruTnrbzOMYRerJ98Pm2/0OgbFYiWHxFKqr29JuS6OE2rp/3G7Nxh3mx9PslZnxnMRVZWI6MLas9qN3chxtdRTu1FJXk27KKXFtkqoMdi4QjKrUkoU4JycnoklxbPzb2i7YyzGveN40KbapQfPrUkvtP5Iyvaft+8bL6PQdsNB8eDrSXvP7vRHPTeM+1m0ABtAAAAAAAAAAAAAAAAAAAAAAAAAAAAAAAAAsUahXCCytmyrEX0fQr5jCzZi8JinGVzK4+qpwUly/Uml2q0m919N6N/GzSOq5DhN+FONtZYinbvvCmzlFOfqTX4X5N/udx2Fpb1eiuS36n9lKlG/mx8I6hPi/Ejkj2ivjMXClCU6kowhFNylJ2SS6sxSPuJrKMW3ZJK927JJcW3yR+fe1HtC+lOWGw0mqCfrzWjryXT7i+Z57Te0iWNcqGGcoYbVSlwlW8ekO7nzOblxx+1NgANoAAAAAAAAAAAAAAAAAAAAAAAAAAAAAAAAAAAAABJGs7W5H0ATUp6S74/O6O59lmPjKcpSlFejoKGrtaU5XfHuij4CZdLGz7Q9oeBwkW51o1JJaUqTU5t8lo7LxbOFbc7f4jMpOMn6OgneFGL004SqP3pfJHwExxnZWogA0g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5986" name="Picture 34" descr="http://rt.com/files/usa/news/anonymous-trapwire-optrapwire-surveillance-870/costs-trapwire-system-anonymous.si.jpg"/>
          <p:cNvPicPr>
            <a:picLocks noChangeAspect="1" noChangeArrowheads="1"/>
          </p:cNvPicPr>
          <p:nvPr/>
        </p:nvPicPr>
        <p:blipFill>
          <a:blip r:embed="rId11" cstate="print"/>
          <a:srcRect l="21739" r="20652"/>
          <a:stretch>
            <a:fillRect/>
          </a:stretch>
        </p:blipFill>
        <p:spPr bwMode="auto">
          <a:xfrm>
            <a:off x="7187767" y="3453680"/>
            <a:ext cx="921405" cy="899378"/>
          </a:xfrm>
          <a:prstGeom prst="rect">
            <a:avLst/>
          </a:prstGeom>
          <a:noFill/>
        </p:spPr>
      </p:pic>
      <p:pic>
        <p:nvPicPr>
          <p:cNvPr id="30" name="Picture 29"/>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l="32418" t="16669" r="31437" b="22222"/>
          <a:stretch>
            <a:fillRect/>
          </a:stretch>
        </p:blipFill>
        <p:spPr>
          <a:xfrm>
            <a:off x="7215385" y="3357568"/>
            <a:ext cx="493394" cy="542732"/>
          </a:xfrm>
          <a:prstGeom prst="rect">
            <a:avLst/>
          </a:prstGeom>
        </p:spPr>
      </p:pic>
      <p:pic>
        <p:nvPicPr>
          <p:cNvPr id="32" name="Picture 31"/>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l="32418" t="16669" r="31437" b="22222"/>
          <a:stretch>
            <a:fillRect/>
          </a:stretch>
        </p:blipFill>
        <p:spPr>
          <a:xfrm>
            <a:off x="7616990" y="3367291"/>
            <a:ext cx="493394" cy="542732"/>
          </a:xfrm>
          <a:prstGeom prst="rect">
            <a:avLst/>
          </a:prstGeom>
        </p:spPr>
      </p:pic>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5966"/>
                                        </p:tgtEl>
                                        <p:attrNameLst>
                                          <p:attrName>style.visibility</p:attrName>
                                        </p:attrNameLst>
                                      </p:cBhvr>
                                      <p:to>
                                        <p:strVal val="visible"/>
                                      </p:to>
                                    </p:set>
                                    <p:animEffect transition="in" filter="fade">
                                      <p:cBhvr>
                                        <p:cTn id="7" dur="2000"/>
                                        <p:tgtEl>
                                          <p:spTgt spid="12596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25980"/>
                                        </p:tgtEl>
                                        <p:attrNameLst>
                                          <p:attrName>style.visibility</p:attrName>
                                        </p:attrNameLst>
                                      </p:cBhvr>
                                      <p:to>
                                        <p:strVal val="visible"/>
                                      </p:to>
                                    </p:set>
                                    <p:animEffect transition="in" filter="fade">
                                      <p:cBhvr>
                                        <p:cTn id="13" dur="2000"/>
                                        <p:tgtEl>
                                          <p:spTgt spid="125980"/>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125982"/>
                                        </p:tgtEl>
                                        <p:attrNameLst>
                                          <p:attrName>style.visibility</p:attrName>
                                        </p:attrNameLst>
                                      </p:cBhvr>
                                      <p:to>
                                        <p:strVal val="visible"/>
                                      </p:to>
                                    </p:set>
                                    <p:animEffect transition="in" filter="fade">
                                      <p:cBhvr>
                                        <p:cTn id="19" dur="2000"/>
                                        <p:tgtEl>
                                          <p:spTgt spid="125982"/>
                                        </p:tgtEl>
                                      </p:cBhvr>
                                    </p:animEffect>
                                  </p:childTnLst>
                                </p:cTn>
                              </p:par>
                              <p:par>
                                <p:cTn id="20" presetID="10" presetClass="entr" presetSubtype="0" fill="hold" nodeType="withEffect">
                                  <p:stCondLst>
                                    <p:cond delay="0"/>
                                  </p:stCondLst>
                                  <p:childTnLst>
                                    <p:set>
                                      <p:cBhvr>
                                        <p:cTn id="21" dur="1" fill="hold">
                                          <p:stCondLst>
                                            <p:cond delay="0"/>
                                          </p:stCondLst>
                                        </p:cTn>
                                        <p:tgtEl>
                                          <p:spTgt spid="125986"/>
                                        </p:tgtEl>
                                        <p:attrNameLst>
                                          <p:attrName>style.visibility</p:attrName>
                                        </p:attrNameLst>
                                      </p:cBhvr>
                                      <p:to>
                                        <p:strVal val="visible"/>
                                      </p:to>
                                    </p:set>
                                    <p:animEffect transition="in" filter="fade">
                                      <p:cBhvr>
                                        <p:cTn id="22" dur="2000"/>
                                        <p:tgtEl>
                                          <p:spTgt spid="125986"/>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Take-home messages</a:t>
            </a:r>
            <a:endParaRPr lang="en-US" dirty="0"/>
          </a:p>
        </p:txBody>
      </p:sp>
      <p:grpSp>
        <p:nvGrpSpPr>
          <p:cNvPr id="32" name="Group 31"/>
          <p:cNvGrpSpPr/>
          <p:nvPr/>
        </p:nvGrpSpPr>
        <p:grpSpPr>
          <a:xfrm>
            <a:off x="1000100" y="928676"/>
            <a:ext cx="3000396" cy="2500330"/>
            <a:chOff x="1000100" y="928676"/>
            <a:chExt cx="3000396" cy="2500330"/>
          </a:xfrm>
        </p:grpSpPr>
        <p:sp>
          <p:nvSpPr>
            <p:cNvPr id="11" name="Rectangle 10"/>
            <p:cNvSpPr/>
            <p:nvPr/>
          </p:nvSpPr>
          <p:spPr>
            <a:xfrm>
              <a:off x="1000100" y="928676"/>
              <a:ext cx="3000396"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12" name="Group 57"/>
            <p:cNvGrpSpPr/>
            <p:nvPr/>
          </p:nvGrpSpPr>
          <p:grpSpPr>
            <a:xfrm>
              <a:off x="1238228" y="1071552"/>
              <a:ext cx="2547954" cy="2214578"/>
              <a:chOff x="3714744" y="2143122"/>
              <a:chExt cx="3357586" cy="2214578"/>
            </a:xfrm>
          </p:grpSpPr>
          <p:grpSp>
            <p:nvGrpSpPr>
              <p:cNvPr id="13" name="Group 74"/>
              <p:cNvGrpSpPr/>
              <p:nvPr/>
            </p:nvGrpSpPr>
            <p:grpSpPr>
              <a:xfrm>
                <a:off x="3714744" y="3211600"/>
                <a:ext cx="3357586" cy="726"/>
                <a:chOff x="2500442" y="3134347"/>
                <a:chExt cx="4332758" cy="528"/>
              </a:xfrm>
            </p:grpSpPr>
            <p:cxnSp>
              <p:nvCxnSpPr>
                <p:cNvPr id="18" name="Straight Arrow Connector 17"/>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4" name="Group 76"/>
              <p:cNvGrpSpPr/>
              <p:nvPr/>
            </p:nvGrpSpPr>
            <p:grpSpPr>
              <a:xfrm>
                <a:off x="5396923" y="2143122"/>
                <a:ext cx="425" cy="2214578"/>
                <a:chOff x="5396923" y="2143122"/>
                <a:chExt cx="425" cy="2214578"/>
              </a:xfrm>
            </p:grpSpPr>
            <p:cxnSp>
              <p:nvCxnSpPr>
                <p:cNvPr id="16" name="Straight Arrow Connector 15"/>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21" name="Oval 20"/>
            <p:cNvSpPr/>
            <p:nvPr/>
          </p:nvSpPr>
          <p:spPr>
            <a:xfrm>
              <a:off x="1645170" y="1285866"/>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703638" y="1500180"/>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5</a:t>
              </a:r>
              <a:endParaRPr lang="en-GB" dirty="0"/>
            </a:p>
          </p:txBody>
        </p:sp>
        <p:sp>
          <p:nvSpPr>
            <p:cNvPr id="23" name="Oval 22"/>
            <p:cNvSpPr/>
            <p:nvPr/>
          </p:nvSpPr>
          <p:spPr>
            <a:xfrm>
              <a:off x="2158206" y="1207943"/>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3</a:t>
              </a:r>
              <a:endParaRPr lang="en-GB" dirty="0"/>
            </a:p>
          </p:txBody>
        </p:sp>
        <p:sp>
          <p:nvSpPr>
            <p:cNvPr id="24" name="Oval 23"/>
            <p:cNvSpPr/>
            <p:nvPr/>
          </p:nvSpPr>
          <p:spPr>
            <a:xfrm>
              <a:off x="1872454" y="2682098"/>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2</a:t>
              </a:r>
              <a:endParaRPr lang="en-GB" dirty="0"/>
            </a:p>
          </p:txBody>
        </p:sp>
        <p:sp>
          <p:nvSpPr>
            <p:cNvPr id="25" name="Oval 24"/>
            <p:cNvSpPr/>
            <p:nvPr/>
          </p:nvSpPr>
          <p:spPr>
            <a:xfrm>
              <a:off x="3190763" y="2253470"/>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4</a:t>
              </a:r>
              <a:endParaRPr lang="en-GB" dirty="0"/>
            </a:p>
          </p:txBody>
        </p:sp>
        <p:sp>
          <p:nvSpPr>
            <p:cNvPr id="26" name="Oval 25"/>
            <p:cNvSpPr/>
            <p:nvPr/>
          </p:nvSpPr>
          <p:spPr>
            <a:xfrm>
              <a:off x="1515264" y="1896280"/>
              <a:ext cx="246842" cy="24684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1</a:t>
              </a:r>
              <a:endParaRPr lang="en-GB" dirty="0"/>
            </a:p>
          </p:txBody>
        </p:sp>
      </p:grpSp>
      <p:sp>
        <p:nvSpPr>
          <p:cNvPr id="33" name="TextBox 32"/>
          <p:cNvSpPr txBox="1"/>
          <p:nvPr/>
        </p:nvSpPr>
        <p:spPr>
          <a:xfrm>
            <a:off x="1835696" y="3457524"/>
            <a:ext cx="2272866" cy="400110"/>
          </a:xfrm>
          <a:prstGeom prst="rect">
            <a:avLst/>
          </a:prstGeom>
          <a:noFill/>
        </p:spPr>
        <p:txBody>
          <a:bodyPr wrap="none" rtlCol="0">
            <a:spAutoFit/>
          </a:bodyPr>
          <a:lstStyle/>
          <a:p>
            <a:r>
              <a:rPr lang="en-US" sz="2000" smtClean="0">
                <a:solidFill>
                  <a:srgbClr val="FFFF00"/>
                </a:solidFill>
              </a:rPr>
              <a:t>relative </a:t>
            </a:r>
            <a:r>
              <a:rPr lang="en-US" sz="2000" dirty="0" smtClean="0">
                <a:solidFill>
                  <a:srgbClr val="FFFF00"/>
                </a:solidFill>
              </a:rPr>
              <a:t>phase is key</a:t>
            </a:r>
            <a:endParaRPr lang="en-GB" sz="2000" dirty="0">
              <a:solidFill>
                <a:srgbClr val="FFFF00"/>
              </a:solidFill>
            </a:endParaRPr>
          </a:p>
        </p:txBody>
      </p:sp>
      <p:sp>
        <p:nvSpPr>
          <p:cNvPr id="35" name="Rectangle 34"/>
          <p:cNvSpPr/>
          <p:nvPr/>
        </p:nvSpPr>
        <p:spPr>
          <a:xfrm>
            <a:off x="4644008" y="928676"/>
            <a:ext cx="381642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sp>
        <p:nvSpPr>
          <p:cNvPr id="49" name="TextBox 48"/>
          <p:cNvSpPr txBox="1"/>
          <p:nvPr/>
        </p:nvSpPr>
        <p:spPr>
          <a:xfrm>
            <a:off x="4571657" y="3429006"/>
            <a:ext cx="2736647" cy="400110"/>
          </a:xfrm>
          <a:prstGeom prst="rect">
            <a:avLst/>
          </a:prstGeom>
          <a:noFill/>
        </p:spPr>
        <p:txBody>
          <a:bodyPr wrap="none" rtlCol="0">
            <a:spAutoFit/>
          </a:bodyPr>
          <a:lstStyle/>
          <a:p>
            <a:r>
              <a:rPr lang="en-US" sz="2000" dirty="0" smtClean="0">
                <a:solidFill>
                  <a:srgbClr val="FFFF00"/>
                </a:solidFill>
              </a:rPr>
              <a:t>Ideal sampling spectrum</a:t>
            </a:r>
            <a:endParaRPr lang="en-GB" sz="2000" dirty="0">
              <a:solidFill>
                <a:srgbClr val="FFFF00"/>
              </a:solidFill>
            </a:endParaRPr>
          </a:p>
        </p:txBody>
      </p:sp>
      <p:sp>
        <p:nvSpPr>
          <p:cNvPr id="50" name="TextBox 49"/>
          <p:cNvSpPr txBox="1"/>
          <p:nvPr/>
        </p:nvSpPr>
        <p:spPr>
          <a:xfrm>
            <a:off x="4788024" y="1571618"/>
            <a:ext cx="4047404" cy="1015663"/>
          </a:xfrm>
          <a:prstGeom prst="rect">
            <a:avLst/>
          </a:prstGeom>
          <a:noFill/>
        </p:spPr>
        <p:txBody>
          <a:bodyPr wrap="square" rtlCol="0">
            <a:spAutoFit/>
          </a:bodyPr>
          <a:lstStyle/>
          <a:p>
            <a:r>
              <a:rPr lang="en-US" sz="2000" smtClean="0">
                <a:solidFill>
                  <a:schemeClr val="bg1">
                    <a:lumMod val="95000"/>
                  </a:schemeClr>
                </a:solidFill>
              </a:rPr>
              <a:t>No energy in sampling spectrum</a:t>
            </a:r>
          </a:p>
          <a:p>
            <a:r>
              <a:rPr lang="en-US" sz="2000" smtClean="0">
                <a:solidFill>
                  <a:schemeClr val="bg1">
                    <a:lumMod val="95000"/>
                  </a:schemeClr>
                </a:solidFill>
              </a:rPr>
              <a:t>at frequencies where </a:t>
            </a:r>
          </a:p>
          <a:p>
            <a:r>
              <a:rPr lang="en-US" sz="2000" smtClean="0">
                <a:solidFill>
                  <a:schemeClr val="bg1">
                    <a:lumMod val="95000"/>
                  </a:schemeClr>
                </a:solidFill>
              </a:rPr>
              <a:t>integrand has  high </a:t>
            </a:r>
            <a:r>
              <a:rPr lang="en-US" sz="2000" dirty="0" smtClean="0">
                <a:solidFill>
                  <a:schemeClr val="bg1">
                    <a:lumMod val="95000"/>
                  </a:schemeClr>
                </a:solidFill>
              </a:rPr>
              <a:t>energy</a:t>
            </a:r>
            <a:endParaRPr lang="en-GB" sz="2000" dirty="0">
              <a:solidFill>
                <a:schemeClr val="bg1">
                  <a:lumMod val="95000"/>
                </a:schemeClr>
              </a:solidFill>
            </a:endParaRPr>
          </a:p>
        </p:txBody>
      </p:sp>
      <p:pic>
        <p:nvPicPr>
          <p:cNvPr id="2050" name="Picture 2" descr="http://ts1.mm.bing.net/th?id=H.4790607597406317&amp;pid=1.9&amp;w=300&amp;h=30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69" y="2858791"/>
            <a:ext cx="1251435" cy="1597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PL89DHwMe_8/T1H5FCD61yI/AAAAAAAAAYE/hloIpHKqMGI/s400/0511-0701-3118-0930_Young_Businessman_Working_Hard_On_His_Computer_clipart_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337" y="3003798"/>
            <a:ext cx="1315200" cy="134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38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14348" y="39039"/>
            <a:ext cx="7705780" cy="619125"/>
          </a:xfrm>
        </p:spPr>
        <p:txBody>
          <a:bodyPr>
            <a:normAutofit/>
          </a:bodyPr>
          <a:lstStyle/>
          <a:p>
            <a:pPr algn="ctr"/>
            <a:r>
              <a:rPr lang="en-US" dirty="0" smtClean="0"/>
              <a:t>assessing quality: </a:t>
            </a:r>
            <a:r>
              <a:rPr lang="en-US" dirty="0" err="1" smtClean="0"/>
              <a:t>eg</a:t>
            </a:r>
            <a:r>
              <a:rPr lang="en-US" dirty="0" smtClean="0"/>
              <a:t>. rendering</a:t>
            </a:r>
            <a:endParaRPr lang="en-US" dirty="0"/>
          </a:p>
        </p:txBody>
      </p:sp>
      <p:pic>
        <p:nvPicPr>
          <p:cNvPr id="1026" name="Picture 2"/>
          <p:cNvPicPr>
            <a:picLocks noChangeAspect="1" noChangeArrowheads="1"/>
          </p:cNvPicPr>
          <p:nvPr/>
        </p:nvPicPr>
        <p:blipFill>
          <a:blip r:embed="rId3"/>
          <a:srcRect/>
          <a:stretch>
            <a:fillRect/>
          </a:stretch>
        </p:blipFill>
        <p:spPr bwMode="auto">
          <a:xfrm>
            <a:off x="3352800" y="1352550"/>
            <a:ext cx="2438400" cy="2438400"/>
          </a:xfrm>
          <a:prstGeom prst="rect">
            <a:avLst/>
          </a:prstGeom>
          <a:noFill/>
          <a:ln w="9525">
            <a:noFill/>
            <a:miter lim="800000"/>
            <a:headEnd/>
            <a:tailEnd/>
          </a:ln>
          <a:effectLst/>
        </p:spPr>
      </p:pic>
      <p:sp>
        <p:nvSpPr>
          <p:cNvPr id="8" name="TextBox 7"/>
          <p:cNvSpPr txBox="1"/>
          <p:nvPr/>
        </p:nvSpPr>
        <p:spPr>
          <a:xfrm>
            <a:off x="5172195" y="1743012"/>
            <a:ext cx="2535759" cy="400110"/>
          </a:xfrm>
          <a:prstGeom prst="rect">
            <a:avLst/>
          </a:prstGeom>
          <a:noFill/>
        </p:spPr>
        <p:txBody>
          <a:bodyPr wrap="none" rtlCol="0">
            <a:spAutoFit/>
          </a:bodyPr>
          <a:lstStyle/>
          <a:p>
            <a:r>
              <a:rPr lang="en-US" sz="2000" smtClean="0">
                <a:solidFill>
                  <a:srgbClr val="FFFF00"/>
                </a:solidFill>
              </a:rPr>
              <a:t>Shiny ball, </a:t>
            </a:r>
            <a:r>
              <a:rPr lang="en-US" sz="2000" dirty="0" smtClean="0">
                <a:solidFill>
                  <a:srgbClr val="FFFF00"/>
                </a:solidFill>
              </a:rPr>
              <a:t>out of focus</a:t>
            </a:r>
            <a:endParaRPr lang="en-GB" sz="2000" dirty="0">
              <a:solidFill>
                <a:srgbClr val="FFFF00"/>
              </a:solidFill>
            </a:endParaRPr>
          </a:p>
        </p:txBody>
      </p:sp>
      <p:sp>
        <p:nvSpPr>
          <p:cNvPr id="9" name="TextBox 8"/>
          <p:cNvSpPr txBox="1"/>
          <p:nvPr/>
        </p:nvSpPr>
        <p:spPr>
          <a:xfrm>
            <a:off x="1487091" y="1714494"/>
            <a:ext cx="2299091" cy="400110"/>
          </a:xfrm>
          <a:prstGeom prst="rect">
            <a:avLst/>
          </a:prstGeom>
          <a:noFill/>
        </p:spPr>
        <p:txBody>
          <a:bodyPr wrap="none" rtlCol="0">
            <a:spAutoFit/>
          </a:bodyPr>
          <a:lstStyle/>
          <a:p>
            <a:r>
              <a:rPr lang="en-US" sz="2000" dirty="0" smtClean="0">
                <a:solidFill>
                  <a:srgbClr val="FFFF00"/>
                </a:solidFill>
              </a:rPr>
              <a:t>Shiny ball  in motion</a:t>
            </a:r>
            <a:endParaRPr lang="en-GB" sz="2000" dirty="0">
              <a:solidFill>
                <a:srgbClr val="FFFF00"/>
              </a:solidFill>
            </a:endParaRPr>
          </a:p>
        </p:txBody>
      </p:sp>
      <p:sp>
        <p:nvSpPr>
          <p:cNvPr id="10" name="Rectangle 9"/>
          <p:cNvSpPr/>
          <p:nvPr/>
        </p:nvSpPr>
        <p:spPr>
          <a:xfrm>
            <a:off x="4786314" y="3000378"/>
            <a:ext cx="142876" cy="14287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a:clrChange>
              <a:clrFrom>
                <a:srgbClr val="000000"/>
              </a:clrFrom>
              <a:clrTo>
                <a:srgbClr val="000000">
                  <a:alpha val="0"/>
                </a:srgbClr>
              </a:clrTo>
            </a:clrChange>
          </a:blip>
          <a:srcRect l="38608" r="53670"/>
          <a:stretch>
            <a:fillRect/>
          </a:stretch>
        </p:blipFill>
        <p:spPr bwMode="auto">
          <a:xfrm>
            <a:off x="6643702" y="2692654"/>
            <a:ext cx="357190" cy="807790"/>
          </a:xfrm>
          <a:prstGeom prst="rect">
            <a:avLst/>
          </a:prstGeom>
          <a:noFill/>
          <a:ln w="9525">
            <a:noFill/>
            <a:miter lim="800000"/>
            <a:headEnd/>
            <a:tailEnd/>
          </a:ln>
          <a:effectLst/>
        </p:spPr>
      </p:pic>
      <p:pic>
        <p:nvPicPr>
          <p:cNvPr id="16" name="Picture 7"/>
          <p:cNvPicPr>
            <a:picLocks noChangeAspect="1" noChangeArrowheads="1"/>
          </p:cNvPicPr>
          <p:nvPr/>
        </p:nvPicPr>
        <p:blipFill>
          <a:blip r:embed="rId4">
            <a:clrChange>
              <a:clrFrom>
                <a:srgbClr val="000000"/>
              </a:clrFrom>
              <a:clrTo>
                <a:srgbClr val="000000">
                  <a:alpha val="0"/>
                </a:srgbClr>
              </a:clrTo>
            </a:clrChange>
          </a:blip>
          <a:srcRect l="38608" r="53670"/>
          <a:stretch>
            <a:fillRect/>
          </a:stretch>
        </p:blipFill>
        <p:spPr bwMode="auto">
          <a:xfrm>
            <a:off x="6786578" y="2692654"/>
            <a:ext cx="357190" cy="807790"/>
          </a:xfrm>
          <a:prstGeom prst="rect">
            <a:avLst/>
          </a:prstGeom>
          <a:noFill/>
          <a:ln w="9525">
            <a:noFill/>
            <a:miter lim="800000"/>
            <a:headEnd/>
            <a:tailEnd/>
          </a:ln>
          <a:effectLst/>
        </p:spPr>
      </p:pic>
      <p:pic>
        <p:nvPicPr>
          <p:cNvPr id="17" name="Picture 7"/>
          <p:cNvPicPr>
            <a:picLocks noChangeAspect="1" noChangeArrowheads="1"/>
          </p:cNvPicPr>
          <p:nvPr/>
        </p:nvPicPr>
        <p:blipFill>
          <a:blip r:embed="rId4">
            <a:clrChange>
              <a:clrFrom>
                <a:srgbClr val="000000"/>
              </a:clrFrom>
              <a:clrTo>
                <a:srgbClr val="000000">
                  <a:alpha val="0"/>
                </a:srgbClr>
              </a:clrTo>
            </a:clrChange>
          </a:blip>
          <a:srcRect l="38608" r="53670"/>
          <a:stretch>
            <a:fillRect/>
          </a:stretch>
        </p:blipFill>
        <p:spPr bwMode="auto">
          <a:xfrm>
            <a:off x="6929454" y="2692654"/>
            <a:ext cx="357190" cy="807790"/>
          </a:xfrm>
          <a:prstGeom prst="rect">
            <a:avLst/>
          </a:prstGeom>
          <a:noFill/>
          <a:ln w="9525">
            <a:noFill/>
            <a:miter lim="800000"/>
            <a:headEnd/>
            <a:tailEnd/>
          </a:ln>
          <a:effectLst/>
        </p:spPr>
      </p:pic>
      <p:pic>
        <p:nvPicPr>
          <p:cNvPr id="18" name="Picture 7"/>
          <p:cNvPicPr>
            <a:picLocks noChangeAspect="1" noChangeArrowheads="1"/>
          </p:cNvPicPr>
          <p:nvPr/>
        </p:nvPicPr>
        <p:blipFill>
          <a:blip r:embed="rId4">
            <a:clrChange>
              <a:clrFrom>
                <a:srgbClr val="000000"/>
              </a:clrFrom>
              <a:clrTo>
                <a:srgbClr val="000000">
                  <a:alpha val="0"/>
                </a:srgbClr>
              </a:clrTo>
            </a:clrChange>
          </a:blip>
          <a:srcRect l="38608" r="53670"/>
          <a:stretch>
            <a:fillRect/>
          </a:stretch>
        </p:blipFill>
        <p:spPr bwMode="auto">
          <a:xfrm>
            <a:off x="7072330" y="2692654"/>
            <a:ext cx="357190" cy="807790"/>
          </a:xfrm>
          <a:prstGeom prst="rect">
            <a:avLst/>
          </a:prstGeom>
          <a:noFill/>
          <a:ln w="9525">
            <a:noFill/>
            <a:miter lim="800000"/>
            <a:headEnd/>
            <a:tailEnd/>
          </a:ln>
          <a:effectLst/>
        </p:spPr>
      </p:pic>
      <p:cxnSp>
        <p:nvCxnSpPr>
          <p:cNvPr id="20" name="Straight Connector 19"/>
          <p:cNvCxnSpPr/>
          <p:nvPr/>
        </p:nvCxnSpPr>
        <p:spPr>
          <a:xfrm rot="5400000" flipH="1" flipV="1">
            <a:off x="5786446" y="2142327"/>
            <a:ext cx="1588" cy="1857388"/>
          </a:xfrm>
          <a:prstGeom prst="line">
            <a:avLst/>
          </a:prstGeom>
        </p:spPr>
        <p:style>
          <a:lnRef idx="2">
            <a:schemeClr val="accent6"/>
          </a:lnRef>
          <a:fillRef idx="0">
            <a:schemeClr val="accent6"/>
          </a:fillRef>
          <a:effectRef idx="1">
            <a:schemeClr val="accent6"/>
          </a:effectRef>
          <a:fontRef idx="minor">
            <a:schemeClr val="tx1"/>
          </a:fontRef>
        </p:style>
      </p:cxnSp>
      <p:sp>
        <p:nvSpPr>
          <p:cNvPr id="21" name="TextBox 20"/>
          <p:cNvSpPr txBox="1"/>
          <p:nvPr/>
        </p:nvSpPr>
        <p:spPr>
          <a:xfrm>
            <a:off x="7215206" y="2857502"/>
            <a:ext cx="360996" cy="400110"/>
          </a:xfrm>
          <a:prstGeom prst="rect">
            <a:avLst/>
          </a:prstGeom>
          <a:noFill/>
        </p:spPr>
        <p:txBody>
          <a:bodyPr wrap="none" rtlCol="0">
            <a:spAutoFit/>
          </a:bodyPr>
          <a:lstStyle/>
          <a:p>
            <a:r>
              <a:rPr lang="en-US" sz="2000" dirty="0" smtClean="0">
                <a:solidFill>
                  <a:schemeClr val="bg1">
                    <a:lumMod val="95000"/>
                  </a:schemeClr>
                </a:solidFill>
              </a:rPr>
              <a:t>…</a:t>
            </a:r>
            <a:endParaRPr lang="en-GB" sz="2000" dirty="0">
              <a:solidFill>
                <a:schemeClr val="bg1">
                  <a:lumMod val="95000"/>
                </a:schemeClr>
              </a:solidFill>
            </a:endParaRPr>
          </a:p>
        </p:txBody>
      </p:sp>
      <p:sp>
        <p:nvSpPr>
          <p:cNvPr id="22" name="TextBox 21"/>
          <p:cNvSpPr txBox="1"/>
          <p:nvPr/>
        </p:nvSpPr>
        <p:spPr>
          <a:xfrm>
            <a:off x="4544887" y="3071816"/>
            <a:ext cx="670055" cy="400110"/>
          </a:xfrm>
          <a:prstGeom prst="rect">
            <a:avLst/>
          </a:prstGeom>
          <a:noFill/>
        </p:spPr>
        <p:txBody>
          <a:bodyPr wrap="none" rtlCol="0">
            <a:spAutoFit/>
          </a:bodyPr>
          <a:lstStyle/>
          <a:p>
            <a:r>
              <a:rPr lang="en-US" sz="2000" dirty="0" smtClean="0">
                <a:solidFill>
                  <a:srgbClr val="FFFF00"/>
                </a:solidFill>
              </a:rPr>
              <a:t>pixel</a:t>
            </a:r>
            <a:endParaRPr lang="en-GB" sz="2000" dirty="0">
              <a:solidFill>
                <a:srgbClr val="FFFF00"/>
              </a:solidFill>
            </a:endParaRPr>
          </a:p>
        </p:txBody>
      </p:sp>
      <p:sp>
        <p:nvSpPr>
          <p:cNvPr id="23" name="TextBox 22"/>
          <p:cNvSpPr txBox="1"/>
          <p:nvPr/>
        </p:nvSpPr>
        <p:spPr>
          <a:xfrm>
            <a:off x="6143636" y="3429006"/>
            <a:ext cx="2070631" cy="400110"/>
          </a:xfrm>
          <a:prstGeom prst="rect">
            <a:avLst/>
          </a:prstGeom>
          <a:noFill/>
        </p:spPr>
        <p:txBody>
          <a:bodyPr wrap="none" rtlCol="0">
            <a:spAutoFit/>
          </a:bodyPr>
          <a:lstStyle/>
          <a:p>
            <a:r>
              <a:rPr lang="en-US" sz="2000" dirty="0" smtClean="0">
                <a:solidFill>
                  <a:srgbClr val="FFFF00"/>
                </a:solidFill>
              </a:rPr>
              <a:t>multi-dim integral</a:t>
            </a:r>
            <a:endParaRPr lang="en-GB" sz="2000" dirty="0">
              <a:solidFill>
                <a:srgbClr val="FFFF00"/>
              </a:solidFill>
            </a:endParaRPr>
          </a:p>
        </p:txBody>
      </p:sp>
    </p:spTree>
    <p:extLst>
      <p:ext uri="{BB962C8B-B14F-4D97-AF65-F5344CB8AC3E}">
        <p14:creationId xmlns:p14="http://schemas.microsoft.com/office/powerpoint/2010/main" val="2596468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22" grpId="0"/>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30" y="95250"/>
            <a:ext cx="7943860" cy="523875"/>
          </a:xfrm>
        </p:spPr>
        <p:txBody>
          <a:bodyPr/>
          <a:lstStyle/>
          <a:p>
            <a:pPr algn="ctr"/>
            <a:r>
              <a:rPr lang="en-US" dirty="0" smtClean="0"/>
              <a:t>Questions?</a:t>
            </a:r>
            <a:endParaRPr lang="en-GB" dirty="0"/>
          </a:p>
        </p:txBody>
      </p:sp>
      <p:pic>
        <p:nvPicPr>
          <p:cNvPr id="7170" name="Picture 2"/>
          <p:cNvPicPr>
            <a:picLocks noChangeAspect="1" noChangeArrowheads="1"/>
          </p:cNvPicPr>
          <p:nvPr/>
        </p:nvPicPr>
        <p:blipFill>
          <a:blip r:embed="rId2"/>
          <a:srcRect/>
          <a:stretch>
            <a:fillRect/>
          </a:stretch>
        </p:blipFill>
        <p:spPr bwMode="auto">
          <a:xfrm>
            <a:off x="785786" y="1036234"/>
            <a:ext cx="7399618" cy="34238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Rectangle 4"/>
          <p:cNvSpPr/>
          <p:nvPr/>
        </p:nvSpPr>
        <p:spPr>
          <a:xfrm>
            <a:off x="357158" y="4447774"/>
            <a:ext cx="5357850" cy="338554"/>
          </a:xfrm>
          <a:prstGeom prst="rect">
            <a:avLst/>
          </a:prstGeom>
        </p:spPr>
        <p:txBody>
          <a:bodyPr wrap="square">
            <a:spAutoFit/>
          </a:bodyPr>
          <a:lstStyle/>
          <a:p>
            <a:r>
              <a:rPr lang="en-GB" dirty="0" smtClean="0"/>
              <a:t>http://www.wordle.net/show/wrdl/6890169/FMCSIG13</a:t>
            </a:r>
            <a:endParaRPr lang="en-GB" dirty="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smtClean="0"/>
              <a:t>Sorry, what? Handling finite domain? </a:t>
            </a:r>
            <a:endParaRPr lang="en-US" dirty="0"/>
          </a:p>
        </p:txBody>
      </p:sp>
      <p:sp>
        <p:nvSpPr>
          <p:cNvPr id="8" name="Content Placeholder 2"/>
          <p:cNvSpPr>
            <a:spLocks noGrp="1"/>
          </p:cNvSpPr>
          <p:nvPr>
            <p:ph idx="1"/>
          </p:nvPr>
        </p:nvSpPr>
        <p:spPr>
          <a:xfrm>
            <a:off x="457200" y="785800"/>
            <a:ext cx="8229600" cy="3929091"/>
          </a:xfrm>
        </p:spPr>
        <p:txBody>
          <a:bodyPr>
            <a:normAutofit/>
          </a:bodyPr>
          <a:lstStyle/>
          <a:p>
            <a:r>
              <a:rPr lang="en-US" sz="2800" dirty="0" smtClean="0">
                <a:solidFill>
                  <a:schemeClr val="bg1"/>
                </a:solidFill>
              </a:rPr>
              <a:t>Integrand = </a:t>
            </a:r>
            <a:r>
              <a:rPr lang="en-US" sz="2800" smtClean="0">
                <a:solidFill>
                  <a:schemeClr val="bg1"/>
                </a:solidFill>
              </a:rPr>
              <a:t>integrand </a:t>
            </a:r>
            <a:r>
              <a:rPr lang="en-US" sz="1800" smtClean="0">
                <a:solidFill>
                  <a:schemeClr val="bg1"/>
                </a:solidFill>
              </a:rPr>
              <a:t>*</a:t>
            </a:r>
            <a:r>
              <a:rPr lang="en-US" sz="2800" smtClean="0">
                <a:solidFill>
                  <a:schemeClr val="bg1"/>
                </a:solidFill>
              </a:rPr>
              <a:t> </a:t>
            </a:r>
            <a:r>
              <a:rPr lang="en-US" sz="2800" dirty="0" smtClean="0">
                <a:solidFill>
                  <a:schemeClr val="bg1"/>
                </a:solidFill>
              </a:rPr>
              <a:t>box</a:t>
            </a:r>
            <a:endParaRPr lang="en-US" sz="2800" dirty="0">
              <a:solidFill>
                <a:schemeClr val="bg1"/>
              </a:solidFill>
            </a:endParaRP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1677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30" y="95250"/>
            <a:ext cx="7943860" cy="523875"/>
          </a:xfrm>
        </p:spPr>
        <p:txBody>
          <a:bodyPr/>
          <a:lstStyle/>
          <a:p>
            <a:pPr algn="ctr"/>
            <a:r>
              <a:rPr lang="en-US" smtClean="0"/>
              <a:t>conclusion</a:t>
            </a:r>
            <a:endParaRPr lang="en-GB"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714494"/>
            <a:ext cx="7715304" cy="640556"/>
          </a:xfrm>
        </p:spPr>
        <p:txBody>
          <a:bodyPr>
            <a:noAutofit/>
          </a:bodyPr>
          <a:lstStyle/>
          <a:p>
            <a:r>
              <a:rPr lang="en-US" sz="2800" b="0" dirty="0" smtClean="0"/>
              <a:t>Fourier Analysis of Stochastic Sampling Strategies For Assessing Bias and Variance </a:t>
            </a:r>
            <a:br>
              <a:rPr lang="en-US" sz="2800" b="0" dirty="0" smtClean="0"/>
            </a:br>
            <a:r>
              <a:rPr lang="en-US" sz="2800" b="0" dirty="0" smtClean="0"/>
              <a:t>in Integration</a:t>
            </a:r>
            <a:endParaRPr lang="en-US" sz="2800" b="0" dirty="0"/>
          </a:p>
        </p:txBody>
      </p:sp>
      <p:sp>
        <p:nvSpPr>
          <p:cNvPr id="3" name="Subtitle 2"/>
          <p:cNvSpPr>
            <a:spLocks noGrp="1"/>
          </p:cNvSpPr>
          <p:nvPr>
            <p:ph type="subTitle" idx="1"/>
          </p:nvPr>
        </p:nvSpPr>
        <p:spPr>
          <a:xfrm>
            <a:off x="714348" y="3071816"/>
            <a:ext cx="6400800" cy="473551"/>
          </a:xfrm>
        </p:spPr>
        <p:txBody>
          <a:bodyPr>
            <a:noAutofit/>
          </a:bodyPr>
          <a:lstStyle/>
          <a:p>
            <a:r>
              <a:rPr lang="en-US" dirty="0" err="1" smtClean="0">
                <a:solidFill>
                  <a:schemeClr val="tx1"/>
                </a:solidFill>
              </a:rPr>
              <a:t>Kartic</a:t>
            </a:r>
            <a:r>
              <a:rPr lang="en-US" dirty="0" smtClean="0">
                <a:solidFill>
                  <a:schemeClr val="tx1"/>
                </a:solidFill>
              </a:rPr>
              <a:t> </a:t>
            </a:r>
            <a:r>
              <a:rPr lang="en-US" dirty="0" err="1" smtClean="0">
                <a:solidFill>
                  <a:schemeClr val="tx1"/>
                </a:solidFill>
              </a:rPr>
              <a:t>Subr</a:t>
            </a:r>
            <a:r>
              <a:rPr lang="en-US" dirty="0" smtClean="0">
                <a:solidFill>
                  <a:schemeClr val="tx1"/>
                </a:solidFill>
              </a:rPr>
              <a:t> , Jan </a:t>
            </a:r>
            <a:r>
              <a:rPr lang="en-US" dirty="0" err="1" smtClean="0">
                <a:solidFill>
                  <a:schemeClr val="tx1"/>
                </a:solidFill>
              </a:rPr>
              <a:t>Kautz</a:t>
            </a:r>
            <a:endParaRPr lang="en-US" dirty="0" smtClean="0">
              <a:solidFill>
                <a:schemeClr val="tx1"/>
              </a:solidFill>
            </a:endParaRPr>
          </a:p>
          <a:p>
            <a:r>
              <a:rPr lang="en-US" dirty="0" smtClean="0">
                <a:solidFill>
                  <a:schemeClr val="tx1"/>
                </a:solidFill>
              </a:rPr>
              <a:t>University College London</a:t>
            </a:r>
            <a:endParaRPr lang="en-US" dirty="0">
              <a:solidFill>
                <a:schemeClr val="tx1"/>
              </a:solidFill>
            </a:endParaRPr>
          </a:p>
        </p:txBody>
      </p:sp>
    </p:spTree>
    <p:extLst>
      <p:ext uri="{BB962C8B-B14F-4D97-AF65-F5344CB8AC3E}">
        <p14:creationId xmlns:p14="http://schemas.microsoft.com/office/powerpoint/2010/main" val="3531301507"/>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68588" y="306689"/>
            <a:ext cx="8410633" cy="450059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49580" y="333375"/>
            <a:ext cx="8229600" cy="619125"/>
          </a:xfrm>
        </p:spPr>
        <p:txBody>
          <a:bodyPr>
            <a:normAutofit/>
          </a:bodyPr>
          <a:lstStyle/>
          <a:p>
            <a:endParaRPr lang="en-US" dirty="0">
              <a:solidFill>
                <a:schemeClr val="accent5">
                  <a:lumMod val="40000"/>
                  <a:lumOff val="60000"/>
                </a:schemeClr>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772884511"/>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68588" y="306689"/>
            <a:ext cx="8410633" cy="450059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49580" y="333375"/>
            <a:ext cx="8229600" cy="619125"/>
          </a:xfrm>
        </p:spPr>
        <p:txBody>
          <a:bodyPr>
            <a:normAutofit/>
          </a:bodyPr>
          <a:lstStyle/>
          <a:p>
            <a:endParaRPr lang="en-US" dirty="0">
              <a:solidFill>
                <a:schemeClr val="accent5">
                  <a:lumMod val="40000"/>
                  <a:lumOff val="60000"/>
                </a:schemeClr>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772884511"/>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endParaRPr lang="en-US" dirty="0"/>
          </a:p>
        </p:txBody>
      </p:sp>
      <p:sp>
        <p:nvSpPr>
          <p:cNvPr id="8" name="Content Placeholder 2"/>
          <p:cNvSpPr>
            <a:spLocks noGrp="1"/>
          </p:cNvSpPr>
          <p:nvPr>
            <p:ph idx="1"/>
          </p:nvPr>
        </p:nvSpPr>
        <p:spPr>
          <a:xfrm>
            <a:off x="457200" y="785800"/>
            <a:ext cx="8229600" cy="3929091"/>
          </a:xfrm>
        </p:spPr>
        <p:txBody>
          <a:bodyPr>
            <a:normAutofit/>
          </a:bodyPr>
          <a:lstStyle/>
          <a:p>
            <a:endParaRPr lang="en-US" sz="2800" dirty="0">
              <a:solidFill>
                <a:schemeClr val="bg1"/>
              </a:solidFill>
            </a:endParaRPr>
          </a:p>
        </p:txBody>
      </p:sp>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00171" y="95250"/>
            <a:ext cx="6372225" cy="523875"/>
          </a:xfrm>
        </p:spPr>
        <p:txBody>
          <a:bodyPr/>
          <a:lstStyle/>
          <a:p>
            <a:pPr algn="ctr"/>
            <a:r>
              <a:rPr lang="en-US" dirty="0" smtClean="0"/>
              <a:t>Theory</a:t>
            </a:r>
            <a:endParaRPr lang="en-GB" dirty="0"/>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a simple estimator</a:t>
            </a:r>
            <a:endParaRPr lang="en-US" dirty="0"/>
          </a:p>
        </p:txBody>
      </p:sp>
      <p:sp>
        <p:nvSpPr>
          <p:cNvPr id="8" name="Content Placeholder 2"/>
          <p:cNvSpPr>
            <a:spLocks noGrp="1"/>
          </p:cNvSpPr>
          <p:nvPr>
            <p:ph idx="1"/>
          </p:nvPr>
        </p:nvSpPr>
        <p:spPr>
          <a:xfrm>
            <a:off x="457200" y="785800"/>
            <a:ext cx="8229600" cy="3929091"/>
          </a:xfrm>
        </p:spPr>
        <p:txBody>
          <a:bodyPr>
            <a:normAutofit/>
          </a:bodyPr>
          <a:lstStyle/>
          <a:p>
            <a:endParaRPr lang="en-US" sz="2800" dirty="0">
              <a:solidFill>
                <a:schemeClr val="bg1"/>
              </a:solidFill>
            </a:endParaRP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509558" y="39039"/>
            <a:ext cx="8134408" cy="619125"/>
          </a:xfrm>
        </p:spPr>
        <p:txBody>
          <a:bodyPr>
            <a:normAutofit/>
          </a:bodyPr>
          <a:lstStyle/>
          <a:p>
            <a:pPr algn="ctr"/>
            <a:r>
              <a:rPr lang="en-US" dirty="0" smtClean="0"/>
              <a:t>the estimator in the Fourier domain</a:t>
            </a:r>
            <a:endParaRPr lang="en-US" dirty="0"/>
          </a:p>
        </p:txBody>
      </p:sp>
      <p:sp>
        <p:nvSpPr>
          <p:cNvPr id="8" name="Content Placeholder 2"/>
          <p:cNvSpPr>
            <a:spLocks noGrp="1"/>
          </p:cNvSpPr>
          <p:nvPr>
            <p:ph idx="1"/>
          </p:nvPr>
        </p:nvSpPr>
        <p:spPr>
          <a:xfrm>
            <a:off x="457200" y="785800"/>
            <a:ext cx="8229600" cy="3929091"/>
          </a:xfrm>
        </p:spPr>
        <p:txBody>
          <a:bodyPr>
            <a:normAutofit/>
          </a:bodyPr>
          <a:lstStyle/>
          <a:p>
            <a:endParaRPr lang="en-US" sz="2800" dirty="0">
              <a:solidFill>
                <a:schemeClr val="bg1"/>
              </a:solidFill>
            </a:endParaRP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a:t>v</a:t>
            </a:r>
            <a:r>
              <a:rPr lang="en-US" smtClean="0"/>
              <a:t>ariance and bias</a:t>
            </a:r>
            <a:endParaRPr lang="en-US" dirty="0"/>
          </a:p>
        </p:txBody>
      </p:sp>
      <p:pic>
        <p:nvPicPr>
          <p:cNvPr id="2050" name="Picture 2"/>
          <p:cNvPicPr>
            <a:picLocks noChangeAspect="1" noChangeArrowheads="1"/>
          </p:cNvPicPr>
          <p:nvPr/>
        </p:nvPicPr>
        <p:blipFill>
          <a:blip r:embed="rId3"/>
          <a:srcRect/>
          <a:stretch>
            <a:fillRect/>
          </a:stretch>
        </p:blipFill>
        <p:spPr bwMode="auto">
          <a:xfrm>
            <a:off x="857224" y="1071552"/>
            <a:ext cx="2438400"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848376" y="1062044"/>
            <a:ext cx="2438400" cy="2438400"/>
          </a:xfrm>
          <a:prstGeom prst="rect">
            <a:avLst/>
          </a:prstGeom>
          <a:noFill/>
          <a:ln w="9525">
            <a:noFill/>
            <a:miter lim="800000"/>
            <a:headEnd/>
            <a:tailEnd/>
          </a:ln>
          <a:effectLst/>
        </p:spPr>
      </p:pic>
      <p:sp>
        <p:nvSpPr>
          <p:cNvPr id="15" name="TextBox 14"/>
          <p:cNvSpPr txBox="1"/>
          <p:nvPr/>
        </p:nvSpPr>
        <p:spPr>
          <a:xfrm>
            <a:off x="1214414" y="3571882"/>
            <a:ext cx="1596334" cy="400110"/>
          </a:xfrm>
          <a:prstGeom prst="rect">
            <a:avLst/>
          </a:prstGeom>
          <a:noFill/>
        </p:spPr>
        <p:txBody>
          <a:bodyPr wrap="none" rtlCol="0">
            <a:spAutoFit/>
          </a:bodyPr>
          <a:lstStyle/>
          <a:p>
            <a:r>
              <a:rPr lang="en-US" sz="2000" dirty="0" smtClean="0">
                <a:solidFill>
                  <a:srgbClr val="FFFF00"/>
                </a:solidFill>
              </a:rPr>
              <a:t>High variance</a:t>
            </a:r>
            <a:endParaRPr lang="en-GB" sz="2000" dirty="0">
              <a:solidFill>
                <a:srgbClr val="FFFF00"/>
              </a:solidFill>
            </a:endParaRPr>
          </a:p>
        </p:txBody>
      </p:sp>
      <p:sp>
        <p:nvSpPr>
          <p:cNvPr id="19" name="TextBox 18"/>
          <p:cNvSpPr txBox="1"/>
          <p:nvPr/>
        </p:nvSpPr>
        <p:spPr>
          <a:xfrm>
            <a:off x="6580025" y="3571882"/>
            <a:ext cx="1135247" cy="400110"/>
          </a:xfrm>
          <a:prstGeom prst="rect">
            <a:avLst/>
          </a:prstGeom>
          <a:noFill/>
        </p:spPr>
        <p:txBody>
          <a:bodyPr wrap="none" rtlCol="0">
            <a:spAutoFit/>
          </a:bodyPr>
          <a:lstStyle/>
          <a:p>
            <a:r>
              <a:rPr lang="en-US" sz="2000" dirty="0" smtClean="0">
                <a:solidFill>
                  <a:srgbClr val="FFFF00"/>
                </a:solidFill>
              </a:rPr>
              <a:t>High bias</a:t>
            </a:r>
            <a:endParaRPr lang="en-GB" sz="2000" dirty="0">
              <a:solidFill>
                <a:srgbClr val="FFFF00"/>
              </a:solidFill>
            </a:endParaRPr>
          </a:p>
        </p:txBody>
      </p:sp>
    </p:spTree>
    <p:extLst>
      <p:ext uri="{BB962C8B-B14F-4D97-AF65-F5344CB8AC3E}">
        <p14:creationId xmlns:p14="http://schemas.microsoft.com/office/powerpoint/2010/main" val="1588368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509558" y="39039"/>
            <a:ext cx="8134408" cy="619125"/>
          </a:xfrm>
        </p:spPr>
        <p:txBody>
          <a:bodyPr>
            <a:normAutofit/>
          </a:bodyPr>
          <a:lstStyle/>
          <a:p>
            <a:pPr algn="ctr"/>
            <a:r>
              <a:rPr lang="en-US" dirty="0" smtClean="0"/>
              <a:t>sampling error accumulates as DC</a:t>
            </a:r>
            <a:endParaRPr lang="en-US" dirty="0"/>
          </a:p>
        </p:txBody>
      </p:sp>
      <p:sp>
        <p:nvSpPr>
          <p:cNvPr id="8" name="Content Placeholder 2"/>
          <p:cNvSpPr>
            <a:spLocks noGrp="1"/>
          </p:cNvSpPr>
          <p:nvPr>
            <p:ph idx="1"/>
          </p:nvPr>
        </p:nvSpPr>
        <p:spPr>
          <a:xfrm>
            <a:off x="457200" y="785800"/>
            <a:ext cx="8229600" cy="3929091"/>
          </a:xfrm>
        </p:spPr>
        <p:txBody>
          <a:bodyPr>
            <a:normAutofit/>
          </a:bodyPr>
          <a:lstStyle/>
          <a:p>
            <a:endParaRPr lang="en-US" sz="2800" dirty="0">
              <a:solidFill>
                <a:schemeClr val="bg1"/>
              </a:solidFill>
            </a:endParaRP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summary: the quantities involved</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19" name="Group 18"/>
          <p:cNvGrpSpPr/>
          <p:nvPr/>
        </p:nvGrpSpPr>
        <p:grpSpPr>
          <a:xfrm>
            <a:off x="4786314" y="785800"/>
            <a:ext cx="1463778" cy="618336"/>
            <a:chOff x="1224736" y="1666869"/>
            <a:chExt cx="3132950" cy="1786744"/>
          </a:xfrm>
        </p:grpSpPr>
        <p:cxnSp>
          <p:nvCxnSpPr>
            <p:cNvPr id="9" name="Straight Arrow Connector 8"/>
            <p:cNvCxnSpPr/>
            <p:nvPr/>
          </p:nvCxnSpPr>
          <p:spPr>
            <a:xfrm rot="5400000" flipH="1" flipV="1">
              <a:off x="331761" y="2559844"/>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25530" y="3429006"/>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225530" y="1942698"/>
              <a:ext cx="2814568" cy="1510121"/>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grpSp>
      <p:pic>
        <p:nvPicPr>
          <p:cNvPr id="14" name="Picture 10" descr="http://www.sciweavers.org/download/Tex2Img_1373972833.png"/>
          <p:cNvPicPr>
            <a:picLocks noChangeAspect="1" noChangeArrowheads="1"/>
          </p:cNvPicPr>
          <p:nvPr/>
        </p:nvPicPr>
        <p:blipFill>
          <a:blip r:embed="rId2"/>
          <a:srcRect/>
          <a:stretch>
            <a:fillRect/>
          </a:stretch>
        </p:blipFill>
        <p:spPr bwMode="auto">
          <a:xfrm>
            <a:off x="2741602" y="1029378"/>
            <a:ext cx="473076" cy="256488"/>
          </a:xfrm>
          <a:prstGeom prst="rect">
            <a:avLst/>
          </a:prstGeom>
          <a:noFill/>
        </p:spPr>
      </p:pic>
      <p:sp>
        <p:nvSpPr>
          <p:cNvPr id="18" name="TextBox 17"/>
          <p:cNvSpPr txBox="1"/>
          <p:nvPr/>
        </p:nvSpPr>
        <p:spPr>
          <a:xfrm>
            <a:off x="857224" y="1000114"/>
            <a:ext cx="982641" cy="338554"/>
          </a:xfrm>
          <a:prstGeom prst="rect">
            <a:avLst/>
          </a:prstGeom>
          <a:noFill/>
        </p:spPr>
        <p:txBody>
          <a:bodyPr wrap="none" rtlCol="0">
            <a:spAutoFit/>
          </a:bodyPr>
          <a:lstStyle/>
          <a:p>
            <a:r>
              <a:rPr lang="en-US" dirty="0" smtClean="0">
                <a:solidFill>
                  <a:schemeClr val="accent5">
                    <a:lumMod val="20000"/>
                    <a:lumOff val="80000"/>
                  </a:schemeClr>
                </a:solidFill>
              </a:rPr>
              <a:t>integrand</a:t>
            </a:r>
            <a:endParaRPr lang="en-GB" dirty="0">
              <a:solidFill>
                <a:schemeClr val="accent5">
                  <a:lumMod val="20000"/>
                  <a:lumOff val="80000"/>
                </a:schemeClr>
              </a:solidFill>
            </a:endParaRPr>
          </a:p>
        </p:txBody>
      </p:sp>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723872" y="23799"/>
            <a:ext cx="7705780" cy="619125"/>
          </a:xfrm>
        </p:spPr>
        <p:txBody>
          <a:bodyPr>
            <a:normAutofit/>
          </a:bodyPr>
          <a:lstStyle/>
          <a:p>
            <a:pPr algn="ctr"/>
            <a:r>
              <a:rPr lang="en-US" dirty="0" smtClean="0"/>
              <a:t>image reconstruction: related work</a:t>
            </a:r>
            <a:endParaRPr lang="en-US" dirty="0"/>
          </a:p>
        </p:txBody>
      </p:sp>
      <p:pic>
        <p:nvPicPr>
          <p:cNvPr id="4103" name="Picture 7"/>
          <p:cNvPicPr>
            <a:picLocks noChangeAspect="1" noChangeArrowheads="1"/>
          </p:cNvPicPr>
          <p:nvPr/>
        </p:nvPicPr>
        <p:blipFill>
          <a:blip r:embed="rId3"/>
          <a:srcRect t="5882" r="840" b="6531"/>
          <a:stretch>
            <a:fillRect/>
          </a:stretch>
        </p:blipFill>
        <p:spPr bwMode="auto">
          <a:xfrm>
            <a:off x="357158" y="720712"/>
            <a:ext cx="8429684" cy="4071966"/>
          </a:xfrm>
          <a:prstGeom prst="rect">
            <a:avLst/>
          </a:prstGeom>
          <a:noFill/>
          <a:ln w="9525">
            <a:noFill/>
            <a:miter lim="800000"/>
            <a:headEnd/>
            <a:tailEnd/>
          </a:ln>
          <a:effectLst/>
        </p:spPr>
      </p:pic>
      <p:cxnSp>
        <p:nvCxnSpPr>
          <p:cNvPr id="18" name="Straight Arrow Connector 17"/>
          <p:cNvCxnSpPr/>
          <p:nvPr/>
        </p:nvCxnSpPr>
        <p:spPr>
          <a:xfrm>
            <a:off x="571472" y="3571882"/>
            <a:ext cx="928694" cy="500066"/>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47" idx="1"/>
          </p:cNvCxnSpPr>
          <p:nvPr/>
        </p:nvCxnSpPr>
        <p:spPr>
          <a:xfrm flipV="1">
            <a:off x="571472" y="3443265"/>
            <a:ext cx="571504" cy="128617"/>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322297" y="2678907"/>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8596" y="1428742"/>
            <a:ext cx="1081899" cy="400110"/>
          </a:xfrm>
          <a:prstGeom prst="rect">
            <a:avLst/>
          </a:prstGeom>
          <a:noFill/>
        </p:spPr>
        <p:txBody>
          <a:bodyPr wrap="none" rtlCol="0">
            <a:spAutoFit/>
          </a:bodyPr>
          <a:lstStyle/>
          <a:p>
            <a:r>
              <a:rPr lang="en-US" sz="2000" dirty="0" smtClean="0">
                <a:solidFill>
                  <a:schemeClr val="accent6">
                    <a:lumMod val="60000"/>
                    <a:lumOff val="40000"/>
                  </a:schemeClr>
                </a:solidFill>
              </a:rPr>
              <a:t>radiance</a:t>
            </a:r>
            <a:endParaRPr lang="en-GB" sz="2000" dirty="0">
              <a:solidFill>
                <a:schemeClr val="accent6">
                  <a:lumMod val="60000"/>
                  <a:lumOff val="40000"/>
                </a:schemeClr>
              </a:solidFill>
            </a:endParaRPr>
          </a:p>
        </p:txBody>
      </p:sp>
      <p:sp>
        <p:nvSpPr>
          <p:cNvPr id="46" name="TextBox 45"/>
          <p:cNvSpPr txBox="1"/>
          <p:nvPr/>
        </p:nvSpPr>
        <p:spPr>
          <a:xfrm>
            <a:off x="1476218" y="4000510"/>
            <a:ext cx="309700" cy="400110"/>
          </a:xfrm>
          <a:prstGeom prst="rect">
            <a:avLst/>
          </a:prstGeom>
          <a:noFill/>
        </p:spPr>
        <p:txBody>
          <a:bodyPr wrap="none" rtlCol="0">
            <a:spAutoFit/>
          </a:bodyPr>
          <a:lstStyle/>
          <a:p>
            <a:r>
              <a:rPr lang="en-US" sz="2000" dirty="0" smtClean="0">
                <a:solidFill>
                  <a:schemeClr val="accent6">
                    <a:lumMod val="60000"/>
                    <a:lumOff val="40000"/>
                  </a:schemeClr>
                </a:solidFill>
              </a:rPr>
              <a:t>Y</a:t>
            </a:r>
            <a:endParaRPr lang="en-GB" sz="2000" dirty="0">
              <a:solidFill>
                <a:schemeClr val="accent6">
                  <a:lumMod val="60000"/>
                  <a:lumOff val="40000"/>
                </a:schemeClr>
              </a:solidFill>
            </a:endParaRPr>
          </a:p>
        </p:txBody>
      </p:sp>
      <p:sp>
        <p:nvSpPr>
          <p:cNvPr id="47" name="TextBox 46"/>
          <p:cNvSpPr txBox="1"/>
          <p:nvPr/>
        </p:nvSpPr>
        <p:spPr>
          <a:xfrm>
            <a:off x="1142976" y="3243210"/>
            <a:ext cx="317716" cy="400110"/>
          </a:xfrm>
          <a:prstGeom prst="rect">
            <a:avLst/>
          </a:prstGeom>
          <a:noFill/>
        </p:spPr>
        <p:txBody>
          <a:bodyPr wrap="none" rtlCol="0">
            <a:spAutoFit/>
          </a:bodyPr>
          <a:lstStyle/>
          <a:p>
            <a:r>
              <a:rPr lang="en-US" sz="2000" dirty="0" smtClean="0">
                <a:solidFill>
                  <a:schemeClr val="accent6">
                    <a:lumMod val="60000"/>
                    <a:lumOff val="40000"/>
                  </a:schemeClr>
                </a:solidFill>
              </a:rPr>
              <a:t>X</a:t>
            </a:r>
            <a:endParaRPr lang="en-GB" sz="2000" dirty="0">
              <a:solidFill>
                <a:schemeClr val="accent6">
                  <a:lumMod val="60000"/>
                  <a:lumOff val="40000"/>
                </a:schemeClr>
              </a:solidFill>
            </a:endParaRPr>
          </a:p>
        </p:txBody>
      </p:sp>
      <p:sp>
        <p:nvSpPr>
          <p:cNvPr id="48" name="TextBox 47"/>
          <p:cNvSpPr txBox="1"/>
          <p:nvPr/>
        </p:nvSpPr>
        <p:spPr>
          <a:xfrm>
            <a:off x="6826266" y="3422656"/>
            <a:ext cx="1659365" cy="400110"/>
          </a:xfrm>
          <a:prstGeom prst="rect">
            <a:avLst/>
          </a:prstGeom>
          <a:noFill/>
        </p:spPr>
        <p:txBody>
          <a:bodyPr wrap="none" rtlCol="0">
            <a:spAutoFit/>
          </a:bodyPr>
          <a:lstStyle/>
          <a:p>
            <a:r>
              <a:rPr lang="en-US" sz="2000" dirty="0" smtClean="0">
                <a:solidFill>
                  <a:srgbClr val="FFFF00"/>
                </a:solidFill>
              </a:rPr>
              <a:t>pixel footprint</a:t>
            </a:r>
            <a:endParaRPr lang="en-GB" sz="2000" dirty="0">
              <a:solidFill>
                <a:srgbClr val="FFFF00"/>
              </a:solidFill>
            </a:endParaRPr>
          </a:p>
        </p:txBody>
      </p:sp>
      <p:cxnSp>
        <p:nvCxnSpPr>
          <p:cNvPr id="51" name="Straight Connector 50"/>
          <p:cNvCxnSpPr>
            <a:stCxn id="48" idx="1"/>
          </p:cNvCxnSpPr>
          <p:nvPr/>
        </p:nvCxnSpPr>
        <p:spPr>
          <a:xfrm rot="10800000">
            <a:off x="6326200" y="3608497"/>
            <a:ext cx="500066" cy="1421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500958" y="2500312"/>
            <a:ext cx="1081899" cy="707886"/>
          </a:xfrm>
          <a:prstGeom prst="rect">
            <a:avLst/>
          </a:prstGeom>
          <a:noFill/>
        </p:spPr>
        <p:txBody>
          <a:bodyPr wrap="none" rtlCol="0">
            <a:spAutoFit/>
          </a:bodyPr>
          <a:lstStyle/>
          <a:p>
            <a:r>
              <a:rPr lang="en-US" sz="2000" dirty="0" smtClean="0">
                <a:solidFill>
                  <a:srgbClr val="FFFF00"/>
                </a:solidFill>
              </a:rPr>
              <a:t>actual</a:t>
            </a:r>
          </a:p>
          <a:p>
            <a:r>
              <a:rPr lang="en-US" sz="2000" dirty="0" smtClean="0">
                <a:solidFill>
                  <a:srgbClr val="FFFF00"/>
                </a:solidFill>
              </a:rPr>
              <a:t>radiance</a:t>
            </a:r>
            <a:endParaRPr lang="en-GB" sz="2000" dirty="0">
              <a:solidFill>
                <a:srgbClr val="FFFF00"/>
              </a:solidFill>
            </a:endParaRPr>
          </a:p>
        </p:txBody>
      </p:sp>
      <p:cxnSp>
        <p:nvCxnSpPr>
          <p:cNvPr id="82" name="Straight Connector 81"/>
          <p:cNvCxnSpPr>
            <a:stCxn id="81" idx="1"/>
          </p:cNvCxnSpPr>
          <p:nvPr/>
        </p:nvCxnSpPr>
        <p:spPr>
          <a:xfrm rot="10800000" flipV="1">
            <a:off x="7000892" y="2854254"/>
            <a:ext cx="500066" cy="324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7224" y="785800"/>
            <a:ext cx="7535011" cy="400110"/>
          </a:xfrm>
          <a:prstGeom prst="rect">
            <a:avLst/>
          </a:prstGeom>
          <a:noFill/>
        </p:spPr>
        <p:txBody>
          <a:bodyPr wrap="none" rtlCol="0">
            <a:spAutoFit/>
          </a:bodyPr>
          <a:lstStyle/>
          <a:p>
            <a:r>
              <a:rPr lang="en-US" sz="2000" dirty="0" smtClean="0">
                <a:solidFill>
                  <a:srgbClr val="FFFF00"/>
                </a:solidFill>
              </a:rPr>
              <a:t>sample green surface at any (X,Y) location, reconstruct at circle centers</a:t>
            </a:r>
            <a:endParaRPr lang="en-GB" sz="2000" dirty="0">
              <a:solidFill>
                <a:srgbClr val="FFFF00"/>
              </a:solidFill>
            </a:endParaRPr>
          </a:p>
        </p:txBody>
      </p:sp>
      <p:sp>
        <p:nvSpPr>
          <p:cNvPr id="17" name="Rectangle 16"/>
          <p:cNvSpPr/>
          <p:nvPr/>
        </p:nvSpPr>
        <p:spPr>
          <a:xfrm>
            <a:off x="1428728" y="928676"/>
            <a:ext cx="6162337" cy="3694004"/>
          </a:xfrm>
          <a:prstGeom prst="rect">
            <a:avLst/>
          </a:prstGeom>
          <a:solidFill>
            <a:srgbClr val="000000">
              <a:alpha val="72157"/>
            </a:srgbClr>
          </a:solidFill>
          <a:ln>
            <a:no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related work</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8682" name="AutoShape 10"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4" name="AutoShape 12"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6" name="AutoShape 14"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8" name="AutoShape 16"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90" name="AutoShape 18"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93" name="Picture 21" descr="http://www.whiteboardbusiness.com/wp-content/uploads/2012/11/Old_book_on_shelf.jpg"/>
          <p:cNvPicPr>
            <a:picLocks noChangeAspect="1" noChangeArrowheads="1"/>
          </p:cNvPicPr>
          <p:nvPr/>
        </p:nvPicPr>
        <p:blipFill>
          <a:blip r:embed="rId3"/>
          <a:srcRect l="3750" t="40179" r="6249"/>
          <a:stretch>
            <a:fillRect/>
          </a:stretch>
        </p:blipFill>
        <p:spPr bwMode="auto">
          <a:xfrm flipH="1">
            <a:off x="1928794" y="1714494"/>
            <a:ext cx="5143536" cy="2233602"/>
          </a:xfrm>
          <a:prstGeom prst="rect">
            <a:avLst/>
          </a:prstGeom>
          <a:noFill/>
        </p:spPr>
      </p:pic>
      <p:sp>
        <p:nvSpPr>
          <p:cNvPr id="17" name="Rectangle 16"/>
          <p:cNvSpPr/>
          <p:nvPr/>
        </p:nvSpPr>
        <p:spPr>
          <a:xfrm>
            <a:off x="928662" y="1357304"/>
            <a:ext cx="3714776" cy="2571768"/>
          </a:xfrm>
          <a:prstGeom prst="rect">
            <a:avLst/>
          </a:prstGeom>
          <a:solidFill>
            <a:srgbClr val="000000">
              <a:alpha val="81176"/>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t"/>
          <a:lstStyle/>
          <a:p>
            <a:pPr>
              <a:buFont typeface="Arial" pitchFamily="34" charset="0"/>
              <a:buChar char="•"/>
            </a:pPr>
            <a:endParaRPr lang="en-US" dirty="0" smtClean="0"/>
          </a:p>
          <a:p>
            <a:pPr algn="ctr"/>
            <a:r>
              <a:rPr lang="en-US" dirty="0" smtClean="0"/>
              <a:t> </a:t>
            </a:r>
            <a:r>
              <a:rPr lang="en-US" sz="2000" dirty="0" smtClean="0">
                <a:solidFill>
                  <a:srgbClr val="FFFF00"/>
                </a:solidFill>
              </a:rPr>
              <a:t>signal processing</a:t>
            </a:r>
            <a:endParaRPr lang="en-US" dirty="0" smtClean="0">
              <a:solidFill>
                <a:srgbClr val="FFFF00"/>
              </a:solidFill>
            </a:endParaRPr>
          </a:p>
          <a:p>
            <a:r>
              <a:rPr lang="en-GB" dirty="0" smtClean="0"/>
              <a:t>Jitter [Balakrishnan1962]</a:t>
            </a:r>
          </a:p>
          <a:p>
            <a:r>
              <a:rPr lang="en-GB" dirty="0" smtClean="0"/>
              <a:t> </a:t>
            </a:r>
          </a:p>
          <a:p>
            <a:r>
              <a:rPr lang="en-US" dirty="0" smtClean="0"/>
              <a:t>Point processes [Bartlett 1964]</a:t>
            </a:r>
          </a:p>
          <a:p>
            <a:r>
              <a:rPr lang="en-US" dirty="0" smtClean="0"/>
              <a:t>  </a:t>
            </a:r>
          </a:p>
          <a:p>
            <a:r>
              <a:rPr lang="en-US" dirty="0" smtClean="0"/>
              <a:t>Impulse processes [</a:t>
            </a:r>
            <a:r>
              <a:rPr lang="en-US" dirty="0" err="1" smtClean="0"/>
              <a:t>Leneman</a:t>
            </a:r>
            <a:r>
              <a:rPr lang="en-US" dirty="0" smtClean="0"/>
              <a:t> 1966] </a:t>
            </a:r>
          </a:p>
          <a:p>
            <a:endParaRPr lang="en-US" dirty="0" smtClean="0"/>
          </a:p>
          <a:p>
            <a:r>
              <a:rPr lang="en-GB" dirty="0" smtClean="0"/>
              <a:t>Shot noise [</a:t>
            </a:r>
            <a:r>
              <a:rPr lang="en-GB" dirty="0" err="1" smtClean="0"/>
              <a:t>Bremaud</a:t>
            </a:r>
            <a:r>
              <a:rPr lang="en-GB" dirty="0" smtClean="0"/>
              <a:t> et al. 2003]</a:t>
            </a:r>
          </a:p>
        </p:txBody>
      </p:sp>
      <p:pic>
        <p:nvPicPr>
          <p:cNvPr id="20" name="Picture 4" descr="http://pages.shanti.virginia.edu/bibsoc/files/2011/02/cropped-IMG_0607a.jpg"/>
          <p:cNvPicPr>
            <a:picLocks noChangeAspect="1" noChangeArrowheads="1"/>
          </p:cNvPicPr>
          <p:nvPr/>
        </p:nvPicPr>
        <p:blipFill>
          <a:blip r:embed="rId4"/>
          <a:srcRect l="53576"/>
          <a:stretch>
            <a:fillRect/>
          </a:stretch>
        </p:blipFill>
        <p:spPr bwMode="auto">
          <a:xfrm>
            <a:off x="3500430" y="3786196"/>
            <a:ext cx="1980809" cy="898756"/>
          </a:xfrm>
          <a:prstGeom prst="rect">
            <a:avLst/>
          </a:prstGeom>
          <a:noFill/>
        </p:spPr>
      </p:pic>
      <p:pic>
        <p:nvPicPr>
          <p:cNvPr id="21" name="Picture 6" descr="http://rutheh.files.wordpress.com/2010/05/ruthsbookshelf.jpg"/>
          <p:cNvPicPr>
            <a:picLocks noChangeAspect="1" noChangeArrowheads="1"/>
          </p:cNvPicPr>
          <p:nvPr/>
        </p:nvPicPr>
        <p:blipFill>
          <a:blip r:embed="rId5" cstate="print"/>
          <a:srcRect t="11113" b="18508"/>
          <a:stretch>
            <a:fillRect/>
          </a:stretch>
        </p:blipFill>
        <p:spPr bwMode="auto">
          <a:xfrm flipH="1">
            <a:off x="428596" y="857238"/>
            <a:ext cx="3235130" cy="1357322"/>
          </a:xfrm>
          <a:prstGeom prst="rect">
            <a:avLst/>
          </a:prstGeom>
          <a:noFill/>
        </p:spPr>
      </p:pic>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related work</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28676" name="Picture 4" descr="http://pages.shanti.virginia.edu/bibsoc/files/2011/02/cropped-IMG_0607a.jpg"/>
          <p:cNvPicPr>
            <a:picLocks noChangeAspect="1" noChangeArrowheads="1"/>
          </p:cNvPicPr>
          <p:nvPr/>
        </p:nvPicPr>
        <p:blipFill>
          <a:blip r:embed="rId3"/>
          <a:srcRect l="53576"/>
          <a:stretch>
            <a:fillRect/>
          </a:stretch>
        </p:blipFill>
        <p:spPr bwMode="auto">
          <a:xfrm>
            <a:off x="3500430" y="3786196"/>
            <a:ext cx="1980809" cy="898756"/>
          </a:xfrm>
          <a:prstGeom prst="rect">
            <a:avLst/>
          </a:prstGeom>
          <a:noFill/>
        </p:spPr>
      </p:pic>
      <p:pic>
        <p:nvPicPr>
          <p:cNvPr id="28678" name="Picture 6" descr="http://rutheh.files.wordpress.com/2010/05/ruthsbookshelf.jpg"/>
          <p:cNvPicPr>
            <a:picLocks noChangeAspect="1" noChangeArrowheads="1"/>
          </p:cNvPicPr>
          <p:nvPr/>
        </p:nvPicPr>
        <p:blipFill>
          <a:blip r:embed="rId4" cstate="print"/>
          <a:srcRect t="11113" b="18508"/>
          <a:stretch>
            <a:fillRect/>
          </a:stretch>
        </p:blipFill>
        <p:spPr bwMode="auto">
          <a:xfrm flipH="1">
            <a:off x="428596" y="857238"/>
            <a:ext cx="3235130" cy="1357322"/>
          </a:xfrm>
          <a:prstGeom prst="rect">
            <a:avLst/>
          </a:prstGeom>
          <a:noFill/>
        </p:spPr>
      </p:pic>
      <p:sp>
        <p:nvSpPr>
          <p:cNvPr id="28682" name="AutoShape 10"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4" name="AutoShape 12"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6" name="AutoShape 14"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8" name="AutoShape 16"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90" name="AutoShape 18" descr="http://onlyhdwallpapers.com/wallpaper/old_book_library_ladder_bookshelf_widescreen_desktop_1920x1200_hd-wallpaper-72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 name="Picture 4" descr="http://pages.shanti.virginia.edu/bibsoc/files/2011/02/cropped-IMG_0607a.jpg"/>
          <p:cNvPicPr>
            <a:picLocks noChangeAspect="1" noChangeArrowheads="1"/>
          </p:cNvPicPr>
          <p:nvPr/>
        </p:nvPicPr>
        <p:blipFill>
          <a:blip r:embed="rId3"/>
          <a:srcRect r="46647"/>
          <a:stretch>
            <a:fillRect/>
          </a:stretch>
        </p:blipFill>
        <p:spPr bwMode="auto">
          <a:xfrm>
            <a:off x="6072198" y="1071552"/>
            <a:ext cx="2276492" cy="898756"/>
          </a:xfrm>
          <a:prstGeom prst="rect">
            <a:avLst/>
          </a:prstGeom>
          <a:noFill/>
        </p:spPr>
      </p:pic>
      <p:pic>
        <p:nvPicPr>
          <p:cNvPr id="28693" name="Picture 21" descr="http://www.whiteboardbusiness.com/wp-content/uploads/2012/11/Old_book_on_shelf.jpg"/>
          <p:cNvPicPr>
            <a:picLocks noChangeAspect="1" noChangeArrowheads="1"/>
          </p:cNvPicPr>
          <p:nvPr/>
        </p:nvPicPr>
        <p:blipFill>
          <a:blip r:embed="rId5"/>
          <a:srcRect l="3750" t="40179" r="6249"/>
          <a:stretch>
            <a:fillRect/>
          </a:stretch>
        </p:blipFill>
        <p:spPr bwMode="auto">
          <a:xfrm flipH="1">
            <a:off x="1928794" y="1714494"/>
            <a:ext cx="5143536" cy="2233602"/>
          </a:xfrm>
          <a:prstGeom prst="rect">
            <a:avLst/>
          </a:prstGeom>
          <a:noFill/>
        </p:spPr>
      </p:pic>
      <p:sp>
        <p:nvSpPr>
          <p:cNvPr id="17" name="Rectangle 16"/>
          <p:cNvSpPr/>
          <p:nvPr/>
        </p:nvSpPr>
        <p:spPr>
          <a:xfrm>
            <a:off x="928662" y="1357304"/>
            <a:ext cx="3714776" cy="2571768"/>
          </a:xfrm>
          <a:prstGeom prst="rect">
            <a:avLst/>
          </a:prstGeom>
          <a:solidFill>
            <a:srgbClr val="000000">
              <a:alpha val="81176"/>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t"/>
          <a:lstStyle/>
          <a:p>
            <a:pPr>
              <a:buFont typeface="Arial" pitchFamily="34" charset="0"/>
              <a:buChar char="•"/>
            </a:pPr>
            <a:endParaRPr lang="en-US" dirty="0" smtClean="0"/>
          </a:p>
          <a:p>
            <a:pPr algn="ctr"/>
            <a:r>
              <a:rPr lang="en-US" dirty="0" smtClean="0"/>
              <a:t> </a:t>
            </a:r>
            <a:r>
              <a:rPr lang="en-US" sz="2000" dirty="0" smtClean="0">
                <a:solidFill>
                  <a:srgbClr val="FFFF00"/>
                </a:solidFill>
              </a:rPr>
              <a:t>signal processing</a:t>
            </a:r>
            <a:endParaRPr lang="en-US" dirty="0" smtClean="0">
              <a:solidFill>
                <a:srgbClr val="FFFF00"/>
              </a:solidFill>
            </a:endParaRPr>
          </a:p>
          <a:p>
            <a:r>
              <a:rPr lang="en-GB" dirty="0" smtClean="0"/>
              <a:t>Jitter [Balakrishnan1962]</a:t>
            </a:r>
          </a:p>
          <a:p>
            <a:r>
              <a:rPr lang="en-GB" dirty="0" smtClean="0"/>
              <a:t> </a:t>
            </a:r>
          </a:p>
          <a:p>
            <a:r>
              <a:rPr lang="en-US" dirty="0" smtClean="0"/>
              <a:t>Point processes [Bartlett 1964]</a:t>
            </a:r>
          </a:p>
          <a:p>
            <a:r>
              <a:rPr lang="en-US" dirty="0" smtClean="0"/>
              <a:t>  </a:t>
            </a:r>
          </a:p>
          <a:p>
            <a:r>
              <a:rPr lang="en-US" dirty="0" smtClean="0"/>
              <a:t>Impulse processes [</a:t>
            </a:r>
            <a:r>
              <a:rPr lang="en-US" dirty="0" err="1" smtClean="0"/>
              <a:t>Leneman</a:t>
            </a:r>
            <a:r>
              <a:rPr lang="en-US" dirty="0" smtClean="0"/>
              <a:t> 1966] </a:t>
            </a:r>
          </a:p>
          <a:p>
            <a:endParaRPr lang="en-US" dirty="0" smtClean="0"/>
          </a:p>
          <a:p>
            <a:r>
              <a:rPr lang="en-GB" dirty="0" smtClean="0"/>
              <a:t>Shot noise [</a:t>
            </a:r>
            <a:r>
              <a:rPr lang="en-GB" dirty="0" err="1" smtClean="0"/>
              <a:t>Bremaud</a:t>
            </a:r>
            <a:r>
              <a:rPr lang="en-GB" dirty="0" smtClean="0"/>
              <a:t> et al. 2003]</a:t>
            </a:r>
          </a:p>
        </p:txBody>
      </p:sp>
      <p:sp>
        <p:nvSpPr>
          <p:cNvPr id="18" name="Rectangle 17"/>
          <p:cNvSpPr/>
          <p:nvPr/>
        </p:nvSpPr>
        <p:spPr>
          <a:xfrm>
            <a:off x="3214678" y="1214428"/>
            <a:ext cx="5286412" cy="3286148"/>
          </a:xfrm>
          <a:prstGeom prst="rect">
            <a:avLst/>
          </a:prstGeom>
          <a:solidFill>
            <a:srgbClr val="000000">
              <a:alpha val="81176"/>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t"/>
          <a:lstStyle/>
          <a:p>
            <a:pPr>
              <a:buFont typeface="Arial" pitchFamily="34" charset="0"/>
              <a:buChar char="•"/>
            </a:pPr>
            <a:endParaRPr lang="en-US" dirty="0" smtClean="0"/>
          </a:p>
          <a:p>
            <a:pPr algn="ctr"/>
            <a:r>
              <a:rPr lang="en-US" dirty="0" smtClean="0"/>
              <a:t> </a:t>
            </a:r>
            <a:r>
              <a:rPr lang="en-US" sz="2000" dirty="0" smtClean="0">
                <a:solidFill>
                  <a:srgbClr val="FFFF00"/>
                </a:solidFill>
              </a:rPr>
              <a:t>assessing sampling patterns</a:t>
            </a:r>
            <a:endParaRPr lang="en-US" dirty="0" smtClean="0">
              <a:solidFill>
                <a:srgbClr val="FFFF00"/>
              </a:solidFill>
            </a:endParaRPr>
          </a:p>
          <a:p>
            <a:r>
              <a:rPr lang="en-GB" dirty="0" smtClean="0"/>
              <a:t>Point statistics [Ripley 1977]</a:t>
            </a:r>
          </a:p>
          <a:p>
            <a:r>
              <a:rPr lang="en-GB" dirty="0" smtClean="0"/>
              <a:t> </a:t>
            </a:r>
          </a:p>
          <a:p>
            <a:r>
              <a:rPr lang="en-US" dirty="0" smtClean="0"/>
              <a:t>Frequency analysis [</a:t>
            </a:r>
            <a:r>
              <a:rPr lang="en-US" dirty="0" err="1" smtClean="0"/>
              <a:t>Dippe&amp;Wold</a:t>
            </a:r>
            <a:r>
              <a:rPr lang="en-US" dirty="0" smtClean="0"/>
              <a:t> 85, Cook 86, Mitchell 91]</a:t>
            </a:r>
          </a:p>
          <a:p>
            <a:r>
              <a:rPr lang="en-US" dirty="0" smtClean="0"/>
              <a:t>  </a:t>
            </a:r>
          </a:p>
          <a:p>
            <a:r>
              <a:rPr lang="en-US" dirty="0" smtClean="0"/>
              <a:t>Discrepancy [Shirley 91] </a:t>
            </a:r>
          </a:p>
          <a:p>
            <a:endParaRPr lang="en-US" dirty="0" smtClean="0"/>
          </a:p>
          <a:p>
            <a:r>
              <a:rPr lang="en-GB" dirty="0" smtClean="0"/>
              <a:t>Statistical hypotheses [</a:t>
            </a:r>
            <a:r>
              <a:rPr lang="en-GB" dirty="0" err="1" smtClean="0"/>
              <a:t>Subr&amp;Arvo</a:t>
            </a:r>
            <a:r>
              <a:rPr lang="en-GB" dirty="0" smtClean="0"/>
              <a:t> 2007]</a:t>
            </a:r>
          </a:p>
          <a:p>
            <a:endParaRPr lang="en-US" dirty="0" smtClean="0"/>
          </a:p>
          <a:p>
            <a:r>
              <a:rPr lang="en-US" dirty="0" smtClean="0"/>
              <a:t>Others [</a:t>
            </a:r>
            <a:r>
              <a:rPr lang="en-US" dirty="0" err="1" smtClean="0"/>
              <a:t>Wei&amp;Wang</a:t>
            </a:r>
            <a:r>
              <a:rPr lang="en-US" dirty="0" smtClean="0"/>
              <a:t> 11,Oztireli&amp;Gross 12] </a:t>
            </a:r>
            <a:endParaRPr lang="en-GB" dirty="0" smtClean="0"/>
          </a:p>
          <a:p>
            <a:endParaRPr lang="en-US" dirty="0" smtClean="0"/>
          </a:p>
          <a:p>
            <a:endParaRPr lang="en-GB" dirty="0" smtClean="0"/>
          </a:p>
        </p:txBody>
      </p:sp>
      <p:sp>
        <p:nvSpPr>
          <p:cNvPr id="19" name="Rectangle 18"/>
          <p:cNvSpPr/>
          <p:nvPr/>
        </p:nvSpPr>
        <p:spPr>
          <a:xfrm>
            <a:off x="3428992" y="3000378"/>
            <a:ext cx="5286412" cy="1490674"/>
          </a:xfrm>
          <a:prstGeom prst="rect">
            <a:avLst/>
          </a:prstGeom>
          <a:solidFill>
            <a:srgbClr val="000000">
              <a:alpha val="81176"/>
            </a:srgbClr>
          </a:solidFill>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t"/>
          <a:lstStyle/>
          <a:p>
            <a:pPr>
              <a:buFont typeface="Arial" pitchFamily="34" charset="0"/>
              <a:buChar char="•"/>
            </a:pPr>
            <a:endParaRPr lang="en-US" dirty="0" smtClean="0"/>
          </a:p>
          <a:p>
            <a:pPr algn="ctr"/>
            <a:r>
              <a:rPr lang="en-US" sz="2000" dirty="0" smtClean="0">
                <a:solidFill>
                  <a:srgbClr val="FFFF00"/>
                </a:solidFill>
              </a:rPr>
              <a:t>spectral analysis of numerical integration</a:t>
            </a:r>
            <a:endParaRPr lang="en-US" dirty="0" smtClean="0">
              <a:solidFill>
                <a:srgbClr val="FFFF00"/>
              </a:solidFill>
            </a:endParaRPr>
          </a:p>
          <a:p>
            <a:r>
              <a:rPr lang="en-GB" dirty="0" smtClean="0"/>
              <a:t>numerical integration schemes </a:t>
            </a:r>
            <a:r>
              <a:rPr lang="it-IT" dirty="0" smtClean="0"/>
              <a:t>[Luchini 1994; Durand 2011]</a:t>
            </a:r>
            <a:endParaRPr lang="en-GB" dirty="0" smtClean="0"/>
          </a:p>
          <a:p>
            <a:r>
              <a:rPr lang="en-GB" dirty="0" smtClean="0"/>
              <a:t> </a:t>
            </a:r>
          </a:p>
          <a:p>
            <a:r>
              <a:rPr lang="en-US" dirty="0" smtClean="0"/>
              <a:t>errors in visibility integration [</a:t>
            </a:r>
            <a:r>
              <a:rPr lang="en-US" dirty="0" err="1" smtClean="0"/>
              <a:t>Ramamoorthi</a:t>
            </a:r>
            <a:r>
              <a:rPr lang="en-US" dirty="0" smtClean="0"/>
              <a:t> et al. 12]</a:t>
            </a:r>
          </a:p>
          <a:p>
            <a:r>
              <a:rPr lang="en-US" dirty="0" smtClean="0"/>
              <a:t>  </a:t>
            </a:r>
          </a:p>
          <a:p>
            <a:endParaRPr lang="en-US" dirty="0" smtClean="0"/>
          </a:p>
          <a:p>
            <a:endParaRPr lang="en-GB" dirty="0" smtClean="0"/>
          </a:p>
        </p:txBody>
      </p:sp>
      <p:pic>
        <p:nvPicPr>
          <p:cNvPr id="20" name="Picture 12" descr="http://24.media.tumblr.com/tumblr_m8eqceiTSV1qbc06wo1_1280.jpg"/>
          <p:cNvPicPr>
            <a:picLocks noChangeAspect="1" noChangeArrowheads="1"/>
          </p:cNvPicPr>
          <p:nvPr/>
        </p:nvPicPr>
        <p:blipFill>
          <a:blip r:embed="rId6" cstate="print"/>
          <a:srcRect t="7259" b="41926"/>
          <a:stretch>
            <a:fillRect/>
          </a:stretch>
        </p:blipFill>
        <p:spPr bwMode="auto">
          <a:xfrm flipV="1">
            <a:off x="7000892" y="714362"/>
            <a:ext cx="1752536" cy="500066"/>
          </a:xfrm>
          <a:prstGeom prst="rect">
            <a:avLst/>
          </a:prstGeom>
          <a:noFill/>
          <a:effectLst>
            <a:softEdge rad="63500"/>
          </a:effectLst>
        </p:spPr>
      </p:pic>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723872" y="23799"/>
            <a:ext cx="7705780" cy="619125"/>
          </a:xfrm>
        </p:spPr>
        <p:txBody>
          <a:bodyPr>
            <a:normAutofit/>
          </a:bodyPr>
          <a:lstStyle/>
          <a:p>
            <a:pPr algn="ctr"/>
            <a:r>
              <a:rPr lang="en-US" dirty="0" smtClean="0"/>
              <a:t>reconstruct image at pixel centers</a:t>
            </a:r>
            <a:endParaRPr lang="en-US" dirty="0"/>
          </a:p>
        </p:txBody>
      </p:sp>
      <p:pic>
        <p:nvPicPr>
          <p:cNvPr id="4103" name="Picture 7"/>
          <p:cNvPicPr>
            <a:picLocks noChangeAspect="1" noChangeArrowheads="1"/>
          </p:cNvPicPr>
          <p:nvPr/>
        </p:nvPicPr>
        <p:blipFill>
          <a:blip r:embed="rId3"/>
          <a:srcRect t="5882" r="840" b="6531"/>
          <a:stretch>
            <a:fillRect/>
          </a:stretch>
        </p:blipFill>
        <p:spPr bwMode="auto">
          <a:xfrm>
            <a:off x="357158" y="720712"/>
            <a:ext cx="8429684" cy="4071966"/>
          </a:xfrm>
          <a:prstGeom prst="rect">
            <a:avLst/>
          </a:prstGeom>
          <a:noFill/>
          <a:ln w="9525">
            <a:noFill/>
            <a:miter lim="800000"/>
            <a:headEnd/>
            <a:tailEnd/>
          </a:ln>
          <a:effectLst/>
        </p:spPr>
      </p:pic>
      <p:cxnSp>
        <p:nvCxnSpPr>
          <p:cNvPr id="18" name="Straight Arrow Connector 17"/>
          <p:cNvCxnSpPr/>
          <p:nvPr/>
        </p:nvCxnSpPr>
        <p:spPr>
          <a:xfrm>
            <a:off x="571472" y="3571882"/>
            <a:ext cx="928694" cy="500066"/>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47" idx="1"/>
          </p:cNvCxnSpPr>
          <p:nvPr/>
        </p:nvCxnSpPr>
        <p:spPr>
          <a:xfrm flipV="1">
            <a:off x="571472" y="3443265"/>
            <a:ext cx="571504" cy="128617"/>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322297" y="2678907"/>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8596" y="1428742"/>
            <a:ext cx="1081899" cy="400110"/>
          </a:xfrm>
          <a:prstGeom prst="rect">
            <a:avLst/>
          </a:prstGeom>
          <a:noFill/>
        </p:spPr>
        <p:txBody>
          <a:bodyPr wrap="none" rtlCol="0">
            <a:spAutoFit/>
          </a:bodyPr>
          <a:lstStyle/>
          <a:p>
            <a:r>
              <a:rPr lang="en-US" sz="2000" dirty="0" smtClean="0">
                <a:solidFill>
                  <a:schemeClr val="accent6">
                    <a:lumMod val="60000"/>
                    <a:lumOff val="40000"/>
                  </a:schemeClr>
                </a:solidFill>
              </a:rPr>
              <a:t>radiance</a:t>
            </a:r>
            <a:endParaRPr lang="en-GB" sz="2000" dirty="0">
              <a:solidFill>
                <a:schemeClr val="accent6">
                  <a:lumMod val="60000"/>
                  <a:lumOff val="40000"/>
                </a:schemeClr>
              </a:solidFill>
            </a:endParaRPr>
          </a:p>
        </p:txBody>
      </p:sp>
      <p:sp>
        <p:nvSpPr>
          <p:cNvPr id="46" name="TextBox 45"/>
          <p:cNvSpPr txBox="1"/>
          <p:nvPr/>
        </p:nvSpPr>
        <p:spPr>
          <a:xfrm>
            <a:off x="1476218" y="4000510"/>
            <a:ext cx="309700" cy="400110"/>
          </a:xfrm>
          <a:prstGeom prst="rect">
            <a:avLst/>
          </a:prstGeom>
          <a:noFill/>
        </p:spPr>
        <p:txBody>
          <a:bodyPr wrap="none" rtlCol="0">
            <a:spAutoFit/>
          </a:bodyPr>
          <a:lstStyle/>
          <a:p>
            <a:r>
              <a:rPr lang="en-US" sz="2000" dirty="0" smtClean="0">
                <a:solidFill>
                  <a:schemeClr val="accent6">
                    <a:lumMod val="60000"/>
                    <a:lumOff val="40000"/>
                  </a:schemeClr>
                </a:solidFill>
              </a:rPr>
              <a:t>Y</a:t>
            </a:r>
            <a:endParaRPr lang="en-GB" sz="2000" dirty="0">
              <a:solidFill>
                <a:schemeClr val="accent6">
                  <a:lumMod val="60000"/>
                  <a:lumOff val="40000"/>
                </a:schemeClr>
              </a:solidFill>
            </a:endParaRPr>
          </a:p>
        </p:txBody>
      </p:sp>
      <p:sp>
        <p:nvSpPr>
          <p:cNvPr id="47" name="TextBox 46"/>
          <p:cNvSpPr txBox="1"/>
          <p:nvPr/>
        </p:nvSpPr>
        <p:spPr>
          <a:xfrm>
            <a:off x="1142976" y="3243210"/>
            <a:ext cx="317716" cy="400110"/>
          </a:xfrm>
          <a:prstGeom prst="rect">
            <a:avLst/>
          </a:prstGeom>
          <a:noFill/>
        </p:spPr>
        <p:txBody>
          <a:bodyPr wrap="none" rtlCol="0">
            <a:spAutoFit/>
          </a:bodyPr>
          <a:lstStyle/>
          <a:p>
            <a:r>
              <a:rPr lang="en-US" sz="2000" dirty="0" smtClean="0">
                <a:solidFill>
                  <a:schemeClr val="accent6">
                    <a:lumMod val="60000"/>
                    <a:lumOff val="40000"/>
                  </a:schemeClr>
                </a:solidFill>
              </a:rPr>
              <a:t>X</a:t>
            </a:r>
            <a:endParaRPr lang="en-GB" sz="2000" dirty="0">
              <a:solidFill>
                <a:schemeClr val="accent6">
                  <a:lumMod val="60000"/>
                  <a:lumOff val="40000"/>
                </a:schemeClr>
              </a:solidFill>
            </a:endParaRPr>
          </a:p>
        </p:txBody>
      </p:sp>
      <p:sp>
        <p:nvSpPr>
          <p:cNvPr id="48" name="TextBox 47"/>
          <p:cNvSpPr txBox="1"/>
          <p:nvPr/>
        </p:nvSpPr>
        <p:spPr>
          <a:xfrm>
            <a:off x="6826266" y="3422656"/>
            <a:ext cx="1659365" cy="400110"/>
          </a:xfrm>
          <a:prstGeom prst="rect">
            <a:avLst/>
          </a:prstGeom>
          <a:noFill/>
        </p:spPr>
        <p:txBody>
          <a:bodyPr wrap="none" rtlCol="0">
            <a:spAutoFit/>
          </a:bodyPr>
          <a:lstStyle/>
          <a:p>
            <a:r>
              <a:rPr lang="en-US" sz="2000" dirty="0" smtClean="0">
                <a:solidFill>
                  <a:srgbClr val="FFFF00"/>
                </a:solidFill>
              </a:rPr>
              <a:t>pixel footprint</a:t>
            </a:r>
            <a:endParaRPr lang="en-GB" sz="2000" dirty="0">
              <a:solidFill>
                <a:srgbClr val="FFFF00"/>
              </a:solidFill>
            </a:endParaRPr>
          </a:p>
        </p:txBody>
      </p:sp>
      <p:cxnSp>
        <p:nvCxnSpPr>
          <p:cNvPr id="51" name="Straight Connector 50"/>
          <p:cNvCxnSpPr>
            <a:stCxn id="48" idx="1"/>
          </p:cNvCxnSpPr>
          <p:nvPr/>
        </p:nvCxnSpPr>
        <p:spPr>
          <a:xfrm rot="10800000">
            <a:off x="6326200" y="3608497"/>
            <a:ext cx="500066" cy="1421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500958" y="2500312"/>
            <a:ext cx="1081899" cy="707886"/>
          </a:xfrm>
          <a:prstGeom prst="rect">
            <a:avLst/>
          </a:prstGeom>
          <a:noFill/>
        </p:spPr>
        <p:txBody>
          <a:bodyPr wrap="none" rtlCol="0">
            <a:spAutoFit/>
          </a:bodyPr>
          <a:lstStyle/>
          <a:p>
            <a:r>
              <a:rPr lang="en-US" sz="2000" dirty="0" smtClean="0">
                <a:solidFill>
                  <a:srgbClr val="FFFF00"/>
                </a:solidFill>
              </a:rPr>
              <a:t>actual</a:t>
            </a:r>
          </a:p>
          <a:p>
            <a:r>
              <a:rPr lang="en-US" sz="2000" dirty="0" smtClean="0">
                <a:solidFill>
                  <a:srgbClr val="FFFF00"/>
                </a:solidFill>
              </a:rPr>
              <a:t>radiance</a:t>
            </a:r>
            <a:endParaRPr lang="en-GB" sz="2000" dirty="0">
              <a:solidFill>
                <a:srgbClr val="FFFF00"/>
              </a:solidFill>
            </a:endParaRPr>
          </a:p>
        </p:txBody>
      </p:sp>
      <p:cxnSp>
        <p:nvCxnSpPr>
          <p:cNvPr id="82" name="Straight Connector 81"/>
          <p:cNvCxnSpPr>
            <a:stCxn id="81" idx="1"/>
          </p:cNvCxnSpPr>
          <p:nvPr/>
        </p:nvCxnSpPr>
        <p:spPr>
          <a:xfrm rot="10800000" flipV="1">
            <a:off x="7000892" y="2854254"/>
            <a:ext cx="500066" cy="324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43108" y="785800"/>
            <a:ext cx="5111079" cy="400110"/>
          </a:xfrm>
          <a:prstGeom prst="rect">
            <a:avLst/>
          </a:prstGeom>
          <a:noFill/>
        </p:spPr>
        <p:txBody>
          <a:bodyPr wrap="none" rtlCol="0">
            <a:spAutoFit/>
          </a:bodyPr>
          <a:lstStyle/>
          <a:p>
            <a:r>
              <a:rPr lang="en-US" sz="2000" dirty="0" smtClean="0">
                <a:solidFill>
                  <a:srgbClr val="FFFF00"/>
                </a:solidFill>
              </a:rPr>
              <a:t>using radiance samples at sparse (X,Y) locations</a:t>
            </a:r>
            <a:endParaRPr lang="en-GB" sz="2000" dirty="0">
              <a:solidFill>
                <a:srgbClr val="FFFF00"/>
              </a:solidFill>
            </a:endParaRPr>
          </a:p>
        </p:txBody>
      </p:sp>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723872" y="23799"/>
            <a:ext cx="7705780" cy="619125"/>
          </a:xfrm>
        </p:spPr>
        <p:txBody>
          <a:bodyPr>
            <a:normAutofit fontScale="90000"/>
          </a:bodyPr>
          <a:lstStyle/>
          <a:p>
            <a:pPr algn="ctr"/>
            <a:r>
              <a:rPr lang="en-US" dirty="0" smtClean="0"/>
              <a:t>Image reconstruction: well studied problem</a:t>
            </a:r>
            <a:endParaRPr lang="en-US" dirty="0"/>
          </a:p>
        </p:txBody>
      </p:sp>
      <p:pic>
        <p:nvPicPr>
          <p:cNvPr id="4103" name="Picture 7"/>
          <p:cNvPicPr>
            <a:picLocks noChangeAspect="1" noChangeArrowheads="1"/>
          </p:cNvPicPr>
          <p:nvPr/>
        </p:nvPicPr>
        <p:blipFill>
          <a:blip r:embed="rId3"/>
          <a:srcRect t="5882" r="840" b="6531"/>
          <a:stretch>
            <a:fillRect/>
          </a:stretch>
        </p:blipFill>
        <p:spPr bwMode="auto">
          <a:xfrm>
            <a:off x="357158" y="720712"/>
            <a:ext cx="8429684" cy="4071966"/>
          </a:xfrm>
          <a:prstGeom prst="rect">
            <a:avLst/>
          </a:prstGeom>
          <a:noFill/>
          <a:ln w="9525">
            <a:noFill/>
            <a:miter lim="800000"/>
            <a:headEnd/>
            <a:tailEnd/>
          </a:ln>
          <a:effectLst/>
        </p:spPr>
      </p:pic>
      <p:cxnSp>
        <p:nvCxnSpPr>
          <p:cNvPr id="18" name="Straight Arrow Connector 17"/>
          <p:cNvCxnSpPr/>
          <p:nvPr/>
        </p:nvCxnSpPr>
        <p:spPr>
          <a:xfrm>
            <a:off x="571472" y="3571882"/>
            <a:ext cx="928694" cy="500066"/>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47" idx="1"/>
          </p:cNvCxnSpPr>
          <p:nvPr/>
        </p:nvCxnSpPr>
        <p:spPr>
          <a:xfrm flipV="1">
            <a:off x="571472" y="3443265"/>
            <a:ext cx="571504" cy="128617"/>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322297" y="2678907"/>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8596" y="1428742"/>
            <a:ext cx="1081899" cy="400110"/>
          </a:xfrm>
          <a:prstGeom prst="rect">
            <a:avLst/>
          </a:prstGeom>
          <a:noFill/>
        </p:spPr>
        <p:txBody>
          <a:bodyPr wrap="none" rtlCol="0">
            <a:spAutoFit/>
          </a:bodyPr>
          <a:lstStyle/>
          <a:p>
            <a:r>
              <a:rPr lang="en-US" sz="2000" dirty="0" smtClean="0">
                <a:solidFill>
                  <a:schemeClr val="accent6">
                    <a:lumMod val="60000"/>
                    <a:lumOff val="40000"/>
                  </a:schemeClr>
                </a:solidFill>
              </a:rPr>
              <a:t>radiance</a:t>
            </a:r>
            <a:endParaRPr lang="en-GB" sz="2000" dirty="0">
              <a:solidFill>
                <a:schemeClr val="accent6">
                  <a:lumMod val="60000"/>
                  <a:lumOff val="40000"/>
                </a:schemeClr>
              </a:solidFill>
            </a:endParaRPr>
          </a:p>
        </p:txBody>
      </p:sp>
      <p:sp>
        <p:nvSpPr>
          <p:cNvPr id="46" name="TextBox 45"/>
          <p:cNvSpPr txBox="1"/>
          <p:nvPr/>
        </p:nvSpPr>
        <p:spPr>
          <a:xfrm>
            <a:off x="1476218" y="4000510"/>
            <a:ext cx="309700" cy="400110"/>
          </a:xfrm>
          <a:prstGeom prst="rect">
            <a:avLst/>
          </a:prstGeom>
          <a:noFill/>
        </p:spPr>
        <p:txBody>
          <a:bodyPr wrap="none" rtlCol="0">
            <a:spAutoFit/>
          </a:bodyPr>
          <a:lstStyle/>
          <a:p>
            <a:r>
              <a:rPr lang="en-US" sz="2000" dirty="0" smtClean="0">
                <a:solidFill>
                  <a:schemeClr val="accent6">
                    <a:lumMod val="60000"/>
                    <a:lumOff val="40000"/>
                  </a:schemeClr>
                </a:solidFill>
              </a:rPr>
              <a:t>Y</a:t>
            </a:r>
            <a:endParaRPr lang="en-GB" sz="2000" dirty="0">
              <a:solidFill>
                <a:schemeClr val="accent6">
                  <a:lumMod val="60000"/>
                  <a:lumOff val="40000"/>
                </a:schemeClr>
              </a:solidFill>
            </a:endParaRPr>
          </a:p>
        </p:txBody>
      </p:sp>
      <p:sp>
        <p:nvSpPr>
          <p:cNvPr id="47" name="TextBox 46"/>
          <p:cNvSpPr txBox="1"/>
          <p:nvPr/>
        </p:nvSpPr>
        <p:spPr>
          <a:xfrm>
            <a:off x="1142976" y="3243210"/>
            <a:ext cx="317716" cy="400110"/>
          </a:xfrm>
          <a:prstGeom prst="rect">
            <a:avLst/>
          </a:prstGeom>
          <a:noFill/>
        </p:spPr>
        <p:txBody>
          <a:bodyPr wrap="none" rtlCol="0">
            <a:spAutoFit/>
          </a:bodyPr>
          <a:lstStyle/>
          <a:p>
            <a:r>
              <a:rPr lang="en-US" sz="2000" dirty="0" smtClean="0">
                <a:solidFill>
                  <a:schemeClr val="accent6">
                    <a:lumMod val="60000"/>
                    <a:lumOff val="40000"/>
                  </a:schemeClr>
                </a:solidFill>
              </a:rPr>
              <a:t>X</a:t>
            </a:r>
            <a:endParaRPr lang="en-GB" sz="2000" dirty="0">
              <a:solidFill>
                <a:schemeClr val="accent6">
                  <a:lumMod val="60000"/>
                  <a:lumOff val="40000"/>
                </a:schemeClr>
              </a:solidFill>
            </a:endParaRPr>
          </a:p>
        </p:txBody>
      </p:sp>
      <p:sp>
        <p:nvSpPr>
          <p:cNvPr id="48" name="TextBox 47"/>
          <p:cNvSpPr txBox="1"/>
          <p:nvPr/>
        </p:nvSpPr>
        <p:spPr>
          <a:xfrm>
            <a:off x="6826266" y="3422656"/>
            <a:ext cx="1659365" cy="400110"/>
          </a:xfrm>
          <a:prstGeom prst="rect">
            <a:avLst/>
          </a:prstGeom>
          <a:noFill/>
        </p:spPr>
        <p:txBody>
          <a:bodyPr wrap="none" rtlCol="0">
            <a:spAutoFit/>
          </a:bodyPr>
          <a:lstStyle/>
          <a:p>
            <a:r>
              <a:rPr lang="en-US" sz="2000" dirty="0" smtClean="0">
                <a:solidFill>
                  <a:srgbClr val="FFFF00"/>
                </a:solidFill>
              </a:rPr>
              <a:t>pixel footprint</a:t>
            </a:r>
            <a:endParaRPr lang="en-GB" sz="2000" dirty="0">
              <a:solidFill>
                <a:srgbClr val="FFFF00"/>
              </a:solidFill>
            </a:endParaRPr>
          </a:p>
        </p:txBody>
      </p:sp>
      <p:cxnSp>
        <p:nvCxnSpPr>
          <p:cNvPr id="51" name="Straight Connector 50"/>
          <p:cNvCxnSpPr>
            <a:stCxn id="48" idx="1"/>
          </p:cNvCxnSpPr>
          <p:nvPr/>
        </p:nvCxnSpPr>
        <p:spPr>
          <a:xfrm rot="10800000">
            <a:off x="6326200" y="3608497"/>
            <a:ext cx="500066" cy="1421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500958" y="2500312"/>
            <a:ext cx="1081899" cy="707886"/>
          </a:xfrm>
          <a:prstGeom prst="rect">
            <a:avLst/>
          </a:prstGeom>
          <a:noFill/>
        </p:spPr>
        <p:txBody>
          <a:bodyPr wrap="none" rtlCol="0">
            <a:spAutoFit/>
          </a:bodyPr>
          <a:lstStyle/>
          <a:p>
            <a:r>
              <a:rPr lang="en-US" sz="2000" dirty="0" smtClean="0">
                <a:solidFill>
                  <a:srgbClr val="FFFF00"/>
                </a:solidFill>
              </a:rPr>
              <a:t>actual</a:t>
            </a:r>
          </a:p>
          <a:p>
            <a:r>
              <a:rPr lang="en-US" sz="2000" dirty="0" smtClean="0">
                <a:solidFill>
                  <a:srgbClr val="FFFF00"/>
                </a:solidFill>
              </a:rPr>
              <a:t>radiance</a:t>
            </a:r>
            <a:endParaRPr lang="en-GB" sz="2000" dirty="0">
              <a:solidFill>
                <a:srgbClr val="FFFF00"/>
              </a:solidFill>
            </a:endParaRPr>
          </a:p>
        </p:txBody>
      </p:sp>
      <p:cxnSp>
        <p:nvCxnSpPr>
          <p:cNvPr id="82" name="Straight Connector 81"/>
          <p:cNvCxnSpPr>
            <a:stCxn id="81" idx="1"/>
          </p:cNvCxnSpPr>
          <p:nvPr/>
        </p:nvCxnSpPr>
        <p:spPr>
          <a:xfrm rot="10800000" flipV="1">
            <a:off x="7000892" y="2854254"/>
            <a:ext cx="500066" cy="324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17" name="Picture 6" descr="http://rutheh.files.wordpress.com/2010/05/ruthsbookshelf.jpg"/>
          <p:cNvPicPr>
            <a:picLocks noChangeAspect="1" noChangeArrowheads="1"/>
          </p:cNvPicPr>
          <p:nvPr/>
        </p:nvPicPr>
        <p:blipFill>
          <a:blip r:embed="rId4" cstate="print"/>
          <a:srcRect t="11113" b="18508"/>
          <a:stretch>
            <a:fillRect/>
          </a:stretch>
        </p:blipFill>
        <p:spPr bwMode="auto">
          <a:xfrm flipH="1">
            <a:off x="2735032" y="1812978"/>
            <a:ext cx="3194290" cy="1340190"/>
          </a:xfrm>
          <a:prstGeom prst="rect">
            <a:avLst/>
          </a:prstGeom>
          <a:noFill/>
        </p:spPr>
      </p:pic>
    </p:spTree>
    <p:extLst>
      <p:ext uri="{BB962C8B-B14F-4D97-AF65-F5344CB8AC3E}">
        <p14:creationId xmlns:p14="http://schemas.microsoft.com/office/powerpoint/2010/main" val="916777766"/>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a:xfrm>
            <a:off x="723872" y="23799"/>
            <a:ext cx="7705780" cy="619125"/>
          </a:xfrm>
        </p:spPr>
        <p:txBody>
          <a:bodyPr>
            <a:normAutofit/>
          </a:bodyPr>
          <a:lstStyle/>
          <a:p>
            <a:pPr algn="ctr"/>
            <a:r>
              <a:rPr lang="en-US" dirty="0" smtClean="0"/>
              <a:t>image reconstruction problem</a:t>
            </a:r>
            <a:endParaRPr lang="en-US" dirty="0"/>
          </a:p>
        </p:txBody>
      </p:sp>
      <p:pic>
        <p:nvPicPr>
          <p:cNvPr id="119810" name="Picture 2"/>
          <p:cNvPicPr>
            <a:picLocks noChangeAspect="1" noChangeArrowheads="1"/>
          </p:cNvPicPr>
          <p:nvPr/>
        </p:nvPicPr>
        <p:blipFill>
          <a:blip r:embed="rId3"/>
          <a:srcRect/>
          <a:stretch>
            <a:fillRect/>
          </a:stretch>
        </p:blipFill>
        <p:spPr bwMode="auto">
          <a:xfrm>
            <a:off x="4857752" y="1000114"/>
            <a:ext cx="3681415" cy="3282550"/>
          </a:xfrm>
          <a:prstGeom prst="rect">
            <a:avLst/>
          </a:prstGeom>
          <a:ln>
            <a:noFill/>
          </a:ln>
          <a:effectLst>
            <a:outerShdw blurRad="292100" dist="139700" dir="2700000" algn="tl" rotWithShape="0">
              <a:srgbClr val="333333">
                <a:alpha val="65000"/>
              </a:srgbClr>
            </a:outerShdw>
          </a:effectLst>
        </p:spPr>
      </p:pic>
      <p:sp>
        <p:nvSpPr>
          <p:cNvPr id="19" name="Right Arrow 18"/>
          <p:cNvSpPr/>
          <p:nvPr/>
        </p:nvSpPr>
        <p:spPr>
          <a:xfrm>
            <a:off x="4214810" y="3071816"/>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246785" y="3986491"/>
            <a:ext cx="2754371" cy="338554"/>
          </a:xfrm>
          <a:prstGeom prst="rect">
            <a:avLst/>
          </a:prstGeom>
          <a:noFill/>
        </p:spPr>
        <p:txBody>
          <a:bodyPr wrap="square" rtlCol="0">
            <a:spAutoFit/>
          </a:bodyPr>
          <a:lstStyle/>
          <a:p>
            <a:r>
              <a:rPr lang="en-US" dirty="0" smtClean="0">
                <a:solidFill>
                  <a:srgbClr val="FFC000"/>
                </a:solidFill>
              </a:rPr>
              <a:t>image from [</a:t>
            </a:r>
            <a:r>
              <a:rPr lang="en-US" dirty="0" err="1" smtClean="0">
                <a:solidFill>
                  <a:srgbClr val="FFC000"/>
                </a:solidFill>
              </a:rPr>
              <a:t>Soler</a:t>
            </a:r>
            <a:r>
              <a:rPr lang="en-US" dirty="0" smtClean="0">
                <a:solidFill>
                  <a:srgbClr val="FFC000"/>
                </a:solidFill>
              </a:rPr>
              <a:t> et al 09]</a:t>
            </a:r>
            <a:endParaRPr lang="en-GB" dirty="0">
              <a:solidFill>
                <a:srgbClr val="FFC000"/>
              </a:solidFill>
            </a:endParaRPr>
          </a:p>
        </p:txBody>
      </p:sp>
      <p:grpSp>
        <p:nvGrpSpPr>
          <p:cNvPr id="724" name="Group 723"/>
          <p:cNvGrpSpPr/>
          <p:nvPr/>
        </p:nvGrpSpPr>
        <p:grpSpPr>
          <a:xfrm>
            <a:off x="4883876" y="1019707"/>
            <a:ext cx="3636807" cy="3214710"/>
            <a:chOff x="5111051" y="1000114"/>
            <a:chExt cx="3636807" cy="3214710"/>
          </a:xfrm>
        </p:grpSpPr>
        <p:grpSp>
          <p:nvGrpSpPr>
            <p:cNvPr id="450" name="Group 63"/>
            <p:cNvGrpSpPr/>
            <p:nvPr/>
          </p:nvGrpSpPr>
          <p:grpSpPr>
            <a:xfrm>
              <a:off x="5111051" y="1000114"/>
              <a:ext cx="3636807" cy="214314"/>
              <a:chOff x="4877345" y="1000114"/>
              <a:chExt cx="3636807" cy="214314"/>
            </a:xfrm>
          </p:grpSpPr>
          <p:sp>
            <p:nvSpPr>
              <p:cNvPr id="505" name="Oval 504"/>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Oval 505"/>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Oval 506"/>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Oval 507"/>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Oval 508"/>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Oval 512"/>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Oval 514"/>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Oval 516"/>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 name="Oval 517"/>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Oval 518"/>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Oval 519"/>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Oval 520"/>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1" name="Group 64"/>
            <p:cNvGrpSpPr/>
            <p:nvPr/>
          </p:nvGrpSpPr>
          <p:grpSpPr>
            <a:xfrm>
              <a:off x="5111051" y="1214428"/>
              <a:ext cx="3636807" cy="214314"/>
              <a:chOff x="4877345" y="1000114"/>
              <a:chExt cx="3636807" cy="214314"/>
            </a:xfrm>
          </p:grpSpPr>
          <p:sp>
            <p:nvSpPr>
              <p:cNvPr id="488" name="Oval 487"/>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Oval 488"/>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Oval 489"/>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Oval 490"/>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Oval 491"/>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Oval 492"/>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Oval 498"/>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2" name="Group 84"/>
            <p:cNvGrpSpPr/>
            <p:nvPr/>
          </p:nvGrpSpPr>
          <p:grpSpPr>
            <a:xfrm>
              <a:off x="5111051" y="1428742"/>
              <a:ext cx="3636807" cy="214314"/>
              <a:chOff x="4877345" y="1000114"/>
              <a:chExt cx="3636807" cy="214314"/>
            </a:xfrm>
          </p:grpSpPr>
          <p:sp>
            <p:nvSpPr>
              <p:cNvPr id="471" name="Oval 470"/>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Oval 471"/>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Oval 472"/>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Oval 473"/>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Oval 474"/>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Oval 475"/>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Oval 476"/>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Oval 477"/>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Oval 480"/>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Oval 481"/>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Oval 482"/>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Oval 484"/>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3" name="Group 102"/>
            <p:cNvGrpSpPr/>
            <p:nvPr/>
          </p:nvGrpSpPr>
          <p:grpSpPr>
            <a:xfrm>
              <a:off x="5111051" y="1643056"/>
              <a:ext cx="3636807" cy="214314"/>
              <a:chOff x="4877345" y="1000114"/>
              <a:chExt cx="3636807" cy="214314"/>
            </a:xfrm>
          </p:grpSpPr>
          <p:sp>
            <p:nvSpPr>
              <p:cNvPr id="454" name="Oval 453"/>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Oval 455"/>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Oval 456"/>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Oval 457"/>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Oval 458"/>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Oval 463"/>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Oval 465"/>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Oval 466"/>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Oval 467"/>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Oval 468"/>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3" name="Group 63"/>
            <p:cNvGrpSpPr/>
            <p:nvPr/>
          </p:nvGrpSpPr>
          <p:grpSpPr>
            <a:xfrm>
              <a:off x="5111051" y="1857370"/>
              <a:ext cx="3636807" cy="214314"/>
              <a:chOff x="4877345" y="1000114"/>
              <a:chExt cx="3636807" cy="214314"/>
            </a:xfrm>
          </p:grpSpPr>
          <p:sp>
            <p:nvSpPr>
              <p:cNvPr id="578" name="Oval 577"/>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Oval 578"/>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Oval 579"/>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Oval 580"/>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Oval 581"/>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Oval 582"/>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Oval 583"/>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Oval 584"/>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Oval 585"/>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Oval 586"/>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Oval 587"/>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Oval 588"/>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Oval 589"/>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Oval 590"/>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Oval 591"/>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Oval 592"/>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Oval 593"/>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4" name="Group 64"/>
            <p:cNvGrpSpPr/>
            <p:nvPr/>
          </p:nvGrpSpPr>
          <p:grpSpPr>
            <a:xfrm>
              <a:off x="5111051" y="2071684"/>
              <a:ext cx="3636807" cy="214314"/>
              <a:chOff x="4877345" y="1000114"/>
              <a:chExt cx="3636807" cy="214314"/>
            </a:xfrm>
          </p:grpSpPr>
          <p:sp>
            <p:nvSpPr>
              <p:cNvPr id="561" name="Oval 560"/>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Oval 561"/>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Oval 562"/>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Oval 563"/>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Oval 564"/>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Oval 565"/>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Oval 566"/>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Oval 567"/>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Oval 568"/>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Oval 569"/>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Oval 570"/>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Oval 571"/>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Oval 572"/>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Oval 573"/>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Oval 574"/>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Oval 575"/>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Oval 576"/>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5" name="Group 524"/>
            <p:cNvGrpSpPr/>
            <p:nvPr/>
          </p:nvGrpSpPr>
          <p:grpSpPr>
            <a:xfrm>
              <a:off x="5111051" y="2285998"/>
              <a:ext cx="3636807" cy="214314"/>
              <a:chOff x="4877345" y="1000114"/>
              <a:chExt cx="3636807" cy="214314"/>
            </a:xfrm>
          </p:grpSpPr>
          <p:sp>
            <p:nvSpPr>
              <p:cNvPr id="544" name="Oval 543"/>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Oval 544"/>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Oval 546"/>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Oval 547"/>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Oval 548"/>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Oval 549"/>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Oval 550"/>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Oval 551"/>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Oval 552"/>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Oval 553"/>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Oval 554"/>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Oval 555"/>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Oval 556"/>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Oval 557"/>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Oval 558"/>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Oval 559"/>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6" name="Group 525"/>
            <p:cNvGrpSpPr/>
            <p:nvPr/>
          </p:nvGrpSpPr>
          <p:grpSpPr>
            <a:xfrm>
              <a:off x="5111051" y="2500312"/>
              <a:ext cx="3636807" cy="214314"/>
              <a:chOff x="4877345" y="1000114"/>
              <a:chExt cx="3636807" cy="214314"/>
            </a:xfrm>
          </p:grpSpPr>
          <p:sp>
            <p:nvSpPr>
              <p:cNvPr id="527" name="Oval 526"/>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Oval 527"/>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Oval 528"/>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Oval 529"/>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Oval 530"/>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Oval 531"/>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Oval 532"/>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Oval 533"/>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Oval 534"/>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Oval 535"/>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Oval 536"/>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Oval 537"/>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Oval 538"/>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Oval 539"/>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Oval 540"/>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Oval 541"/>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Oval 542"/>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6" name="Group 63"/>
            <p:cNvGrpSpPr/>
            <p:nvPr/>
          </p:nvGrpSpPr>
          <p:grpSpPr>
            <a:xfrm>
              <a:off x="5111051" y="2714626"/>
              <a:ext cx="3636807" cy="214314"/>
              <a:chOff x="4877345" y="1000114"/>
              <a:chExt cx="3636807" cy="214314"/>
            </a:xfrm>
          </p:grpSpPr>
          <p:sp>
            <p:nvSpPr>
              <p:cNvPr id="651" name="Oval 650"/>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2" name="Oval 651"/>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Oval 652"/>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4" name="Oval 653"/>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5" name="Oval 654"/>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6" name="Oval 655"/>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Oval 656"/>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Oval 657"/>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Oval 658"/>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Oval 659"/>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1" name="Oval 660"/>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2" name="Oval 661"/>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3" name="Oval 662"/>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4" name="Oval 663"/>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 name="Oval 664"/>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6" name="Oval 665"/>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7" name="Oval 666"/>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7" name="Group 64"/>
            <p:cNvGrpSpPr/>
            <p:nvPr/>
          </p:nvGrpSpPr>
          <p:grpSpPr>
            <a:xfrm>
              <a:off x="5111051" y="2928940"/>
              <a:ext cx="3636807" cy="214314"/>
              <a:chOff x="4877345" y="1000114"/>
              <a:chExt cx="3636807" cy="214314"/>
            </a:xfrm>
          </p:grpSpPr>
          <p:sp>
            <p:nvSpPr>
              <p:cNvPr id="634" name="Oval 633"/>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7" name="Oval 646"/>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8" name="Oval 647"/>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9" name="Oval 648"/>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0" name="Oval 649"/>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8" name="Group 84"/>
            <p:cNvGrpSpPr/>
            <p:nvPr/>
          </p:nvGrpSpPr>
          <p:grpSpPr>
            <a:xfrm>
              <a:off x="5111051" y="3143254"/>
              <a:ext cx="3636807" cy="214314"/>
              <a:chOff x="4877345" y="1000114"/>
              <a:chExt cx="3636807" cy="214314"/>
            </a:xfrm>
          </p:grpSpPr>
          <p:sp>
            <p:nvSpPr>
              <p:cNvPr id="617" name="Oval 616"/>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9" name="Group 102"/>
            <p:cNvGrpSpPr/>
            <p:nvPr/>
          </p:nvGrpSpPr>
          <p:grpSpPr>
            <a:xfrm>
              <a:off x="5111051" y="3357568"/>
              <a:ext cx="3636807" cy="214314"/>
              <a:chOff x="4877345" y="1000114"/>
              <a:chExt cx="3636807" cy="214314"/>
            </a:xfrm>
          </p:grpSpPr>
          <p:sp>
            <p:nvSpPr>
              <p:cNvPr id="600" name="Oval 599"/>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8" name="Group 64"/>
            <p:cNvGrpSpPr/>
            <p:nvPr/>
          </p:nvGrpSpPr>
          <p:grpSpPr>
            <a:xfrm>
              <a:off x="5111051" y="4000510"/>
              <a:ext cx="3636807" cy="214314"/>
              <a:chOff x="4877345" y="1000114"/>
              <a:chExt cx="3636807" cy="214314"/>
            </a:xfrm>
          </p:grpSpPr>
          <p:sp>
            <p:nvSpPr>
              <p:cNvPr id="669" name="Oval 668"/>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0" name="Oval 669"/>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1" name="Oval 670"/>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2" name="Oval 671"/>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3" name="Oval 672"/>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4" name="Oval 673"/>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5" name="Oval 674"/>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6" name="Oval 675"/>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7" name="Oval 676"/>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8" name="Oval 677"/>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9" name="Oval 678"/>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0" name="Oval 679"/>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Oval 680"/>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Oval 681"/>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Oval 682"/>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4" name="Oval 683"/>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Oval 684"/>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6" name="Group 63"/>
            <p:cNvGrpSpPr/>
            <p:nvPr/>
          </p:nvGrpSpPr>
          <p:grpSpPr>
            <a:xfrm>
              <a:off x="5111051" y="3786196"/>
              <a:ext cx="3636807" cy="214314"/>
              <a:chOff x="4877345" y="1000114"/>
              <a:chExt cx="3636807" cy="214314"/>
            </a:xfrm>
          </p:grpSpPr>
          <p:sp>
            <p:nvSpPr>
              <p:cNvPr id="687" name="Oval 686"/>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8" name="Oval 687"/>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9" name="Oval 688"/>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0" name="Oval 689"/>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1" name="Oval 690"/>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2" name="Oval 691"/>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3" name="Oval 692"/>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Oval 693"/>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Oval 694"/>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Oval 695"/>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7" name="Oval 696"/>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8" name="Oval 697"/>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9" name="Oval 698"/>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0" name="Oval 699"/>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1" name="Oval 700"/>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2" name="Oval 701"/>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Oval 702"/>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4" name="Group 64"/>
            <p:cNvGrpSpPr/>
            <p:nvPr/>
          </p:nvGrpSpPr>
          <p:grpSpPr>
            <a:xfrm>
              <a:off x="5111051" y="3571882"/>
              <a:ext cx="3636807" cy="214314"/>
              <a:chOff x="4877345" y="1000114"/>
              <a:chExt cx="3636807" cy="214314"/>
            </a:xfrm>
          </p:grpSpPr>
          <p:sp>
            <p:nvSpPr>
              <p:cNvPr id="705" name="Oval 704"/>
              <p:cNvSpPr/>
              <p:nvPr/>
            </p:nvSpPr>
            <p:spPr>
              <a:xfrm>
                <a:off x="4877345"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 705"/>
              <p:cNvSpPr/>
              <p:nvPr/>
            </p:nvSpPr>
            <p:spPr>
              <a:xfrm>
                <a:off x="508512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 706"/>
              <p:cNvSpPr/>
              <p:nvPr/>
            </p:nvSpPr>
            <p:spPr>
              <a:xfrm>
                <a:off x="529944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8" name="Oval 707"/>
              <p:cNvSpPr/>
              <p:nvPr/>
            </p:nvSpPr>
            <p:spPr>
              <a:xfrm>
                <a:off x="551375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9" name="Oval 708"/>
              <p:cNvSpPr/>
              <p:nvPr/>
            </p:nvSpPr>
            <p:spPr>
              <a:xfrm>
                <a:off x="572807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0" name="Oval 709"/>
              <p:cNvSpPr/>
              <p:nvPr/>
            </p:nvSpPr>
            <p:spPr>
              <a:xfrm>
                <a:off x="594238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1" name="Oval 710"/>
              <p:cNvSpPr/>
              <p:nvPr/>
            </p:nvSpPr>
            <p:spPr>
              <a:xfrm>
                <a:off x="6163229"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2" name="Oval 711"/>
              <p:cNvSpPr/>
              <p:nvPr/>
            </p:nvSpPr>
            <p:spPr>
              <a:xfrm>
                <a:off x="6371012"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Oval 712"/>
              <p:cNvSpPr/>
              <p:nvPr/>
            </p:nvSpPr>
            <p:spPr>
              <a:xfrm>
                <a:off x="658532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4" name="Oval 713"/>
              <p:cNvSpPr/>
              <p:nvPr/>
            </p:nvSpPr>
            <p:spPr>
              <a:xfrm>
                <a:off x="679964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5" name="Oval 714"/>
              <p:cNvSpPr/>
              <p:nvPr/>
            </p:nvSpPr>
            <p:spPr>
              <a:xfrm>
                <a:off x="701395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6" name="Oval 715"/>
              <p:cNvSpPr/>
              <p:nvPr/>
            </p:nvSpPr>
            <p:spPr>
              <a:xfrm>
                <a:off x="722826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Oval 716"/>
              <p:cNvSpPr/>
              <p:nvPr/>
            </p:nvSpPr>
            <p:spPr>
              <a:xfrm>
                <a:off x="7449113"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 name="Oval 717"/>
              <p:cNvSpPr/>
              <p:nvPr/>
            </p:nvSpPr>
            <p:spPr>
              <a:xfrm>
                <a:off x="7656896"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Oval 718"/>
              <p:cNvSpPr/>
              <p:nvPr/>
            </p:nvSpPr>
            <p:spPr>
              <a:xfrm>
                <a:off x="7871210"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Oval 719"/>
              <p:cNvSpPr/>
              <p:nvPr/>
            </p:nvSpPr>
            <p:spPr>
              <a:xfrm>
                <a:off x="8085524"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1" name="Oval 720"/>
              <p:cNvSpPr/>
              <p:nvPr/>
            </p:nvSpPr>
            <p:spPr>
              <a:xfrm>
                <a:off x="8299838" y="1000114"/>
                <a:ext cx="214314" cy="21431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78" name="TextBox 277"/>
          <p:cNvSpPr txBox="1"/>
          <p:nvPr/>
        </p:nvSpPr>
        <p:spPr>
          <a:xfrm>
            <a:off x="601952" y="3021276"/>
            <a:ext cx="3637534" cy="400110"/>
          </a:xfrm>
          <a:prstGeom prst="rect">
            <a:avLst/>
          </a:prstGeom>
          <a:noFill/>
        </p:spPr>
        <p:txBody>
          <a:bodyPr wrap="none" rtlCol="0">
            <a:spAutoFit/>
          </a:bodyPr>
          <a:lstStyle/>
          <a:p>
            <a:r>
              <a:rPr lang="en-US" sz="2000" dirty="0" smtClean="0"/>
              <a:t>5D samples: space + angle + time</a:t>
            </a:r>
          </a:p>
        </p:txBody>
      </p:sp>
      <p:pic>
        <p:nvPicPr>
          <p:cNvPr id="279" name="Picture 3" descr="C:\Users\kartic\Pictures\sampprod.png"/>
          <p:cNvPicPr>
            <a:picLocks noChangeAspect="1" noChangeArrowheads="1"/>
          </p:cNvPicPr>
          <p:nvPr/>
        </p:nvPicPr>
        <p:blipFill>
          <a:blip r:embed="rId4"/>
          <a:srcRect/>
          <a:stretch>
            <a:fillRect/>
          </a:stretch>
        </p:blipFill>
        <p:spPr bwMode="auto">
          <a:xfrm>
            <a:off x="571472" y="1000114"/>
            <a:ext cx="3707170" cy="3286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2627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2000"/>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4"/>
                                        </p:tgtEl>
                                        <p:attrNameLst>
                                          <p:attrName>style.visibility</p:attrName>
                                        </p:attrNameLst>
                                      </p:cBhvr>
                                      <p:to>
                                        <p:strVal val="visible"/>
                                      </p:to>
                                    </p:set>
                                    <p:animEffect transition="in" filter="fade">
                                      <p:cBhvr>
                                        <p:cTn id="12" dur="500"/>
                                        <p:tgtEl>
                                          <p:spTgt spid="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295244" y="39039"/>
            <a:ext cx="8563036" cy="619125"/>
          </a:xfrm>
        </p:spPr>
        <p:txBody>
          <a:bodyPr>
            <a:normAutofit/>
          </a:bodyPr>
          <a:lstStyle/>
          <a:p>
            <a:pPr algn="ctr"/>
            <a:r>
              <a:rPr lang="en-US" dirty="0" smtClean="0"/>
              <a:t>what if radiance samples are approximate?</a:t>
            </a:r>
            <a:endParaRPr lang="en-US" dirty="0"/>
          </a:p>
        </p:txBody>
      </p:sp>
      <p:pic>
        <p:nvPicPr>
          <p:cNvPr id="4103" name="Picture 7"/>
          <p:cNvPicPr>
            <a:picLocks noChangeAspect="1" noChangeArrowheads="1"/>
          </p:cNvPicPr>
          <p:nvPr/>
        </p:nvPicPr>
        <p:blipFill>
          <a:blip r:embed="rId3"/>
          <a:srcRect t="5882" r="840" b="6531"/>
          <a:stretch>
            <a:fillRect/>
          </a:stretch>
        </p:blipFill>
        <p:spPr bwMode="auto">
          <a:xfrm>
            <a:off x="357158" y="720712"/>
            <a:ext cx="8429684" cy="4071966"/>
          </a:xfrm>
          <a:prstGeom prst="rect">
            <a:avLst/>
          </a:prstGeom>
          <a:noFill/>
          <a:ln w="9525">
            <a:noFill/>
            <a:miter lim="800000"/>
            <a:headEnd/>
            <a:tailEnd/>
          </a:ln>
          <a:effectLst/>
        </p:spPr>
      </p:pic>
      <p:cxnSp>
        <p:nvCxnSpPr>
          <p:cNvPr id="18" name="Straight Arrow Connector 17"/>
          <p:cNvCxnSpPr/>
          <p:nvPr/>
        </p:nvCxnSpPr>
        <p:spPr>
          <a:xfrm>
            <a:off x="571472" y="3571882"/>
            <a:ext cx="928694" cy="500066"/>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71472" y="3443265"/>
            <a:ext cx="571504" cy="128618"/>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322297" y="2678907"/>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8596" y="1428742"/>
            <a:ext cx="1081899" cy="400110"/>
          </a:xfrm>
          <a:prstGeom prst="rect">
            <a:avLst/>
          </a:prstGeom>
          <a:noFill/>
        </p:spPr>
        <p:txBody>
          <a:bodyPr wrap="none" rtlCol="0">
            <a:spAutoFit/>
          </a:bodyPr>
          <a:lstStyle/>
          <a:p>
            <a:r>
              <a:rPr lang="en-US" sz="2000" dirty="0" smtClean="0">
                <a:solidFill>
                  <a:schemeClr val="accent6">
                    <a:lumMod val="60000"/>
                    <a:lumOff val="40000"/>
                  </a:schemeClr>
                </a:solidFill>
              </a:rPr>
              <a:t>radiance</a:t>
            </a:r>
            <a:endParaRPr lang="en-GB" sz="2000" dirty="0">
              <a:solidFill>
                <a:schemeClr val="accent6">
                  <a:lumMod val="60000"/>
                  <a:lumOff val="40000"/>
                </a:schemeClr>
              </a:solidFill>
            </a:endParaRPr>
          </a:p>
        </p:txBody>
      </p:sp>
      <p:sp>
        <p:nvSpPr>
          <p:cNvPr id="48" name="TextBox 47"/>
          <p:cNvSpPr txBox="1"/>
          <p:nvPr/>
        </p:nvSpPr>
        <p:spPr>
          <a:xfrm>
            <a:off x="6826266" y="3422656"/>
            <a:ext cx="670055" cy="400110"/>
          </a:xfrm>
          <a:prstGeom prst="rect">
            <a:avLst/>
          </a:prstGeom>
          <a:noFill/>
        </p:spPr>
        <p:txBody>
          <a:bodyPr wrap="none" rtlCol="0">
            <a:spAutoFit/>
          </a:bodyPr>
          <a:lstStyle/>
          <a:p>
            <a:r>
              <a:rPr lang="en-US" sz="2000" dirty="0" smtClean="0">
                <a:solidFill>
                  <a:srgbClr val="FFFF00"/>
                </a:solidFill>
              </a:rPr>
              <a:t>pixel</a:t>
            </a:r>
            <a:endParaRPr lang="en-GB" sz="2000" dirty="0">
              <a:solidFill>
                <a:srgbClr val="FFFF00"/>
              </a:solidFill>
            </a:endParaRPr>
          </a:p>
        </p:txBody>
      </p:sp>
      <p:cxnSp>
        <p:nvCxnSpPr>
          <p:cNvPr id="51" name="Straight Connector 50"/>
          <p:cNvCxnSpPr>
            <a:stCxn id="48" idx="1"/>
          </p:cNvCxnSpPr>
          <p:nvPr/>
        </p:nvCxnSpPr>
        <p:spPr>
          <a:xfrm rot="10800000">
            <a:off x="6326200" y="3608477"/>
            <a:ext cx="500066" cy="1423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3144034" y="4285468"/>
            <a:ext cx="427834" cy="794"/>
          </a:xfrm>
          <a:prstGeom prst="straightConnector1">
            <a:avLst/>
          </a:prstGeom>
          <a:ln w="38100">
            <a:solidFill>
              <a:srgbClr val="FFFF00"/>
            </a:solidFill>
            <a:tailEnd type="stealth" w="sm" len="lg"/>
          </a:ln>
          <a:effectLst>
            <a:innerShdw blurRad="114300">
              <a:prstClr val="black"/>
            </a:innerShdw>
            <a:softEdge rad="12700"/>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H="1" flipV="1">
            <a:off x="3107521" y="3821915"/>
            <a:ext cx="500860" cy="794"/>
          </a:xfrm>
          <a:prstGeom prst="straightConnector1">
            <a:avLst/>
          </a:prstGeom>
          <a:ln w="38100">
            <a:solidFill>
              <a:srgbClr val="FFFF00"/>
            </a:solidFill>
            <a:tailEnd type="stealth" w="sm" len="lg"/>
          </a:ln>
          <a:effectLst>
            <a:innerShdw blurRad="114300">
              <a:prstClr val="black"/>
            </a:innerShdw>
            <a:softEdge rad="12700"/>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21979" y="3814714"/>
            <a:ext cx="1064137" cy="400110"/>
          </a:xfrm>
          <a:prstGeom prst="rect">
            <a:avLst/>
          </a:prstGeom>
          <a:noFill/>
        </p:spPr>
        <p:txBody>
          <a:bodyPr wrap="none" rtlCol="0">
            <a:spAutoFit/>
          </a:bodyPr>
          <a:lstStyle/>
          <a:p>
            <a:r>
              <a:rPr lang="en-US" sz="2000" dirty="0" smtClean="0">
                <a:solidFill>
                  <a:srgbClr val="FFFF00"/>
                </a:solidFill>
              </a:rPr>
              <a:t>variance</a:t>
            </a:r>
            <a:endParaRPr lang="en-GB" sz="2000" dirty="0">
              <a:solidFill>
                <a:srgbClr val="FFFF00"/>
              </a:solidFill>
            </a:endParaRPr>
          </a:p>
        </p:txBody>
      </p:sp>
      <p:sp>
        <p:nvSpPr>
          <p:cNvPr id="22" name="Oval 21"/>
          <p:cNvSpPr/>
          <p:nvPr/>
        </p:nvSpPr>
        <p:spPr>
          <a:xfrm rot="6488622">
            <a:off x="3261600" y="3914792"/>
            <a:ext cx="191856" cy="306238"/>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611560" y="3395776"/>
            <a:ext cx="1125629" cy="400110"/>
          </a:xfrm>
          <a:prstGeom prst="rect">
            <a:avLst/>
          </a:prstGeom>
          <a:noFill/>
        </p:spPr>
        <p:txBody>
          <a:bodyPr wrap="none" rtlCol="0">
            <a:spAutoFit/>
          </a:bodyPr>
          <a:lstStyle/>
          <a:p>
            <a:r>
              <a:rPr lang="en-US" sz="2000" dirty="0" smtClean="0">
                <a:solidFill>
                  <a:schemeClr val="accent6">
                    <a:lumMod val="60000"/>
                    <a:lumOff val="40000"/>
                  </a:schemeClr>
                </a:solidFill>
              </a:rPr>
              <a:t>2D space</a:t>
            </a:r>
            <a:endParaRPr lang="en-GB" sz="2000" dirty="0">
              <a:solidFill>
                <a:schemeClr val="accent6">
                  <a:lumMod val="60000"/>
                  <a:lumOff val="40000"/>
                </a:schemeClr>
              </a:solidFill>
            </a:endParaRPr>
          </a:p>
        </p:txBody>
      </p:sp>
    </p:spTree>
    <p:extLst>
      <p:ext uri="{BB962C8B-B14F-4D97-AF65-F5344CB8AC3E}">
        <p14:creationId xmlns:p14="http://schemas.microsoft.com/office/powerpoint/2010/main" val="521105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438120" y="39039"/>
            <a:ext cx="8277284" cy="619125"/>
          </a:xfrm>
        </p:spPr>
        <p:txBody>
          <a:bodyPr>
            <a:normAutofit fontScale="90000"/>
          </a:bodyPr>
          <a:lstStyle/>
          <a:p>
            <a:pPr algn="ctr"/>
            <a:r>
              <a:rPr lang="en-US" dirty="0" smtClean="0"/>
              <a:t>image reconstruction using integration estimates</a:t>
            </a:r>
            <a:endParaRPr lang="en-US" dirty="0"/>
          </a:p>
        </p:txBody>
      </p:sp>
      <p:pic>
        <p:nvPicPr>
          <p:cNvPr id="2050" name="Picture 2"/>
          <p:cNvPicPr>
            <a:picLocks noChangeAspect="1" noChangeArrowheads="1"/>
          </p:cNvPicPr>
          <p:nvPr/>
        </p:nvPicPr>
        <p:blipFill>
          <a:blip r:embed="rId3"/>
          <a:srcRect/>
          <a:stretch>
            <a:fillRect/>
          </a:stretch>
        </p:blipFill>
        <p:spPr bwMode="auto">
          <a:xfrm>
            <a:off x="3428992" y="928676"/>
            <a:ext cx="3486222" cy="363270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407838" y="2505018"/>
            <a:ext cx="663964" cy="400110"/>
          </a:xfrm>
          <a:prstGeom prst="rect">
            <a:avLst/>
          </a:prstGeom>
          <a:noFill/>
        </p:spPr>
        <p:txBody>
          <a:bodyPr wrap="none" rtlCol="0">
            <a:spAutoFit/>
          </a:bodyPr>
          <a:lstStyle/>
          <a:p>
            <a:r>
              <a:rPr lang="en-US" sz="2000" dirty="0" smtClean="0">
                <a:solidFill>
                  <a:srgbClr val="FFC000"/>
                </a:solidFill>
              </a:rPr>
              <a:t>time</a:t>
            </a:r>
            <a:endParaRPr lang="en-GB" sz="2000" dirty="0">
              <a:solidFill>
                <a:srgbClr val="FFC000"/>
              </a:solidFill>
            </a:endParaRPr>
          </a:p>
        </p:txBody>
      </p:sp>
      <p:sp>
        <p:nvSpPr>
          <p:cNvPr id="9" name="TextBox 8"/>
          <p:cNvSpPr txBox="1"/>
          <p:nvPr/>
        </p:nvSpPr>
        <p:spPr>
          <a:xfrm>
            <a:off x="1853392" y="1785932"/>
            <a:ext cx="1218410" cy="400110"/>
          </a:xfrm>
          <a:prstGeom prst="rect">
            <a:avLst/>
          </a:prstGeom>
          <a:noFill/>
        </p:spPr>
        <p:txBody>
          <a:bodyPr wrap="none" rtlCol="0">
            <a:spAutoFit/>
          </a:bodyPr>
          <a:lstStyle/>
          <a:p>
            <a:r>
              <a:rPr lang="en-US" sz="2000" dirty="0" smtClean="0">
                <a:solidFill>
                  <a:srgbClr val="FFC000"/>
                </a:solidFill>
              </a:rPr>
              <a:t>directions</a:t>
            </a:r>
            <a:endParaRPr lang="en-GB" sz="2000" dirty="0">
              <a:solidFill>
                <a:srgbClr val="FFC000"/>
              </a:solidFill>
            </a:endParaRPr>
          </a:p>
        </p:txBody>
      </p:sp>
      <p:sp>
        <p:nvSpPr>
          <p:cNvPr id="10" name="TextBox 9"/>
          <p:cNvSpPr txBox="1"/>
          <p:nvPr/>
        </p:nvSpPr>
        <p:spPr>
          <a:xfrm>
            <a:off x="1975220" y="3243210"/>
            <a:ext cx="1096582" cy="400110"/>
          </a:xfrm>
          <a:prstGeom prst="rect">
            <a:avLst/>
          </a:prstGeom>
          <a:noFill/>
        </p:spPr>
        <p:txBody>
          <a:bodyPr wrap="none" rtlCol="0">
            <a:spAutoFit/>
          </a:bodyPr>
          <a:lstStyle/>
          <a:p>
            <a:r>
              <a:rPr lang="en-US" sz="2000" dirty="0" smtClean="0">
                <a:solidFill>
                  <a:srgbClr val="FFC000"/>
                </a:solidFill>
              </a:rPr>
              <a:t>aperture</a:t>
            </a:r>
            <a:endParaRPr lang="en-GB" sz="2000" dirty="0">
              <a:solidFill>
                <a:srgbClr val="FFC000"/>
              </a:solidFill>
            </a:endParaRPr>
          </a:p>
        </p:txBody>
      </p:sp>
      <p:sp>
        <p:nvSpPr>
          <p:cNvPr id="11" name="TextBox 10"/>
          <p:cNvSpPr txBox="1"/>
          <p:nvPr/>
        </p:nvSpPr>
        <p:spPr>
          <a:xfrm>
            <a:off x="1928794" y="1100070"/>
            <a:ext cx="1189236" cy="400110"/>
          </a:xfrm>
          <a:prstGeom prst="rect">
            <a:avLst/>
          </a:prstGeom>
          <a:noFill/>
        </p:spPr>
        <p:txBody>
          <a:bodyPr wrap="none" rtlCol="0">
            <a:spAutoFit/>
          </a:bodyPr>
          <a:lstStyle/>
          <a:p>
            <a:r>
              <a:rPr lang="en-US" sz="2000" dirty="0" smtClean="0">
                <a:solidFill>
                  <a:srgbClr val="FFC000"/>
                </a:solidFill>
              </a:rPr>
              <a:t>pixel area</a:t>
            </a:r>
            <a:endParaRPr lang="en-GB" sz="2000" dirty="0">
              <a:solidFill>
                <a:srgbClr val="FFC000"/>
              </a:solidFill>
            </a:endParaRPr>
          </a:p>
        </p:txBody>
      </p:sp>
      <p:cxnSp>
        <p:nvCxnSpPr>
          <p:cNvPr id="19" name="Straight Connector 18"/>
          <p:cNvCxnSpPr/>
          <p:nvPr/>
        </p:nvCxnSpPr>
        <p:spPr>
          <a:xfrm rot="10800000">
            <a:off x="3071802" y="1285866"/>
            <a:ext cx="2428892" cy="1588"/>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3071802" y="2000246"/>
            <a:ext cx="1071570" cy="1588"/>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3071802" y="2714626"/>
            <a:ext cx="1357322" cy="1588"/>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071802" y="3429006"/>
            <a:ext cx="857256" cy="1588"/>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58016" y="4058677"/>
            <a:ext cx="1606915" cy="584775"/>
          </a:xfrm>
          <a:prstGeom prst="rect">
            <a:avLst/>
          </a:prstGeom>
          <a:noFill/>
        </p:spPr>
        <p:txBody>
          <a:bodyPr wrap="none" rtlCol="0">
            <a:spAutoFit/>
          </a:bodyPr>
          <a:lstStyle/>
          <a:p>
            <a:r>
              <a:rPr lang="en-US" dirty="0" smtClean="0">
                <a:solidFill>
                  <a:srgbClr val="FFC000"/>
                </a:solidFill>
              </a:rPr>
              <a:t>image from </a:t>
            </a:r>
          </a:p>
          <a:p>
            <a:r>
              <a:rPr lang="en-US" dirty="0" smtClean="0">
                <a:solidFill>
                  <a:srgbClr val="FFC000"/>
                </a:solidFill>
              </a:rPr>
              <a:t>[</a:t>
            </a:r>
            <a:r>
              <a:rPr lang="en-US" dirty="0" err="1" smtClean="0">
                <a:solidFill>
                  <a:srgbClr val="FFC000"/>
                </a:solidFill>
              </a:rPr>
              <a:t>Belcour</a:t>
            </a:r>
            <a:r>
              <a:rPr lang="en-US" dirty="0" smtClean="0">
                <a:solidFill>
                  <a:srgbClr val="FFC000"/>
                </a:solidFill>
              </a:rPr>
              <a:t> et al 13]</a:t>
            </a:r>
            <a:endParaRPr lang="en-GB" dirty="0">
              <a:solidFill>
                <a:srgbClr val="FFC000"/>
              </a:solidFill>
            </a:endParaRPr>
          </a:p>
        </p:txBody>
      </p:sp>
    </p:spTree>
    <p:extLst>
      <p:ext uri="{BB962C8B-B14F-4D97-AF65-F5344CB8AC3E}">
        <p14:creationId xmlns:p14="http://schemas.microsoft.com/office/powerpoint/2010/main" val="2027306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smtClean="0"/>
              <a:t>bias </a:t>
            </a:r>
            <a:r>
              <a:rPr lang="en-US" dirty="0" smtClean="0"/>
              <a:t>and variance</a:t>
            </a:r>
            <a:endParaRPr lang="en-US" dirty="0"/>
          </a:p>
        </p:txBody>
      </p:sp>
      <p:pic>
        <p:nvPicPr>
          <p:cNvPr id="2050" name="Picture 2"/>
          <p:cNvPicPr>
            <a:picLocks noChangeAspect="1" noChangeArrowheads="1"/>
          </p:cNvPicPr>
          <p:nvPr/>
        </p:nvPicPr>
        <p:blipFill>
          <a:blip r:embed="rId3"/>
          <a:srcRect/>
          <a:stretch>
            <a:fillRect/>
          </a:stretch>
        </p:blipFill>
        <p:spPr bwMode="auto">
          <a:xfrm>
            <a:off x="857224" y="1071552"/>
            <a:ext cx="2438400"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848376" y="1062044"/>
            <a:ext cx="2438400" cy="2438400"/>
          </a:xfrm>
          <a:prstGeom prst="rect">
            <a:avLst/>
          </a:prstGeom>
          <a:noFill/>
          <a:ln w="9525">
            <a:noFill/>
            <a:miter lim="800000"/>
            <a:headEnd/>
            <a:tailEnd/>
          </a:ln>
          <a:effectLst/>
        </p:spPr>
      </p:pic>
      <p:sp>
        <p:nvSpPr>
          <p:cNvPr id="15" name="TextBox 14"/>
          <p:cNvSpPr txBox="1"/>
          <p:nvPr/>
        </p:nvSpPr>
        <p:spPr>
          <a:xfrm>
            <a:off x="1214414" y="3571882"/>
            <a:ext cx="1596334" cy="400110"/>
          </a:xfrm>
          <a:prstGeom prst="rect">
            <a:avLst/>
          </a:prstGeom>
          <a:noFill/>
        </p:spPr>
        <p:txBody>
          <a:bodyPr wrap="none" rtlCol="0">
            <a:spAutoFit/>
          </a:bodyPr>
          <a:lstStyle/>
          <a:p>
            <a:r>
              <a:rPr lang="en-US" sz="2000" dirty="0" smtClean="0">
                <a:solidFill>
                  <a:srgbClr val="FFFF00"/>
                </a:solidFill>
              </a:rPr>
              <a:t>High variance</a:t>
            </a:r>
            <a:endParaRPr lang="en-GB" sz="2000" dirty="0">
              <a:solidFill>
                <a:srgbClr val="FFFF00"/>
              </a:solidFill>
            </a:endParaRPr>
          </a:p>
        </p:txBody>
      </p:sp>
      <p:sp>
        <p:nvSpPr>
          <p:cNvPr id="19" name="TextBox 18"/>
          <p:cNvSpPr txBox="1"/>
          <p:nvPr/>
        </p:nvSpPr>
        <p:spPr>
          <a:xfrm>
            <a:off x="6580025" y="3571882"/>
            <a:ext cx="1135247" cy="400110"/>
          </a:xfrm>
          <a:prstGeom prst="rect">
            <a:avLst/>
          </a:prstGeom>
          <a:noFill/>
        </p:spPr>
        <p:txBody>
          <a:bodyPr wrap="none" rtlCol="0">
            <a:spAutoFit/>
          </a:bodyPr>
          <a:lstStyle/>
          <a:p>
            <a:r>
              <a:rPr lang="en-US" sz="2000" dirty="0" smtClean="0">
                <a:solidFill>
                  <a:srgbClr val="FFFF00"/>
                </a:solidFill>
              </a:rPr>
              <a:t>High bias</a:t>
            </a:r>
            <a:endParaRPr lang="en-GB" sz="2000" dirty="0">
              <a:solidFill>
                <a:srgbClr val="FFFF00"/>
              </a:solidFill>
            </a:endParaRPr>
          </a:p>
        </p:txBody>
      </p:sp>
      <p:sp>
        <p:nvSpPr>
          <p:cNvPr id="10" name="Rectangle 9"/>
          <p:cNvSpPr/>
          <p:nvPr/>
        </p:nvSpPr>
        <p:spPr>
          <a:xfrm>
            <a:off x="2500298" y="1214428"/>
            <a:ext cx="4500594" cy="2243446"/>
          </a:xfrm>
          <a:prstGeom prst="rect">
            <a:avLst/>
          </a:prstGeom>
          <a:solidFill>
            <a:srgbClr val="000000">
              <a:alpha val="72157"/>
            </a:srgbClr>
          </a:solidFill>
          <a:ln>
            <a:no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p:cNvSpPr/>
          <p:nvPr/>
        </p:nvSpPr>
        <p:spPr>
          <a:xfrm>
            <a:off x="2214546" y="1142990"/>
            <a:ext cx="4795491" cy="2336682"/>
          </a:xfrm>
          <a:prstGeom prst="rect">
            <a:avLst/>
          </a:prstGeom>
          <a:solidFill>
            <a:srgbClr val="000000">
              <a:alpha val="72157"/>
            </a:srgbClr>
          </a:solidFill>
          <a:ln>
            <a:no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predict as a function of sampling strategy and integrand</a:t>
            </a:r>
            <a:endParaRPr lang="en-GB" sz="2800" dirty="0"/>
          </a:p>
        </p:txBody>
      </p:sp>
    </p:spTree>
    <p:extLst>
      <p:ext uri="{BB962C8B-B14F-4D97-AF65-F5344CB8AC3E}">
        <p14:creationId xmlns:p14="http://schemas.microsoft.com/office/powerpoint/2010/main" val="3243569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438120" y="39039"/>
            <a:ext cx="8277284" cy="619125"/>
          </a:xfrm>
        </p:spPr>
        <p:txBody>
          <a:bodyPr>
            <a:normAutofit fontScale="90000"/>
          </a:bodyPr>
          <a:lstStyle/>
          <a:p>
            <a:pPr algn="ctr"/>
            <a:r>
              <a:rPr lang="en-US" dirty="0" smtClean="0"/>
              <a:t>image reconstruction using integration estimates</a:t>
            </a:r>
            <a:endParaRPr lang="en-US" dirty="0"/>
          </a:p>
        </p:txBody>
      </p:sp>
      <p:pic>
        <p:nvPicPr>
          <p:cNvPr id="2050" name="Picture 2"/>
          <p:cNvPicPr>
            <a:picLocks noChangeAspect="1" noChangeArrowheads="1"/>
          </p:cNvPicPr>
          <p:nvPr/>
        </p:nvPicPr>
        <p:blipFill>
          <a:blip r:embed="rId3"/>
          <a:srcRect/>
          <a:stretch>
            <a:fillRect/>
          </a:stretch>
        </p:blipFill>
        <p:spPr bwMode="auto">
          <a:xfrm>
            <a:off x="3428992" y="928676"/>
            <a:ext cx="3486222" cy="363270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407838" y="2505018"/>
            <a:ext cx="663964" cy="400110"/>
          </a:xfrm>
          <a:prstGeom prst="rect">
            <a:avLst/>
          </a:prstGeom>
          <a:noFill/>
        </p:spPr>
        <p:txBody>
          <a:bodyPr wrap="none" rtlCol="0">
            <a:spAutoFit/>
          </a:bodyPr>
          <a:lstStyle/>
          <a:p>
            <a:r>
              <a:rPr lang="en-US" sz="2000" dirty="0" smtClean="0">
                <a:solidFill>
                  <a:srgbClr val="FFC000"/>
                </a:solidFill>
              </a:rPr>
              <a:t>time</a:t>
            </a:r>
            <a:endParaRPr lang="en-GB" sz="2000" dirty="0">
              <a:solidFill>
                <a:srgbClr val="FFC000"/>
              </a:solidFill>
            </a:endParaRPr>
          </a:p>
        </p:txBody>
      </p:sp>
      <p:sp>
        <p:nvSpPr>
          <p:cNvPr id="9" name="TextBox 8"/>
          <p:cNvSpPr txBox="1"/>
          <p:nvPr/>
        </p:nvSpPr>
        <p:spPr>
          <a:xfrm>
            <a:off x="1853392" y="1785932"/>
            <a:ext cx="1218410" cy="400110"/>
          </a:xfrm>
          <a:prstGeom prst="rect">
            <a:avLst/>
          </a:prstGeom>
          <a:noFill/>
        </p:spPr>
        <p:txBody>
          <a:bodyPr wrap="none" rtlCol="0">
            <a:spAutoFit/>
          </a:bodyPr>
          <a:lstStyle/>
          <a:p>
            <a:r>
              <a:rPr lang="en-US" sz="2000" dirty="0" smtClean="0">
                <a:solidFill>
                  <a:srgbClr val="FFC000"/>
                </a:solidFill>
              </a:rPr>
              <a:t>directions</a:t>
            </a:r>
            <a:endParaRPr lang="en-GB" sz="2000" dirty="0">
              <a:solidFill>
                <a:srgbClr val="FFC000"/>
              </a:solidFill>
            </a:endParaRPr>
          </a:p>
        </p:txBody>
      </p:sp>
      <p:sp>
        <p:nvSpPr>
          <p:cNvPr id="10" name="TextBox 9"/>
          <p:cNvSpPr txBox="1"/>
          <p:nvPr/>
        </p:nvSpPr>
        <p:spPr>
          <a:xfrm>
            <a:off x="1975220" y="3243210"/>
            <a:ext cx="1096582" cy="400110"/>
          </a:xfrm>
          <a:prstGeom prst="rect">
            <a:avLst/>
          </a:prstGeom>
          <a:noFill/>
        </p:spPr>
        <p:txBody>
          <a:bodyPr wrap="none" rtlCol="0">
            <a:spAutoFit/>
          </a:bodyPr>
          <a:lstStyle/>
          <a:p>
            <a:r>
              <a:rPr lang="en-US" sz="2000" dirty="0" smtClean="0">
                <a:solidFill>
                  <a:srgbClr val="FFC000"/>
                </a:solidFill>
              </a:rPr>
              <a:t>aperture</a:t>
            </a:r>
            <a:endParaRPr lang="en-GB" sz="2000" dirty="0">
              <a:solidFill>
                <a:srgbClr val="FFC000"/>
              </a:solidFill>
            </a:endParaRPr>
          </a:p>
        </p:txBody>
      </p:sp>
      <p:sp>
        <p:nvSpPr>
          <p:cNvPr id="11" name="TextBox 10"/>
          <p:cNvSpPr txBox="1"/>
          <p:nvPr/>
        </p:nvSpPr>
        <p:spPr>
          <a:xfrm>
            <a:off x="1882566" y="1100070"/>
            <a:ext cx="1189236" cy="400110"/>
          </a:xfrm>
          <a:prstGeom prst="rect">
            <a:avLst/>
          </a:prstGeom>
          <a:noFill/>
        </p:spPr>
        <p:txBody>
          <a:bodyPr wrap="none" rtlCol="0">
            <a:spAutoFit/>
          </a:bodyPr>
          <a:lstStyle/>
          <a:p>
            <a:r>
              <a:rPr lang="en-US" sz="2000" dirty="0" smtClean="0">
                <a:solidFill>
                  <a:srgbClr val="FFC000"/>
                </a:solidFill>
              </a:rPr>
              <a:t>pixel area</a:t>
            </a:r>
            <a:endParaRPr lang="en-GB" sz="2000" dirty="0">
              <a:solidFill>
                <a:srgbClr val="FFC000"/>
              </a:solidFill>
            </a:endParaRPr>
          </a:p>
        </p:txBody>
      </p:sp>
      <p:cxnSp>
        <p:nvCxnSpPr>
          <p:cNvPr id="19" name="Straight Connector 18"/>
          <p:cNvCxnSpPr/>
          <p:nvPr/>
        </p:nvCxnSpPr>
        <p:spPr>
          <a:xfrm rot="10800000">
            <a:off x="3071802" y="1285866"/>
            <a:ext cx="2428892" cy="1588"/>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3071802" y="2000246"/>
            <a:ext cx="1071570" cy="1588"/>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3071802" y="2714626"/>
            <a:ext cx="1357322" cy="1588"/>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071802" y="3429006"/>
            <a:ext cx="857256" cy="1588"/>
          </a:xfrm>
          <a:prstGeom prst="line">
            <a:avLst/>
          </a:prstGeom>
          <a:ln>
            <a:solidFill>
              <a:schemeClr val="bg1"/>
            </a:solidFill>
          </a:ln>
          <a:effectLst>
            <a:outerShdw blurRad="50800" dist="38100" algn="t"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58016" y="4058677"/>
            <a:ext cx="1606915" cy="584775"/>
          </a:xfrm>
          <a:prstGeom prst="rect">
            <a:avLst/>
          </a:prstGeom>
          <a:noFill/>
        </p:spPr>
        <p:txBody>
          <a:bodyPr wrap="none" rtlCol="0">
            <a:spAutoFit/>
          </a:bodyPr>
          <a:lstStyle/>
          <a:p>
            <a:r>
              <a:rPr lang="en-US" dirty="0" smtClean="0">
                <a:solidFill>
                  <a:srgbClr val="FFC000"/>
                </a:solidFill>
              </a:rPr>
              <a:t>image from </a:t>
            </a:r>
          </a:p>
          <a:p>
            <a:r>
              <a:rPr lang="en-US" dirty="0" smtClean="0">
                <a:solidFill>
                  <a:srgbClr val="FFC000"/>
                </a:solidFill>
              </a:rPr>
              <a:t>[</a:t>
            </a:r>
            <a:r>
              <a:rPr lang="en-US" dirty="0" err="1" smtClean="0">
                <a:solidFill>
                  <a:srgbClr val="FFC000"/>
                </a:solidFill>
              </a:rPr>
              <a:t>Belcour</a:t>
            </a:r>
            <a:r>
              <a:rPr lang="en-US" dirty="0" smtClean="0">
                <a:solidFill>
                  <a:srgbClr val="FFC000"/>
                </a:solidFill>
              </a:rPr>
              <a:t> et al 13]</a:t>
            </a:r>
            <a:endParaRPr lang="en-GB" dirty="0">
              <a:solidFill>
                <a:srgbClr val="FFC000"/>
              </a:solidFill>
            </a:endParaRPr>
          </a:p>
        </p:txBody>
      </p:sp>
      <p:sp>
        <p:nvSpPr>
          <p:cNvPr id="14" name="Rectangle 13"/>
          <p:cNvSpPr/>
          <p:nvPr/>
        </p:nvSpPr>
        <p:spPr>
          <a:xfrm>
            <a:off x="2500298" y="1214428"/>
            <a:ext cx="4500594" cy="2243446"/>
          </a:xfrm>
          <a:prstGeom prst="rect">
            <a:avLst/>
          </a:prstGeom>
          <a:solidFill>
            <a:srgbClr val="000000">
              <a:alpha val="72157"/>
            </a:srgbClr>
          </a:solidFill>
          <a:ln>
            <a:no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ectangle 14"/>
          <p:cNvSpPr/>
          <p:nvPr/>
        </p:nvSpPr>
        <p:spPr>
          <a:xfrm>
            <a:off x="2214546" y="1142990"/>
            <a:ext cx="4795491" cy="2336682"/>
          </a:xfrm>
          <a:prstGeom prst="rect">
            <a:avLst/>
          </a:prstGeom>
          <a:solidFill>
            <a:srgbClr val="000000">
              <a:alpha val="72157"/>
            </a:srgbClr>
          </a:solidFill>
          <a:ln>
            <a:noFill/>
          </a:ln>
          <a:effectLst>
            <a:softEdge rad="317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we focus on </a:t>
            </a:r>
            <a:r>
              <a:rPr lang="en-US" sz="2800" dirty="0" smtClean="0">
                <a:solidFill>
                  <a:srgbClr val="FFFF00"/>
                </a:solidFill>
              </a:rPr>
              <a:t>integration</a:t>
            </a:r>
            <a:endParaRPr lang="en-GB" sz="2800" dirty="0"/>
          </a:p>
        </p:txBody>
      </p:sp>
    </p:spTree>
    <p:extLst>
      <p:ext uri="{BB962C8B-B14F-4D97-AF65-F5344CB8AC3E}">
        <p14:creationId xmlns:p14="http://schemas.microsoft.com/office/powerpoint/2010/main" val="3044985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 name="Rectangle 111"/>
          <p:cNvSpPr/>
          <p:nvPr/>
        </p:nvSpPr>
        <p:spPr>
          <a:xfrm flipH="1">
            <a:off x="12331504" y="3214692"/>
            <a:ext cx="231212" cy="714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6" name="Rectangle 5"/>
          <p:cNvSpPr/>
          <p:nvPr/>
        </p:nvSpPr>
        <p:spPr>
          <a:xfrm>
            <a:off x="357158" y="714362"/>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accuracy and precision of estimators</a:t>
            </a:r>
            <a:endParaRPr lang="en-US" dirty="0"/>
          </a:p>
        </p:txBody>
      </p:sp>
      <p:cxnSp>
        <p:nvCxnSpPr>
          <p:cNvPr id="32" name="Straight Arrow Connector 31"/>
          <p:cNvCxnSpPr/>
          <p:nvPr/>
        </p:nvCxnSpPr>
        <p:spPr>
          <a:xfrm rot="5400000" flipH="1" flipV="1">
            <a:off x="-286058" y="2356920"/>
            <a:ext cx="2858316" cy="183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142976" y="3786197"/>
            <a:ext cx="6858048" cy="170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000496" y="1857370"/>
            <a:ext cx="2357454" cy="1928826"/>
            <a:chOff x="3676390" y="1902166"/>
            <a:chExt cx="1119449" cy="1001055"/>
          </a:xfrm>
        </p:grpSpPr>
        <p:sp>
          <p:nvSpPr>
            <p:cNvPr id="45" name="Rectangle 44"/>
            <p:cNvSpPr/>
            <p:nvPr/>
          </p:nvSpPr>
          <p:spPr>
            <a:xfrm flipH="1">
              <a:off x="3786182" y="2763928"/>
              <a:ext cx="109792" cy="1378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6" name="Rectangle 45"/>
            <p:cNvSpPr/>
            <p:nvPr/>
          </p:nvSpPr>
          <p:spPr>
            <a:xfrm flipH="1">
              <a:off x="3901085" y="2476674"/>
              <a:ext cx="109792" cy="4251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7" name="Rectangle 46"/>
            <p:cNvSpPr/>
            <p:nvPr/>
          </p:nvSpPr>
          <p:spPr>
            <a:xfrm flipH="1">
              <a:off x="4005768" y="2131969"/>
              <a:ext cx="109792" cy="7698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8" name="Rectangle 47"/>
            <p:cNvSpPr/>
            <p:nvPr/>
          </p:nvSpPr>
          <p:spPr>
            <a:xfrm flipH="1">
              <a:off x="4120670" y="1902166"/>
              <a:ext cx="109792" cy="9996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9" name="Rectangle 48"/>
            <p:cNvSpPr/>
            <p:nvPr/>
          </p:nvSpPr>
          <p:spPr>
            <a:xfrm flipH="1">
              <a:off x="4235571" y="2074519"/>
              <a:ext cx="109792" cy="8273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0" name="Rectangle 49"/>
            <p:cNvSpPr/>
            <p:nvPr/>
          </p:nvSpPr>
          <p:spPr>
            <a:xfrm flipH="1">
              <a:off x="4350473" y="2361773"/>
              <a:ext cx="109792" cy="5400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1" name="Rectangle 50"/>
            <p:cNvSpPr/>
            <p:nvPr/>
          </p:nvSpPr>
          <p:spPr>
            <a:xfrm flipH="1">
              <a:off x="4465375" y="2706477"/>
              <a:ext cx="109792" cy="1953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2" name="Rectangle 51"/>
            <p:cNvSpPr/>
            <p:nvPr/>
          </p:nvSpPr>
          <p:spPr>
            <a:xfrm flipH="1">
              <a:off x="4580276" y="2786064"/>
              <a:ext cx="109792" cy="1157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3" name="Rectangle 52"/>
            <p:cNvSpPr/>
            <p:nvPr/>
          </p:nvSpPr>
          <p:spPr>
            <a:xfrm flipH="1">
              <a:off x="4686047" y="2856100"/>
              <a:ext cx="109792"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4" name="Rectangle 53"/>
            <p:cNvSpPr/>
            <p:nvPr/>
          </p:nvSpPr>
          <p:spPr>
            <a:xfrm flipH="1">
              <a:off x="3676390" y="2857502"/>
              <a:ext cx="109792"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55" name="TextBox 54"/>
          <p:cNvSpPr txBox="1"/>
          <p:nvPr/>
        </p:nvSpPr>
        <p:spPr>
          <a:xfrm>
            <a:off x="5500694" y="3786196"/>
            <a:ext cx="2489208" cy="400110"/>
          </a:xfrm>
          <a:prstGeom prst="rect">
            <a:avLst/>
          </a:prstGeom>
          <a:noFill/>
        </p:spPr>
        <p:txBody>
          <a:bodyPr wrap="none" rtlCol="0">
            <a:spAutoFit/>
          </a:bodyPr>
          <a:lstStyle/>
          <a:p>
            <a:r>
              <a:rPr lang="en-US" sz="2000" dirty="0" smtClean="0">
                <a:solidFill>
                  <a:schemeClr val="bg1"/>
                </a:solidFill>
              </a:rPr>
              <a:t>estimated value (bins)</a:t>
            </a:r>
            <a:endParaRPr lang="en-GB" sz="2000" dirty="0">
              <a:solidFill>
                <a:schemeClr val="bg1"/>
              </a:solidFill>
            </a:endParaRPr>
          </a:p>
        </p:txBody>
      </p:sp>
      <p:sp>
        <p:nvSpPr>
          <p:cNvPr id="56" name="TextBox 55"/>
          <p:cNvSpPr txBox="1"/>
          <p:nvPr/>
        </p:nvSpPr>
        <p:spPr>
          <a:xfrm rot="16200000">
            <a:off x="297184" y="1345841"/>
            <a:ext cx="1234440" cy="400110"/>
          </a:xfrm>
          <a:prstGeom prst="rect">
            <a:avLst/>
          </a:prstGeom>
          <a:noFill/>
        </p:spPr>
        <p:txBody>
          <a:bodyPr wrap="none" rtlCol="0">
            <a:spAutoFit/>
          </a:bodyPr>
          <a:lstStyle/>
          <a:p>
            <a:r>
              <a:rPr lang="en-US" sz="2000" dirty="0" smtClean="0">
                <a:solidFill>
                  <a:schemeClr val="bg1"/>
                </a:solidFill>
              </a:rPr>
              <a:t>frequency</a:t>
            </a:r>
            <a:endParaRPr lang="en-GB" sz="2000" dirty="0">
              <a:solidFill>
                <a:schemeClr val="bg1"/>
              </a:solidFill>
            </a:endParaRPr>
          </a:p>
        </p:txBody>
      </p:sp>
      <p:sp>
        <p:nvSpPr>
          <p:cNvPr id="57" name="TextBox 56"/>
          <p:cNvSpPr txBox="1"/>
          <p:nvPr/>
        </p:nvSpPr>
        <p:spPr>
          <a:xfrm>
            <a:off x="5715008" y="2528830"/>
            <a:ext cx="2568908" cy="400110"/>
          </a:xfrm>
          <a:prstGeom prst="rect">
            <a:avLst/>
          </a:prstGeom>
          <a:noFill/>
        </p:spPr>
        <p:txBody>
          <a:bodyPr wrap="none" rtlCol="0">
            <a:spAutoFit/>
          </a:bodyPr>
          <a:lstStyle/>
          <a:p>
            <a:r>
              <a:rPr lang="en-US" sz="2000" dirty="0" smtClean="0">
                <a:solidFill>
                  <a:schemeClr val="bg1"/>
                </a:solidFill>
              </a:rPr>
              <a:t>histogram of estimates</a:t>
            </a:r>
            <a:endParaRPr lang="en-GB" sz="2000" dirty="0">
              <a:solidFill>
                <a:schemeClr val="bg1"/>
              </a:solidFill>
            </a:endParaRPr>
          </a:p>
        </p:txBody>
      </p:sp>
      <p:cxnSp>
        <p:nvCxnSpPr>
          <p:cNvPr id="67" name="Straight Connector 66"/>
          <p:cNvCxnSpPr/>
          <p:nvPr/>
        </p:nvCxnSpPr>
        <p:spPr>
          <a:xfrm rot="5400000">
            <a:off x="3916768" y="2641713"/>
            <a:ext cx="2283860" cy="7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500167" y="2714627"/>
            <a:ext cx="2428893"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922168" y="857238"/>
            <a:ext cx="1598836" cy="707886"/>
          </a:xfrm>
          <a:prstGeom prst="rect">
            <a:avLst/>
          </a:prstGeom>
          <a:noFill/>
        </p:spPr>
        <p:txBody>
          <a:bodyPr wrap="none" rtlCol="0">
            <a:spAutoFit/>
          </a:bodyPr>
          <a:lstStyle/>
          <a:p>
            <a:pPr algn="ctr"/>
            <a:r>
              <a:rPr lang="en-US" sz="2000" dirty="0" smtClean="0">
                <a:solidFill>
                  <a:schemeClr val="bg1"/>
                </a:solidFill>
              </a:rPr>
              <a:t>correct value </a:t>
            </a:r>
          </a:p>
          <a:p>
            <a:pPr algn="ctr"/>
            <a:r>
              <a:rPr lang="en-US" sz="2000" dirty="0" smtClean="0">
                <a:solidFill>
                  <a:schemeClr val="bg1"/>
                </a:solidFill>
              </a:rPr>
              <a:t>of integral</a:t>
            </a:r>
            <a:endParaRPr lang="en-GB" sz="2000" dirty="0">
              <a:solidFill>
                <a:schemeClr val="bg1"/>
              </a:solidFill>
            </a:endParaRPr>
          </a:p>
        </p:txBody>
      </p:sp>
      <p:sp>
        <p:nvSpPr>
          <p:cNvPr id="119" name="TextBox 118"/>
          <p:cNvSpPr txBox="1"/>
          <p:nvPr/>
        </p:nvSpPr>
        <p:spPr>
          <a:xfrm>
            <a:off x="4176149" y="863732"/>
            <a:ext cx="1753173" cy="707886"/>
          </a:xfrm>
          <a:prstGeom prst="rect">
            <a:avLst/>
          </a:prstGeom>
          <a:noFill/>
        </p:spPr>
        <p:txBody>
          <a:bodyPr wrap="none" rtlCol="0">
            <a:spAutoFit/>
          </a:bodyPr>
          <a:lstStyle/>
          <a:p>
            <a:pPr algn="ctr"/>
            <a:r>
              <a:rPr lang="en-US" sz="2000" dirty="0" smtClean="0">
                <a:solidFill>
                  <a:schemeClr val="bg1"/>
                </a:solidFill>
              </a:rPr>
              <a:t>expected value</a:t>
            </a:r>
          </a:p>
          <a:p>
            <a:pPr algn="ctr"/>
            <a:r>
              <a:rPr lang="en-US" sz="2000" dirty="0" smtClean="0">
                <a:solidFill>
                  <a:schemeClr val="bg1"/>
                </a:solidFill>
              </a:rPr>
              <a:t>of estimator</a:t>
            </a:r>
            <a:endParaRPr lang="en-GB" sz="2000" dirty="0">
              <a:solidFill>
                <a:schemeClr val="bg1"/>
              </a:solidFill>
            </a:endParaRPr>
          </a:p>
        </p:txBody>
      </p:sp>
    </p:spTree>
    <p:extLst>
      <p:ext uri="{BB962C8B-B14F-4D97-AF65-F5344CB8AC3E}">
        <p14:creationId xmlns:p14="http://schemas.microsoft.com/office/powerpoint/2010/main" val="2272606771"/>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 name="Rectangle 111"/>
          <p:cNvSpPr/>
          <p:nvPr/>
        </p:nvSpPr>
        <p:spPr>
          <a:xfrm flipH="1">
            <a:off x="12331504" y="3214692"/>
            <a:ext cx="231212" cy="714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6" name="Rectangle 5"/>
          <p:cNvSpPr/>
          <p:nvPr/>
        </p:nvSpPr>
        <p:spPr>
          <a:xfrm>
            <a:off x="357158" y="714362"/>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accuracy and precision of estimators</a:t>
            </a:r>
            <a:endParaRPr lang="en-US" dirty="0"/>
          </a:p>
        </p:txBody>
      </p:sp>
      <p:cxnSp>
        <p:nvCxnSpPr>
          <p:cNvPr id="32" name="Straight Arrow Connector 31"/>
          <p:cNvCxnSpPr/>
          <p:nvPr/>
        </p:nvCxnSpPr>
        <p:spPr>
          <a:xfrm rot="5400000" flipH="1" flipV="1">
            <a:off x="-286058" y="2356920"/>
            <a:ext cx="2858316" cy="183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142976" y="3786197"/>
            <a:ext cx="6858048" cy="170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2" name="Group 43"/>
          <p:cNvGrpSpPr/>
          <p:nvPr/>
        </p:nvGrpSpPr>
        <p:grpSpPr>
          <a:xfrm>
            <a:off x="4000496" y="1857370"/>
            <a:ext cx="2357454" cy="1928826"/>
            <a:chOff x="3676390" y="1902166"/>
            <a:chExt cx="1119449" cy="1001055"/>
          </a:xfrm>
        </p:grpSpPr>
        <p:sp>
          <p:nvSpPr>
            <p:cNvPr id="45" name="Rectangle 44"/>
            <p:cNvSpPr/>
            <p:nvPr/>
          </p:nvSpPr>
          <p:spPr>
            <a:xfrm flipH="1">
              <a:off x="3786182" y="2763928"/>
              <a:ext cx="109792" cy="1378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6" name="Rectangle 45"/>
            <p:cNvSpPr/>
            <p:nvPr/>
          </p:nvSpPr>
          <p:spPr>
            <a:xfrm flipH="1">
              <a:off x="3901085" y="2476674"/>
              <a:ext cx="109792" cy="4251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7" name="Rectangle 46"/>
            <p:cNvSpPr/>
            <p:nvPr/>
          </p:nvSpPr>
          <p:spPr>
            <a:xfrm flipH="1">
              <a:off x="4005768" y="2131969"/>
              <a:ext cx="109792" cy="7698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8" name="Rectangle 47"/>
            <p:cNvSpPr/>
            <p:nvPr/>
          </p:nvSpPr>
          <p:spPr>
            <a:xfrm flipH="1">
              <a:off x="4120670" y="1902166"/>
              <a:ext cx="109792" cy="9996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9" name="Rectangle 48"/>
            <p:cNvSpPr/>
            <p:nvPr/>
          </p:nvSpPr>
          <p:spPr>
            <a:xfrm flipH="1">
              <a:off x="4235571" y="2074519"/>
              <a:ext cx="109792" cy="8273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0" name="Rectangle 49"/>
            <p:cNvSpPr/>
            <p:nvPr/>
          </p:nvSpPr>
          <p:spPr>
            <a:xfrm flipH="1">
              <a:off x="4350473" y="2361773"/>
              <a:ext cx="109792" cy="5400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1" name="Rectangle 50"/>
            <p:cNvSpPr/>
            <p:nvPr/>
          </p:nvSpPr>
          <p:spPr>
            <a:xfrm flipH="1">
              <a:off x="4465375" y="2706477"/>
              <a:ext cx="109792" cy="1953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2" name="Rectangle 51"/>
            <p:cNvSpPr/>
            <p:nvPr/>
          </p:nvSpPr>
          <p:spPr>
            <a:xfrm flipH="1">
              <a:off x="4580276" y="2786064"/>
              <a:ext cx="109792" cy="1157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3" name="Rectangle 52"/>
            <p:cNvSpPr/>
            <p:nvPr/>
          </p:nvSpPr>
          <p:spPr>
            <a:xfrm flipH="1">
              <a:off x="4686047" y="2856100"/>
              <a:ext cx="109792"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4" name="Rectangle 53"/>
            <p:cNvSpPr/>
            <p:nvPr/>
          </p:nvSpPr>
          <p:spPr>
            <a:xfrm flipH="1">
              <a:off x="3676390" y="2857502"/>
              <a:ext cx="109792"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55" name="TextBox 54"/>
          <p:cNvSpPr txBox="1"/>
          <p:nvPr/>
        </p:nvSpPr>
        <p:spPr>
          <a:xfrm>
            <a:off x="5500694" y="3786196"/>
            <a:ext cx="2489208" cy="400110"/>
          </a:xfrm>
          <a:prstGeom prst="rect">
            <a:avLst/>
          </a:prstGeom>
          <a:noFill/>
        </p:spPr>
        <p:txBody>
          <a:bodyPr wrap="none" rtlCol="0">
            <a:spAutoFit/>
          </a:bodyPr>
          <a:lstStyle/>
          <a:p>
            <a:r>
              <a:rPr lang="en-US" sz="2000" dirty="0" smtClean="0">
                <a:solidFill>
                  <a:schemeClr val="bg1"/>
                </a:solidFill>
              </a:rPr>
              <a:t>estimated value (bins)</a:t>
            </a:r>
            <a:endParaRPr lang="en-GB" sz="2000" dirty="0">
              <a:solidFill>
                <a:schemeClr val="bg1"/>
              </a:solidFill>
            </a:endParaRPr>
          </a:p>
        </p:txBody>
      </p:sp>
      <p:sp>
        <p:nvSpPr>
          <p:cNvPr id="56" name="TextBox 55"/>
          <p:cNvSpPr txBox="1"/>
          <p:nvPr/>
        </p:nvSpPr>
        <p:spPr>
          <a:xfrm rot="16200000">
            <a:off x="297184" y="1345841"/>
            <a:ext cx="1234440" cy="400110"/>
          </a:xfrm>
          <a:prstGeom prst="rect">
            <a:avLst/>
          </a:prstGeom>
          <a:noFill/>
        </p:spPr>
        <p:txBody>
          <a:bodyPr wrap="none" rtlCol="0">
            <a:spAutoFit/>
          </a:bodyPr>
          <a:lstStyle/>
          <a:p>
            <a:r>
              <a:rPr lang="en-US" sz="2000" dirty="0" smtClean="0">
                <a:solidFill>
                  <a:schemeClr val="bg1"/>
                </a:solidFill>
              </a:rPr>
              <a:t>frequency</a:t>
            </a:r>
            <a:endParaRPr lang="en-GB" sz="2000" dirty="0">
              <a:solidFill>
                <a:schemeClr val="bg1"/>
              </a:solidFill>
            </a:endParaRPr>
          </a:p>
        </p:txBody>
      </p:sp>
      <p:cxnSp>
        <p:nvCxnSpPr>
          <p:cNvPr id="59" name="Straight Connector 58"/>
          <p:cNvCxnSpPr/>
          <p:nvPr/>
        </p:nvCxnSpPr>
        <p:spPr>
          <a:xfrm rot="5400000">
            <a:off x="1500167" y="2714627"/>
            <a:ext cx="2428893"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916768" y="2641713"/>
            <a:ext cx="2283860" cy="7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740552" y="1500180"/>
            <a:ext cx="2260076" cy="1588"/>
          </a:xfrm>
          <a:prstGeom prst="straightConnector1">
            <a:avLst/>
          </a:prstGeom>
          <a:ln>
            <a:solidFill>
              <a:schemeClr val="accent6">
                <a:lumMod val="60000"/>
                <a:lumOff val="40000"/>
              </a:schemeClr>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540322" y="1171508"/>
            <a:ext cx="603050" cy="400110"/>
          </a:xfrm>
          <a:prstGeom prst="rect">
            <a:avLst/>
          </a:prstGeom>
          <a:noFill/>
        </p:spPr>
        <p:txBody>
          <a:bodyPr wrap="none" rtlCol="0">
            <a:spAutoFit/>
          </a:bodyPr>
          <a:lstStyle/>
          <a:p>
            <a:pPr algn="ctr"/>
            <a:r>
              <a:rPr lang="en-US" sz="2000" dirty="0" smtClean="0">
                <a:solidFill>
                  <a:schemeClr val="bg1"/>
                </a:solidFill>
              </a:rPr>
              <a:t>bias</a:t>
            </a:r>
            <a:endParaRPr lang="en-GB" sz="2000" dirty="0">
              <a:solidFill>
                <a:schemeClr val="bg1"/>
              </a:solidFill>
            </a:endParaRPr>
          </a:p>
        </p:txBody>
      </p:sp>
      <p:cxnSp>
        <p:nvCxnSpPr>
          <p:cNvPr id="75" name="Straight Arrow Connector 74"/>
          <p:cNvCxnSpPr/>
          <p:nvPr/>
        </p:nvCxnSpPr>
        <p:spPr>
          <a:xfrm>
            <a:off x="4500562" y="2643188"/>
            <a:ext cx="1071570" cy="1"/>
          </a:xfrm>
          <a:prstGeom prst="straightConnector1">
            <a:avLst/>
          </a:prstGeom>
          <a:ln>
            <a:solidFill>
              <a:schemeClr val="accent6">
                <a:lumMod val="60000"/>
                <a:lumOff val="40000"/>
              </a:schemeClr>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143372" y="2243078"/>
            <a:ext cx="1064138" cy="400110"/>
          </a:xfrm>
          <a:prstGeom prst="rect">
            <a:avLst/>
          </a:prstGeom>
          <a:noFill/>
        </p:spPr>
        <p:txBody>
          <a:bodyPr wrap="none" rtlCol="0">
            <a:spAutoFit/>
          </a:bodyPr>
          <a:lstStyle/>
          <a:p>
            <a:pPr algn="ctr"/>
            <a:r>
              <a:rPr lang="en-US" sz="2000" dirty="0" smtClean="0">
                <a:solidFill>
                  <a:schemeClr val="bg1"/>
                </a:solidFill>
              </a:rPr>
              <a:t>variance</a:t>
            </a:r>
            <a:endParaRPr lang="en-GB" sz="2000" dirty="0">
              <a:solidFill>
                <a:schemeClr val="bg1"/>
              </a:solidFill>
            </a:endParaRPr>
          </a:p>
        </p:txBody>
      </p:sp>
    </p:spTree>
    <p:extLst>
      <p:ext uri="{BB962C8B-B14F-4D97-AF65-F5344CB8AC3E}">
        <p14:creationId xmlns:p14="http://schemas.microsoft.com/office/powerpoint/2010/main" val="2487599098"/>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 name="Rectangle 111"/>
          <p:cNvSpPr/>
          <p:nvPr/>
        </p:nvSpPr>
        <p:spPr>
          <a:xfrm flipH="1">
            <a:off x="12331504" y="3214692"/>
            <a:ext cx="231212" cy="714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6" name="Rectangle 5"/>
          <p:cNvSpPr/>
          <p:nvPr/>
        </p:nvSpPr>
        <p:spPr>
          <a:xfrm>
            <a:off x="357158" y="714362"/>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2 has lower bias but higher variance</a:t>
            </a:r>
            <a:endParaRPr lang="en-US" dirty="0"/>
          </a:p>
        </p:txBody>
      </p:sp>
      <p:cxnSp>
        <p:nvCxnSpPr>
          <p:cNvPr id="32" name="Straight Arrow Connector 31"/>
          <p:cNvCxnSpPr/>
          <p:nvPr/>
        </p:nvCxnSpPr>
        <p:spPr>
          <a:xfrm rot="5400000" flipH="1" flipV="1">
            <a:off x="-286058" y="2356920"/>
            <a:ext cx="2858316" cy="183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142976" y="3786197"/>
            <a:ext cx="6858048" cy="170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2" name="Group 43"/>
          <p:cNvGrpSpPr/>
          <p:nvPr/>
        </p:nvGrpSpPr>
        <p:grpSpPr>
          <a:xfrm>
            <a:off x="4000496" y="1857370"/>
            <a:ext cx="2357454" cy="1928826"/>
            <a:chOff x="3676390" y="1902166"/>
            <a:chExt cx="1119449" cy="1001055"/>
          </a:xfrm>
        </p:grpSpPr>
        <p:sp>
          <p:nvSpPr>
            <p:cNvPr id="45" name="Rectangle 44"/>
            <p:cNvSpPr/>
            <p:nvPr/>
          </p:nvSpPr>
          <p:spPr>
            <a:xfrm flipH="1">
              <a:off x="3786182" y="2763928"/>
              <a:ext cx="109792" cy="1378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6" name="Rectangle 45"/>
            <p:cNvSpPr/>
            <p:nvPr/>
          </p:nvSpPr>
          <p:spPr>
            <a:xfrm flipH="1">
              <a:off x="3901085" y="2476674"/>
              <a:ext cx="109792" cy="4251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7" name="Rectangle 46"/>
            <p:cNvSpPr/>
            <p:nvPr/>
          </p:nvSpPr>
          <p:spPr>
            <a:xfrm flipH="1">
              <a:off x="4005768" y="2131969"/>
              <a:ext cx="109792" cy="7698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8" name="Rectangle 47"/>
            <p:cNvSpPr/>
            <p:nvPr/>
          </p:nvSpPr>
          <p:spPr>
            <a:xfrm flipH="1">
              <a:off x="4120670" y="1902166"/>
              <a:ext cx="109792" cy="9996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9" name="Rectangle 48"/>
            <p:cNvSpPr/>
            <p:nvPr/>
          </p:nvSpPr>
          <p:spPr>
            <a:xfrm flipH="1">
              <a:off x="4235571" y="2074519"/>
              <a:ext cx="109792" cy="8273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0" name="Rectangle 49"/>
            <p:cNvSpPr/>
            <p:nvPr/>
          </p:nvSpPr>
          <p:spPr>
            <a:xfrm flipH="1">
              <a:off x="4350473" y="2361773"/>
              <a:ext cx="109792" cy="5400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1" name="Rectangle 50"/>
            <p:cNvSpPr/>
            <p:nvPr/>
          </p:nvSpPr>
          <p:spPr>
            <a:xfrm flipH="1">
              <a:off x="4465375" y="2706477"/>
              <a:ext cx="109792" cy="1953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2" name="Rectangle 51"/>
            <p:cNvSpPr/>
            <p:nvPr/>
          </p:nvSpPr>
          <p:spPr>
            <a:xfrm flipH="1">
              <a:off x="4580276" y="2786064"/>
              <a:ext cx="109792" cy="1157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3" name="Rectangle 52"/>
            <p:cNvSpPr/>
            <p:nvPr/>
          </p:nvSpPr>
          <p:spPr>
            <a:xfrm flipH="1">
              <a:off x="4686047" y="2856100"/>
              <a:ext cx="109792"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4" name="Rectangle 53"/>
            <p:cNvSpPr/>
            <p:nvPr/>
          </p:nvSpPr>
          <p:spPr>
            <a:xfrm flipH="1">
              <a:off x="3676390" y="2857502"/>
              <a:ext cx="109792"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55" name="TextBox 54"/>
          <p:cNvSpPr txBox="1"/>
          <p:nvPr/>
        </p:nvSpPr>
        <p:spPr>
          <a:xfrm>
            <a:off x="5500694" y="3786196"/>
            <a:ext cx="2489208" cy="400110"/>
          </a:xfrm>
          <a:prstGeom prst="rect">
            <a:avLst/>
          </a:prstGeom>
          <a:noFill/>
        </p:spPr>
        <p:txBody>
          <a:bodyPr wrap="none" rtlCol="0">
            <a:spAutoFit/>
          </a:bodyPr>
          <a:lstStyle/>
          <a:p>
            <a:r>
              <a:rPr lang="en-US" sz="2000" dirty="0" smtClean="0">
                <a:solidFill>
                  <a:schemeClr val="bg1"/>
                </a:solidFill>
              </a:rPr>
              <a:t>estimated value (bins)</a:t>
            </a:r>
            <a:endParaRPr lang="en-GB" sz="2000" dirty="0">
              <a:solidFill>
                <a:schemeClr val="bg1"/>
              </a:solidFill>
            </a:endParaRPr>
          </a:p>
        </p:txBody>
      </p:sp>
      <p:sp>
        <p:nvSpPr>
          <p:cNvPr id="56" name="TextBox 55"/>
          <p:cNvSpPr txBox="1"/>
          <p:nvPr/>
        </p:nvSpPr>
        <p:spPr>
          <a:xfrm rot="16200000">
            <a:off x="297184" y="1345841"/>
            <a:ext cx="1234440" cy="400110"/>
          </a:xfrm>
          <a:prstGeom prst="rect">
            <a:avLst/>
          </a:prstGeom>
          <a:noFill/>
        </p:spPr>
        <p:txBody>
          <a:bodyPr wrap="none" rtlCol="0">
            <a:spAutoFit/>
          </a:bodyPr>
          <a:lstStyle/>
          <a:p>
            <a:r>
              <a:rPr lang="en-US" sz="2000" dirty="0" smtClean="0">
                <a:solidFill>
                  <a:schemeClr val="bg1"/>
                </a:solidFill>
              </a:rPr>
              <a:t>frequency</a:t>
            </a:r>
            <a:endParaRPr lang="en-GB" sz="2000" dirty="0">
              <a:solidFill>
                <a:schemeClr val="bg1"/>
              </a:solidFill>
            </a:endParaRPr>
          </a:p>
        </p:txBody>
      </p:sp>
      <p:cxnSp>
        <p:nvCxnSpPr>
          <p:cNvPr id="59" name="Straight Connector 58"/>
          <p:cNvCxnSpPr/>
          <p:nvPr/>
        </p:nvCxnSpPr>
        <p:spPr>
          <a:xfrm rot="5400000">
            <a:off x="1500167" y="2714627"/>
            <a:ext cx="2428893"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916768" y="2641713"/>
            <a:ext cx="2283860" cy="79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114"/>
          <p:cNvGrpSpPr/>
          <p:nvPr/>
        </p:nvGrpSpPr>
        <p:grpSpPr>
          <a:xfrm>
            <a:off x="1928794" y="2357436"/>
            <a:ext cx="3517360" cy="1428762"/>
            <a:chOff x="8786842" y="1857370"/>
            <a:chExt cx="3517360" cy="1428762"/>
          </a:xfrm>
        </p:grpSpPr>
        <p:sp>
          <p:nvSpPr>
            <p:cNvPr id="100" name="Rectangle 99"/>
            <p:cNvSpPr/>
            <p:nvPr/>
          </p:nvSpPr>
          <p:spPr>
            <a:xfrm flipH="1">
              <a:off x="9286908" y="2857502"/>
              <a:ext cx="231212" cy="42862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10" name="Rectangle 109"/>
            <p:cNvSpPr/>
            <p:nvPr/>
          </p:nvSpPr>
          <p:spPr>
            <a:xfrm flipH="1">
              <a:off x="9028394" y="3071816"/>
              <a:ext cx="231212" cy="21431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11" name="Rectangle 110"/>
            <p:cNvSpPr/>
            <p:nvPr/>
          </p:nvSpPr>
          <p:spPr>
            <a:xfrm flipH="1">
              <a:off x="8786842" y="3214692"/>
              <a:ext cx="231212" cy="714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13" name="Rectangle 112"/>
            <p:cNvSpPr/>
            <p:nvPr/>
          </p:nvSpPr>
          <p:spPr>
            <a:xfrm flipH="1">
              <a:off x="12072990" y="3214692"/>
              <a:ext cx="231212" cy="714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14" name="Rectangle 113"/>
            <p:cNvSpPr/>
            <p:nvPr/>
          </p:nvSpPr>
          <p:spPr>
            <a:xfrm flipH="1">
              <a:off x="11831438" y="3143254"/>
              <a:ext cx="231212" cy="14287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grpSp>
          <p:nvGrpSpPr>
            <p:cNvPr id="4" name="Group 87"/>
            <p:cNvGrpSpPr/>
            <p:nvPr/>
          </p:nvGrpSpPr>
          <p:grpSpPr>
            <a:xfrm>
              <a:off x="9501222" y="1857370"/>
              <a:ext cx="2357454" cy="1428762"/>
              <a:chOff x="3676390" y="2161699"/>
              <a:chExt cx="1119449" cy="741523"/>
            </a:xfrm>
          </p:grpSpPr>
          <p:sp>
            <p:nvSpPr>
              <p:cNvPr id="89" name="Rectangle 88"/>
              <p:cNvSpPr/>
              <p:nvPr/>
            </p:nvSpPr>
            <p:spPr>
              <a:xfrm flipH="1">
                <a:off x="3676390" y="2569537"/>
                <a:ext cx="109792" cy="33368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0" name="Rectangle 89"/>
              <p:cNvSpPr/>
              <p:nvPr/>
            </p:nvSpPr>
            <p:spPr>
              <a:xfrm flipH="1">
                <a:off x="3786182" y="2458308"/>
                <a:ext cx="109792" cy="44351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1" name="Rectangle 90"/>
              <p:cNvSpPr/>
              <p:nvPr/>
            </p:nvSpPr>
            <p:spPr>
              <a:xfrm flipH="1">
                <a:off x="3901085" y="2310003"/>
                <a:ext cx="109792" cy="59181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2" name="Rectangle 91"/>
              <p:cNvSpPr/>
              <p:nvPr/>
            </p:nvSpPr>
            <p:spPr>
              <a:xfrm flipH="1">
                <a:off x="4005768" y="2198774"/>
                <a:ext cx="109792" cy="70304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3" name="Rectangle 92"/>
              <p:cNvSpPr/>
              <p:nvPr/>
            </p:nvSpPr>
            <p:spPr>
              <a:xfrm flipH="1">
                <a:off x="4120670" y="2161699"/>
                <a:ext cx="109792" cy="74012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4" name="Rectangle 93"/>
              <p:cNvSpPr/>
              <p:nvPr/>
            </p:nvSpPr>
            <p:spPr>
              <a:xfrm flipH="1">
                <a:off x="4235571" y="2198774"/>
                <a:ext cx="109792" cy="70304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5" name="Rectangle 94"/>
              <p:cNvSpPr/>
              <p:nvPr/>
            </p:nvSpPr>
            <p:spPr>
              <a:xfrm flipH="1">
                <a:off x="4350473" y="2361773"/>
                <a:ext cx="109792" cy="54004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6" name="Rectangle 95"/>
              <p:cNvSpPr/>
              <p:nvPr/>
            </p:nvSpPr>
            <p:spPr>
              <a:xfrm flipH="1">
                <a:off x="4465375" y="2495384"/>
                <a:ext cx="109792" cy="4064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7" name="Rectangle 96"/>
              <p:cNvSpPr/>
              <p:nvPr/>
            </p:nvSpPr>
            <p:spPr>
              <a:xfrm flipH="1">
                <a:off x="4686047" y="2754917"/>
                <a:ext cx="109792" cy="14690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8" name="Rectangle 97"/>
              <p:cNvSpPr/>
              <p:nvPr/>
            </p:nvSpPr>
            <p:spPr>
              <a:xfrm flipH="1">
                <a:off x="4580276" y="2643688"/>
                <a:ext cx="109792" cy="25813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grpSp>
      </p:grpSp>
      <p:cxnSp>
        <p:nvCxnSpPr>
          <p:cNvPr id="58" name="Straight Connector 57"/>
          <p:cNvCxnSpPr/>
          <p:nvPr/>
        </p:nvCxnSpPr>
        <p:spPr>
          <a:xfrm rot="5400000">
            <a:off x="2553366" y="2641713"/>
            <a:ext cx="2283860" cy="79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102202" y="1071552"/>
            <a:ext cx="1183914" cy="400110"/>
          </a:xfrm>
          <a:prstGeom prst="rect">
            <a:avLst/>
          </a:prstGeom>
          <a:noFill/>
        </p:spPr>
        <p:txBody>
          <a:bodyPr wrap="none" rtlCol="0">
            <a:spAutoFit/>
          </a:bodyPr>
          <a:lstStyle/>
          <a:p>
            <a:r>
              <a:rPr lang="en-US" sz="2000" dirty="0" smtClean="0">
                <a:solidFill>
                  <a:schemeClr val="bg1"/>
                </a:solidFill>
              </a:rPr>
              <a:t>reference</a:t>
            </a:r>
            <a:endParaRPr lang="en-GB" sz="2000" dirty="0">
              <a:solidFill>
                <a:schemeClr val="bg1"/>
              </a:solidFill>
            </a:endParaRPr>
          </a:p>
        </p:txBody>
      </p:sp>
      <p:sp>
        <p:nvSpPr>
          <p:cNvPr id="61" name="TextBox 60"/>
          <p:cNvSpPr txBox="1"/>
          <p:nvPr/>
        </p:nvSpPr>
        <p:spPr>
          <a:xfrm>
            <a:off x="2985844" y="1957326"/>
            <a:ext cx="1443280" cy="400110"/>
          </a:xfrm>
          <a:prstGeom prst="rect">
            <a:avLst/>
          </a:prstGeom>
          <a:noFill/>
        </p:spPr>
        <p:txBody>
          <a:bodyPr wrap="none" rtlCol="0">
            <a:spAutoFit/>
          </a:bodyPr>
          <a:lstStyle/>
          <a:p>
            <a:r>
              <a:rPr lang="en-US" sz="2000" dirty="0" smtClean="0">
                <a:solidFill>
                  <a:schemeClr val="bg1"/>
                </a:solidFill>
              </a:rPr>
              <a:t>Estimator  2</a:t>
            </a:r>
            <a:endParaRPr lang="en-GB" sz="2000" dirty="0">
              <a:solidFill>
                <a:schemeClr val="bg1"/>
              </a:solidFill>
            </a:endParaRPr>
          </a:p>
        </p:txBody>
      </p:sp>
      <p:sp>
        <p:nvSpPr>
          <p:cNvPr id="62" name="TextBox 61"/>
          <p:cNvSpPr txBox="1"/>
          <p:nvPr/>
        </p:nvSpPr>
        <p:spPr>
          <a:xfrm>
            <a:off x="4414604" y="1500180"/>
            <a:ext cx="1443280" cy="400110"/>
          </a:xfrm>
          <a:prstGeom prst="rect">
            <a:avLst/>
          </a:prstGeom>
          <a:noFill/>
        </p:spPr>
        <p:txBody>
          <a:bodyPr wrap="none" rtlCol="0">
            <a:spAutoFit/>
          </a:bodyPr>
          <a:lstStyle/>
          <a:p>
            <a:r>
              <a:rPr lang="en-US" sz="2000" dirty="0" smtClean="0">
                <a:solidFill>
                  <a:schemeClr val="bg1"/>
                </a:solidFill>
              </a:rPr>
              <a:t>Estimator  1</a:t>
            </a:r>
            <a:endParaRPr lang="en-GB" sz="2000" dirty="0">
              <a:solidFill>
                <a:schemeClr val="bg1"/>
              </a:solidFill>
            </a:endParaRPr>
          </a:p>
        </p:txBody>
      </p:sp>
    </p:spTree>
    <p:extLst>
      <p:ext uri="{BB962C8B-B14F-4D97-AF65-F5344CB8AC3E}">
        <p14:creationId xmlns:p14="http://schemas.microsoft.com/office/powerpoint/2010/main" val="669562180"/>
      </p:ext>
    </p:extLst>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Rectangle 50"/>
          <p:cNvSpPr/>
          <p:nvPr/>
        </p:nvSpPr>
        <p:spPr>
          <a:xfrm>
            <a:off x="6286512" y="1928808"/>
            <a:ext cx="1500198" cy="857256"/>
          </a:xfrm>
          <a:prstGeom prst="rect">
            <a:avLst/>
          </a:prstGeom>
          <a:solidFill>
            <a:schemeClr val="tx1">
              <a:lumMod val="85000"/>
              <a:lumOff val="15000"/>
            </a:schemeClr>
          </a:solidFill>
          <a:effectLst>
            <a:softEdge rad="1270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we derive estimator bias and variance</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13" name="Group 12"/>
          <p:cNvGrpSpPr/>
          <p:nvPr/>
        </p:nvGrpSpPr>
        <p:grpSpPr>
          <a:xfrm>
            <a:off x="1571604" y="2857502"/>
            <a:ext cx="1500198" cy="434068"/>
            <a:chOff x="1285058" y="2071685"/>
            <a:chExt cx="3132950" cy="1428760"/>
          </a:xfrm>
        </p:grpSpPr>
        <p:sp>
          <p:nvSpPr>
            <p:cNvPr id="9" name="Freeform 8"/>
            <p:cNvSpPr/>
            <p:nvPr/>
          </p:nvSpPr>
          <p:spPr>
            <a:xfrm>
              <a:off x="1285852" y="2143122"/>
              <a:ext cx="2940974" cy="1347415"/>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grpSp>
          <p:nvGrpSpPr>
            <p:cNvPr id="10" name="Group 9"/>
            <p:cNvGrpSpPr/>
            <p:nvPr/>
          </p:nvGrpSpPr>
          <p:grpSpPr>
            <a:xfrm>
              <a:off x="1285058" y="2071685"/>
              <a:ext cx="3132950" cy="1428760"/>
              <a:chOff x="927868" y="523861"/>
              <a:chExt cx="3132950" cy="1786744"/>
            </a:xfrm>
          </p:grpSpPr>
          <p:cxnSp>
            <p:nvCxnSpPr>
              <p:cNvPr id="11" name="Straight Arrow Connector 10"/>
              <p:cNvCxnSpPr/>
              <p:nvPr/>
            </p:nvCxnSpPr>
            <p:spPr>
              <a:xfrm rot="5400000" flipH="1" flipV="1">
                <a:off x="34893" y="1416836"/>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28662" y="2285998"/>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pic>
        <p:nvPicPr>
          <p:cNvPr id="25604" name="Picture 4" descr="https://encrypted-tbn3.gstatic.com/images?q=tbn:ANd9GcRlJ8i7m5TIU2Vw9Oyu0qRdSrWoW0ibB_355Ztap24G7_I-7pArNw"/>
          <p:cNvPicPr>
            <a:picLocks noChangeAspect="1" noChangeArrowheads="1"/>
          </p:cNvPicPr>
          <p:nvPr/>
        </p:nvPicPr>
        <p:blipFill>
          <a:blip r:embed="rId3"/>
          <a:srcRect r="29364"/>
          <a:stretch>
            <a:fillRect/>
          </a:stretch>
        </p:blipFill>
        <p:spPr bwMode="auto">
          <a:xfrm>
            <a:off x="4572000" y="2824204"/>
            <a:ext cx="1171260" cy="1033430"/>
          </a:xfrm>
          <a:prstGeom prst="rect">
            <a:avLst/>
          </a:prstGeom>
          <a:noFill/>
        </p:spPr>
      </p:pic>
      <p:cxnSp>
        <p:nvCxnSpPr>
          <p:cNvPr id="34" name="Straight Connector 33"/>
          <p:cNvCxnSpPr>
            <a:stCxn id="56" idx="3"/>
          </p:cNvCxnSpPr>
          <p:nvPr/>
        </p:nvCxnSpPr>
        <p:spPr>
          <a:xfrm flipV="1">
            <a:off x="3526474" y="2143122"/>
            <a:ext cx="1116964" cy="14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55" idx="3"/>
          </p:cNvCxnSpPr>
          <p:nvPr/>
        </p:nvCxnSpPr>
        <p:spPr>
          <a:xfrm rot="10800000" flipV="1">
            <a:off x="2971692" y="2643187"/>
            <a:ext cx="1671746" cy="14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715008" y="2210190"/>
            <a:ext cx="785217" cy="437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5715008" y="2500312"/>
            <a:ext cx="785217" cy="437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535909" y="2006731"/>
            <a:ext cx="607859" cy="400110"/>
          </a:xfrm>
          <a:prstGeom prst="rect">
            <a:avLst/>
          </a:prstGeom>
          <a:noFill/>
        </p:spPr>
        <p:txBody>
          <a:bodyPr wrap="none" rtlCol="0">
            <a:spAutoFit/>
          </a:bodyPr>
          <a:lstStyle/>
          <a:p>
            <a:r>
              <a:rPr lang="en-US" sz="2000" dirty="0" smtClean="0">
                <a:solidFill>
                  <a:schemeClr val="bg1"/>
                </a:solidFill>
              </a:rPr>
              <a:t>bias</a:t>
            </a:r>
            <a:endParaRPr lang="en-GB" sz="2000" dirty="0">
              <a:solidFill>
                <a:schemeClr val="bg1"/>
              </a:solidFill>
            </a:endParaRPr>
          </a:p>
        </p:txBody>
      </p:sp>
      <p:sp>
        <p:nvSpPr>
          <p:cNvPr id="50" name="TextBox 49"/>
          <p:cNvSpPr txBox="1"/>
          <p:nvPr/>
        </p:nvSpPr>
        <p:spPr>
          <a:xfrm>
            <a:off x="6535909" y="2314516"/>
            <a:ext cx="1064137" cy="400110"/>
          </a:xfrm>
          <a:prstGeom prst="rect">
            <a:avLst/>
          </a:prstGeom>
          <a:noFill/>
        </p:spPr>
        <p:txBody>
          <a:bodyPr wrap="none" rtlCol="0">
            <a:spAutoFit/>
          </a:bodyPr>
          <a:lstStyle/>
          <a:p>
            <a:r>
              <a:rPr lang="en-US" sz="2000" dirty="0" smtClean="0">
                <a:solidFill>
                  <a:schemeClr val="bg1"/>
                </a:solidFill>
              </a:rPr>
              <a:t>variance</a:t>
            </a:r>
            <a:endParaRPr lang="en-GB" sz="2000" dirty="0">
              <a:solidFill>
                <a:schemeClr val="bg1"/>
              </a:solidFill>
            </a:endParaRPr>
          </a:p>
        </p:txBody>
      </p:sp>
      <p:sp>
        <p:nvSpPr>
          <p:cNvPr id="52" name="TextBox 51"/>
          <p:cNvSpPr txBox="1"/>
          <p:nvPr/>
        </p:nvSpPr>
        <p:spPr>
          <a:xfrm>
            <a:off x="6286512" y="1500180"/>
            <a:ext cx="1495346" cy="400110"/>
          </a:xfrm>
          <a:prstGeom prst="rect">
            <a:avLst/>
          </a:prstGeom>
          <a:noFill/>
        </p:spPr>
        <p:txBody>
          <a:bodyPr wrap="none" rtlCol="0">
            <a:spAutoFit/>
          </a:bodyPr>
          <a:lstStyle/>
          <a:p>
            <a:r>
              <a:rPr lang="en-US" sz="2000" dirty="0" smtClean="0">
                <a:solidFill>
                  <a:srgbClr val="FFFF00"/>
                </a:solidFill>
              </a:rPr>
              <a:t>closed form!</a:t>
            </a:r>
            <a:endParaRPr lang="en-GB" sz="2000" dirty="0">
              <a:solidFill>
                <a:srgbClr val="FFFF00"/>
              </a:solidFill>
            </a:endParaRPr>
          </a:p>
        </p:txBody>
      </p:sp>
      <p:sp>
        <p:nvSpPr>
          <p:cNvPr id="54" name="Rectangle 53"/>
          <p:cNvSpPr/>
          <p:nvPr/>
        </p:nvSpPr>
        <p:spPr>
          <a:xfrm>
            <a:off x="4643438" y="2006731"/>
            <a:ext cx="1071570" cy="7143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t>
            </a:r>
            <a:endParaRPr lang="en-GB" dirty="0"/>
          </a:p>
        </p:txBody>
      </p:sp>
      <p:sp>
        <p:nvSpPr>
          <p:cNvPr id="55" name="TextBox 54"/>
          <p:cNvSpPr txBox="1"/>
          <p:nvPr/>
        </p:nvSpPr>
        <p:spPr>
          <a:xfrm>
            <a:off x="1785918" y="2457392"/>
            <a:ext cx="1185774" cy="400110"/>
          </a:xfrm>
          <a:prstGeom prst="rect">
            <a:avLst/>
          </a:prstGeom>
          <a:noFill/>
        </p:spPr>
        <p:txBody>
          <a:bodyPr wrap="none" rtlCol="0">
            <a:spAutoFit/>
          </a:bodyPr>
          <a:lstStyle/>
          <a:p>
            <a:r>
              <a:rPr lang="en-US" sz="2000" dirty="0" smtClean="0">
                <a:solidFill>
                  <a:schemeClr val="bg2"/>
                </a:solidFill>
              </a:rPr>
              <a:t>integrand</a:t>
            </a:r>
            <a:endParaRPr lang="en-GB" sz="2000" dirty="0">
              <a:solidFill>
                <a:schemeClr val="bg2"/>
              </a:solidFill>
            </a:endParaRPr>
          </a:p>
        </p:txBody>
      </p:sp>
      <p:sp>
        <p:nvSpPr>
          <p:cNvPr id="56" name="TextBox 55"/>
          <p:cNvSpPr txBox="1"/>
          <p:nvPr/>
        </p:nvSpPr>
        <p:spPr>
          <a:xfrm>
            <a:off x="1357290" y="1957326"/>
            <a:ext cx="2169184" cy="400110"/>
          </a:xfrm>
          <a:prstGeom prst="rect">
            <a:avLst/>
          </a:prstGeom>
          <a:noFill/>
        </p:spPr>
        <p:txBody>
          <a:bodyPr wrap="none" rtlCol="0">
            <a:spAutoFit/>
          </a:bodyPr>
          <a:lstStyle/>
          <a:p>
            <a:r>
              <a:rPr lang="en-US" sz="2000" dirty="0" smtClean="0">
                <a:solidFill>
                  <a:schemeClr val="bg2"/>
                </a:solidFill>
              </a:rPr>
              <a:t>sampling spectrum</a:t>
            </a:r>
            <a:endParaRPr lang="en-GB" sz="2000" dirty="0">
              <a:solidFill>
                <a:schemeClr val="bg2"/>
              </a:solidFill>
            </a:endParaRPr>
          </a:p>
        </p:txBody>
      </p:sp>
      <p:grpSp>
        <p:nvGrpSpPr>
          <p:cNvPr id="36" name="Group 96"/>
          <p:cNvGrpSpPr/>
          <p:nvPr/>
        </p:nvGrpSpPr>
        <p:grpSpPr>
          <a:xfrm>
            <a:off x="1411468" y="1571618"/>
            <a:ext cx="1946782" cy="463124"/>
            <a:chOff x="1290615" y="2000246"/>
            <a:chExt cx="6281781" cy="1785950"/>
          </a:xfrm>
        </p:grpSpPr>
        <p:grpSp>
          <p:nvGrpSpPr>
            <p:cNvPr id="37" name="Group 136"/>
            <p:cNvGrpSpPr/>
            <p:nvPr/>
          </p:nvGrpSpPr>
          <p:grpSpPr>
            <a:xfrm>
              <a:off x="1290615" y="2000247"/>
              <a:ext cx="6281781" cy="1428760"/>
              <a:chOff x="1285852" y="3261522"/>
              <a:chExt cx="6281781" cy="1239053"/>
            </a:xfrm>
          </p:grpSpPr>
          <p:cxnSp>
            <p:nvCxnSpPr>
              <p:cNvPr id="47" name="Straight Arrow Connector 46"/>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38" name="Group 12"/>
            <p:cNvGrpSpPr/>
            <p:nvPr/>
          </p:nvGrpSpPr>
          <p:grpSpPr>
            <a:xfrm>
              <a:off x="1576367" y="2000246"/>
              <a:ext cx="5715040" cy="1342921"/>
              <a:chOff x="1576367" y="1931559"/>
              <a:chExt cx="5715040" cy="982980"/>
            </a:xfrm>
          </p:grpSpPr>
          <p:grpSp>
            <p:nvGrpSpPr>
              <p:cNvPr id="43" name="Group 98"/>
              <p:cNvGrpSpPr/>
              <p:nvPr/>
            </p:nvGrpSpPr>
            <p:grpSpPr>
              <a:xfrm>
                <a:off x="1576367" y="1931559"/>
                <a:ext cx="5715040" cy="982980"/>
                <a:chOff x="1571604" y="3160406"/>
                <a:chExt cx="5715040" cy="982980"/>
              </a:xfrm>
            </p:grpSpPr>
            <p:sp>
              <p:nvSpPr>
                <p:cNvPr id="45" name="Freeform 44"/>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46" name="Freeform 45"/>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44" name="Straight Connector 43"/>
              <p:cNvCxnSpPr/>
              <p:nvPr/>
            </p:nvCxnSpPr>
            <p:spPr>
              <a:xfrm rot="5400000" flipH="1" flipV="1">
                <a:off x="4143374" y="2428874"/>
                <a:ext cx="571502"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0" name="Group 17"/>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41" name="Freeform 40"/>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extLst>
      <p:ext uri="{BB962C8B-B14F-4D97-AF65-F5344CB8AC3E}">
        <p14:creationId xmlns:p14="http://schemas.microsoft.com/office/powerpoint/2010/main" val="3064263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Rectangle 50"/>
          <p:cNvSpPr/>
          <p:nvPr/>
        </p:nvSpPr>
        <p:spPr>
          <a:xfrm>
            <a:off x="6286512" y="1928808"/>
            <a:ext cx="1500198" cy="857256"/>
          </a:xfrm>
          <a:prstGeom prst="rect">
            <a:avLst/>
          </a:prstGeom>
          <a:solidFill>
            <a:schemeClr val="tx1">
              <a:lumMod val="85000"/>
              <a:lumOff val="15000"/>
            </a:schemeClr>
          </a:solidFill>
          <a:effectLst>
            <a:softEdge rad="1270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we derive estimator bias and variance</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12"/>
          <p:cNvGrpSpPr/>
          <p:nvPr/>
        </p:nvGrpSpPr>
        <p:grpSpPr>
          <a:xfrm>
            <a:off x="1571604" y="2857502"/>
            <a:ext cx="1500198" cy="434068"/>
            <a:chOff x="1285058" y="2071685"/>
            <a:chExt cx="3132950" cy="1428760"/>
          </a:xfrm>
        </p:grpSpPr>
        <p:sp>
          <p:nvSpPr>
            <p:cNvPr id="9" name="Freeform 8"/>
            <p:cNvSpPr/>
            <p:nvPr/>
          </p:nvSpPr>
          <p:spPr>
            <a:xfrm>
              <a:off x="1285852" y="2143122"/>
              <a:ext cx="2940974" cy="1347415"/>
            </a:xfrm>
            <a:custGeom>
              <a:avLst/>
              <a:gdLst>
                <a:gd name="connsiteX0" fmla="*/ 0 w 2814536"/>
                <a:gd name="connsiteY0" fmla="*/ 1438701 h 1490582"/>
                <a:gd name="connsiteX1" fmla="*/ 32425 w 2814536"/>
                <a:gd name="connsiteY1" fmla="*/ 1399790 h 1490582"/>
                <a:gd name="connsiteX2" fmla="*/ 58366 w 2814536"/>
                <a:gd name="connsiteY2" fmla="*/ 1360880 h 1490582"/>
                <a:gd name="connsiteX3" fmla="*/ 103762 w 2814536"/>
                <a:gd name="connsiteY3" fmla="*/ 1283058 h 1490582"/>
                <a:gd name="connsiteX4" fmla="*/ 123217 w 2814536"/>
                <a:gd name="connsiteY4" fmla="*/ 1237663 h 1490582"/>
                <a:gd name="connsiteX5" fmla="*/ 129702 w 2814536"/>
                <a:gd name="connsiteY5" fmla="*/ 1218207 h 1490582"/>
                <a:gd name="connsiteX6" fmla="*/ 142672 w 2814536"/>
                <a:gd name="connsiteY6" fmla="*/ 1198752 h 1490582"/>
                <a:gd name="connsiteX7" fmla="*/ 155642 w 2814536"/>
                <a:gd name="connsiteY7" fmla="*/ 1159841 h 1490582"/>
                <a:gd name="connsiteX8" fmla="*/ 181583 w 2814536"/>
                <a:gd name="connsiteY8" fmla="*/ 1120931 h 1490582"/>
                <a:gd name="connsiteX9" fmla="*/ 207523 w 2814536"/>
                <a:gd name="connsiteY9" fmla="*/ 1056080 h 1490582"/>
                <a:gd name="connsiteX10" fmla="*/ 214008 w 2814536"/>
                <a:gd name="connsiteY10" fmla="*/ 1036624 h 1490582"/>
                <a:gd name="connsiteX11" fmla="*/ 226979 w 2814536"/>
                <a:gd name="connsiteY11" fmla="*/ 1010684 h 1490582"/>
                <a:gd name="connsiteX12" fmla="*/ 239949 w 2814536"/>
                <a:gd name="connsiteY12" fmla="*/ 965288 h 1490582"/>
                <a:gd name="connsiteX13" fmla="*/ 252919 w 2814536"/>
                <a:gd name="connsiteY13" fmla="*/ 926378 h 1490582"/>
                <a:gd name="connsiteX14" fmla="*/ 272374 w 2814536"/>
                <a:gd name="connsiteY14" fmla="*/ 887467 h 1490582"/>
                <a:gd name="connsiteX15" fmla="*/ 278859 w 2814536"/>
                <a:gd name="connsiteY15" fmla="*/ 848556 h 1490582"/>
                <a:gd name="connsiteX16" fmla="*/ 285345 w 2814536"/>
                <a:gd name="connsiteY16" fmla="*/ 816131 h 1490582"/>
                <a:gd name="connsiteX17" fmla="*/ 298315 w 2814536"/>
                <a:gd name="connsiteY17" fmla="*/ 738310 h 1490582"/>
                <a:gd name="connsiteX18" fmla="*/ 311285 w 2814536"/>
                <a:gd name="connsiteY18" fmla="*/ 654003 h 1490582"/>
                <a:gd name="connsiteX19" fmla="*/ 324255 w 2814536"/>
                <a:gd name="connsiteY19" fmla="*/ 602122 h 1490582"/>
                <a:gd name="connsiteX20" fmla="*/ 337225 w 2814536"/>
                <a:gd name="connsiteY20" fmla="*/ 576182 h 1490582"/>
                <a:gd name="connsiteX21" fmla="*/ 343710 w 2814536"/>
                <a:gd name="connsiteY21" fmla="*/ 556727 h 1490582"/>
                <a:gd name="connsiteX22" fmla="*/ 363166 w 2814536"/>
                <a:gd name="connsiteY22" fmla="*/ 524301 h 1490582"/>
                <a:gd name="connsiteX23" fmla="*/ 369651 w 2814536"/>
                <a:gd name="connsiteY23" fmla="*/ 498361 h 1490582"/>
                <a:gd name="connsiteX24" fmla="*/ 382621 w 2814536"/>
                <a:gd name="connsiteY24" fmla="*/ 478905 h 1490582"/>
                <a:gd name="connsiteX25" fmla="*/ 408562 w 2814536"/>
                <a:gd name="connsiteY25" fmla="*/ 427024 h 1490582"/>
                <a:gd name="connsiteX26" fmla="*/ 415047 w 2814536"/>
                <a:gd name="connsiteY26" fmla="*/ 407569 h 1490582"/>
                <a:gd name="connsiteX27" fmla="*/ 440987 w 2814536"/>
                <a:gd name="connsiteY27" fmla="*/ 368658 h 1490582"/>
                <a:gd name="connsiteX28" fmla="*/ 453957 w 2814536"/>
                <a:gd name="connsiteY28" fmla="*/ 342718 h 1490582"/>
                <a:gd name="connsiteX29" fmla="*/ 460442 w 2814536"/>
                <a:gd name="connsiteY29" fmla="*/ 323263 h 1490582"/>
                <a:gd name="connsiteX30" fmla="*/ 479898 w 2814536"/>
                <a:gd name="connsiteY30" fmla="*/ 303807 h 1490582"/>
                <a:gd name="connsiteX31" fmla="*/ 512323 w 2814536"/>
                <a:gd name="connsiteY31" fmla="*/ 271382 h 1490582"/>
                <a:gd name="connsiteX32" fmla="*/ 570689 w 2814536"/>
                <a:gd name="connsiteY32" fmla="*/ 284352 h 1490582"/>
                <a:gd name="connsiteX33" fmla="*/ 583659 w 2814536"/>
                <a:gd name="connsiteY33" fmla="*/ 303807 h 1490582"/>
                <a:gd name="connsiteX34" fmla="*/ 596630 w 2814536"/>
                <a:gd name="connsiteY34" fmla="*/ 316778 h 1490582"/>
                <a:gd name="connsiteX35" fmla="*/ 603115 w 2814536"/>
                <a:gd name="connsiteY35" fmla="*/ 336233 h 1490582"/>
                <a:gd name="connsiteX36" fmla="*/ 635540 w 2814536"/>
                <a:gd name="connsiteY36" fmla="*/ 375144 h 1490582"/>
                <a:gd name="connsiteX37" fmla="*/ 648510 w 2814536"/>
                <a:gd name="connsiteY37" fmla="*/ 420539 h 1490582"/>
                <a:gd name="connsiteX38" fmla="*/ 661481 w 2814536"/>
                <a:gd name="connsiteY38" fmla="*/ 465935 h 1490582"/>
                <a:gd name="connsiteX39" fmla="*/ 667966 w 2814536"/>
                <a:gd name="connsiteY39" fmla="*/ 498361 h 1490582"/>
                <a:gd name="connsiteX40" fmla="*/ 680936 w 2814536"/>
                <a:gd name="connsiteY40" fmla="*/ 537271 h 1490582"/>
                <a:gd name="connsiteX41" fmla="*/ 693906 w 2814536"/>
                <a:gd name="connsiteY41" fmla="*/ 608607 h 1490582"/>
                <a:gd name="connsiteX42" fmla="*/ 700391 w 2814536"/>
                <a:gd name="connsiteY42" fmla="*/ 634548 h 1490582"/>
                <a:gd name="connsiteX43" fmla="*/ 713362 w 2814536"/>
                <a:gd name="connsiteY43" fmla="*/ 673458 h 1490582"/>
                <a:gd name="connsiteX44" fmla="*/ 719847 w 2814536"/>
                <a:gd name="connsiteY44" fmla="*/ 712369 h 1490582"/>
                <a:gd name="connsiteX45" fmla="*/ 739302 w 2814536"/>
                <a:gd name="connsiteY45" fmla="*/ 770735 h 1490582"/>
                <a:gd name="connsiteX46" fmla="*/ 745787 w 2814536"/>
                <a:gd name="connsiteY46" fmla="*/ 790190 h 1490582"/>
                <a:gd name="connsiteX47" fmla="*/ 752272 w 2814536"/>
                <a:gd name="connsiteY47" fmla="*/ 816131 h 1490582"/>
                <a:gd name="connsiteX48" fmla="*/ 765242 w 2814536"/>
                <a:gd name="connsiteY48" fmla="*/ 842071 h 1490582"/>
                <a:gd name="connsiteX49" fmla="*/ 771727 w 2814536"/>
                <a:gd name="connsiteY49" fmla="*/ 874497 h 1490582"/>
                <a:gd name="connsiteX50" fmla="*/ 791183 w 2814536"/>
                <a:gd name="connsiteY50" fmla="*/ 926378 h 1490582"/>
                <a:gd name="connsiteX51" fmla="*/ 797668 w 2814536"/>
                <a:gd name="connsiteY51" fmla="*/ 965288 h 1490582"/>
                <a:gd name="connsiteX52" fmla="*/ 810638 w 2814536"/>
                <a:gd name="connsiteY52" fmla="*/ 997714 h 1490582"/>
                <a:gd name="connsiteX53" fmla="*/ 817123 w 2814536"/>
                <a:gd name="connsiteY53" fmla="*/ 1049595 h 1490582"/>
                <a:gd name="connsiteX54" fmla="*/ 830093 w 2814536"/>
                <a:gd name="connsiteY54" fmla="*/ 1094990 h 1490582"/>
                <a:gd name="connsiteX55" fmla="*/ 849549 w 2814536"/>
                <a:gd name="connsiteY55" fmla="*/ 1172812 h 1490582"/>
                <a:gd name="connsiteX56" fmla="*/ 856034 w 2814536"/>
                <a:gd name="connsiteY56" fmla="*/ 1192267 h 1490582"/>
                <a:gd name="connsiteX57" fmla="*/ 881974 w 2814536"/>
                <a:gd name="connsiteY57" fmla="*/ 1231178 h 1490582"/>
                <a:gd name="connsiteX58" fmla="*/ 901430 w 2814536"/>
                <a:gd name="connsiteY58" fmla="*/ 1296029 h 1490582"/>
                <a:gd name="connsiteX59" fmla="*/ 907915 w 2814536"/>
                <a:gd name="connsiteY59" fmla="*/ 1315484 h 1490582"/>
                <a:gd name="connsiteX60" fmla="*/ 927370 w 2814536"/>
                <a:gd name="connsiteY60" fmla="*/ 1328454 h 1490582"/>
                <a:gd name="connsiteX61" fmla="*/ 933855 w 2814536"/>
                <a:gd name="connsiteY61" fmla="*/ 1347910 h 1490582"/>
                <a:gd name="connsiteX62" fmla="*/ 1005191 w 2814536"/>
                <a:gd name="connsiteY62" fmla="*/ 1328454 h 1490582"/>
                <a:gd name="connsiteX63" fmla="*/ 1063557 w 2814536"/>
                <a:gd name="connsiteY63" fmla="*/ 1257118 h 1490582"/>
                <a:gd name="connsiteX64" fmla="*/ 1076527 w 2814536"/>
                <a:gd name="connsiteY64" fmla="*/ 1231178 h 1490582"/>
                <a:gd name="connsiteX65" fmla="*/ 1108953 w 2814536"/>
                <a:gd name="connsiteY65" fmla="*/ 1198752 h 1490582"/>
                <a:gd name="connsiteX66" fmla="*/ 1141379 w 2814536"/>
                <a:gd name="connsiteY66" fmla="*/ 1166327 h 1490582"/>
                <a:gd name="connsiteX67" fmla="*/ 1206230 w 2814536"/>
                <a:gd name="connsiteY67" fmla="*/ 1172812 h 1490582"/>
                <a:gd name="connsiteX68" fmla="*/ 1225685 w 2814536"/>
                <a:gd name="connsiteY68" fmla="*/ 1179297 h 1490582"/>
                <a:gd name="connsiteX69" fmla="*/ 1290536 w 2814536"/>
                <a:gd name="connsiteY69" fmla="*/ 1172812 h 1490582"/>
                <a:gd name="connsiteX70" fmla="*/ 1322962 w 2814536"/>
                <a:gd name="connsiteY70" fmla="*/ 1140386 h 1490582"/>
                <a:gd name="connsiteX71" fmla="*/ 1348902 w 2814536"/>
                <a:gd name="connsiteY71" fmla="*/ 1075535 h 1490582"/>
                <a:gd name="connsiteX72" fmla="*/ 1355387 w 2814536"/>
                <a:gd name="connsiteY72" fmla="*/ 1056080 h 1490582"/>
                <a:gd name="connsiteX73" fmla="*/ 1361872 w 2814536"/>
                <a:gd name="connsiteY73" fmla="*/ 1036624 h 1490582"/>
                <a:gd name="connsiteX74" fmla="*/ 1381327 w 2814536"/>
                <a:gd name="connsiteY74" fmla="*/ 984744 h 1490582"/>
                <a:gd name="connsiteX75" fmla="*/ 1387813 w 2814536"/>
                <a:gd name="connsiteY75" fmla="*/ 919892 h 1490582"/>
                <a:gd name="connsiteX76" fmla="*/ 1400783 w 2814536"/>
                <a:gd name="connsiteY76" fmla="*/ 855041 h 1490582"/>
                <a:gd name="connsiteX77" fmla="*/ 1407268 w 2814536"/>
                <a:gd name="connsiteY77" fmla="*/ 427024 h 1490582"/>
                <a:gd name="connsiteX78" fmla="*/ 1413753 w 2814536"/>
                <a:gd name="connsiteY78" fmla="*/ 401084 h 1490582"/>
                <a:gd name="connsiteX79" fmla="*/ 1420238 w 2814536"/>
                <a:gd name="connsiteY79" fmla="*/ 368658 h 1490582"/>
                <a:gd name="connsiteX80" fmla="*/ 1426723 w 2814536"/>
                <a:gd name="connsiteY80" fmla="*/ 323263 h 1490582"/>
                <a:gd name="connsiteX81" fmla="*/ 1439693 w 2814536"/>
                <a:gd name="connsiteY81" fmla="*/ 284352 h 1490582"/>
                <a:gd name="connsiteX82" fmla="*/ 1446179 w 2814536"/>
                <a:gd name="connsiteY82" fmla="*/ 251927 h 1490582"/>
                <a:gd name="connsiteX83" fmla="*/ 1452664 w 2814536"/>
                <a:gd name="connsiteY83" fmla="*/ 225986 h 1490582"/>
                <a:gd name="connsiteX84" fmla="*/ 1478604 w 2814536"/>
                <a:gd name="connsiteY84" fmla="*/ 187075 h 1490582"/>
                <a:gd name="connsiteX85" fmla="*/ 1491574 w 2814536"/>
                <a:gd name="connsiteY85" fmla="*/ 141680 h 1490582"/>
                <a:gd name="connsiteX86" fmla="*/ 1504545 w 2814536"/>
                <a:gd name="connsiteY86" fmla="*/ 115739 h 1490582"/>
                <a:gd name="connsiteX87" fmla="*/ 1524000 w 2814536"/>
                <a:gd name="connsiteY87" fmla="*/ 96284 h 1490582"/>
                <a:gd name="connsiteX88" fmla="*/ 1770434 w 2814536"/>
                <a:gd name="connsiteY88" fmla="*/ 70344 h 1490582"/>
                <a:gd name="connsiteX89" fmla="*/ 1809345 w 2814536"/>
                <a:gd name="connsiteY89" fmla="*/ 57373 h 1490582"/>
                <a:gd name="connsiteX90" fmla="*/ 1854740 w 2814536"/>
                <a:gd name="connsiteY90" fmla="*/ 50888 h 1490582"/>
                <a:gd name="connsiteX91" fmla="*/ 1893651 w 2814536"/>
                <a:gd name="connsiteY91" fmla="*/ 44403 h 1490582"/>
                <a:gd name="connsiteX92" fmla="*/ 2042808 w 2814536"/>
                <a:gd name="connsiteY92" fmla="*/ 37918 h 1490582"/>
                <a:gd name="connsiteX93" fmla="*/ 2081719 w 2814536"/>
                <a:gd name="connsiteY93" fmla="*/ 50888 h 1490582"/>
                <a:gd name="connsiteX94" fmla="*/ 2094689 w 2814536"/>
                <a:gd name="connsiteY94" fmla="*/ 83314 h 1490582"/>
                <a:gd name="connsiteX95" fmla="*/ 2114145 w 2814536"/>
                <a:gd name="connsiteY95" fmla="*/ 135195 h 1490582"/>
                <a:gd name="connsiteX96" fmla="*/ 2140085 w 2814536"/>
                <a:gd name="connsiteY96" fmla="*/ 187075 h 1490582"/>
                <a:gd name="connsiteX97" fmla="*/ 2159540 w 2814536"/>
                <a:gd name="connsiteY97" fmla="*/ 238956 h 1490582"/>
                <a:gd name="connsiteX98" fmla="*/ 2166025 w 2814536"/>
                <a:gd name="connsiteY98" fmla="*/ 264897 h 1490582"/>
                <a:gd name="connsiteX99" fmla="*/ 2172510 w 2814536"/>
                <a:gd name="connsiteY99" fmla="*/ 284352 h 1490582"/>
                <a:gd name="connsiteX100" fmla="*/ 2178996 w 2814536"/>
                <a:gd name="connsiteY100" fmla="*/ 342718 h 1490582"/>
                <a:gd name="connsiteX101" fmla="*/ 2191966 w 2814536"/>
                <a:gd name="connsiteY101" fmla="*/ 388114 h 1490582"/>
                <a:gd name="connsiteX102" fmla="*/ 2198451 w 2814536"/>
                <a:gd name="connsiteY102" fmla="*/ 420539 h 1490582"/>
                <a:gd name="connsiteX103" fmla="*/ 2204936 w 2814536"/>
                <a:gd name="connsiteY103" fmla="*/ 439995 h 1490582"/>
                <a:gd name="connsiteX104" fmla="*/ 2230876 w 2814536"/>
                <a:gd name="connsiteY104" fmla="*/ 517816 h 1490582"/>
                <a:gd name="connsiteX105" fmla="*/ 2237362 w 2814536"/>
                <a:gd name="connsiteY105" fmla="*/ 582667 h 1490582"/>
                <a:gd name="connsiteX106" fmla="*/ 2243847 w 2814536"/>
                <a:gd name="connsiteY106" fmla="*/ 602122 h 1490582"/>
                <a:gd name="connsiteX107" fmla="*/ 2250332 w 2814536"/>
                <a:gd name="connsiteY107" fmla="*/ 666973 h 1490582"/>
                <a:gd name="connsiteX108" fmla="*/ 2263302 w 2814536"/>
                <a:gd name="connsiteY108" fmla="*/ 744795 h 1490582"/>
                <a:gd name="connsiteX109" fmla="*/ 2276272 w 2814536"/>
                <a:gd name="connsiteY109" fmla="*/ 1036624 h 1490582"/>
                <a:gd name="connsiteX110" fmla="*/ 2282757 w 2814536"/>
                <a:gd name="connsiteY110" fmla="*/ 1179297 h 1490582"/>
                <a:gd name="connsiteX111" fmla="*/ 2295727 w 2814536"/>
                <a:gd name="connsiteY111" fmla="*/ 1250633 h 1490582"/>
                <a:gd name="connsiteX112" fmla="*/ 2302213 w 2814536"/>
                <a:gd name="connsiteY112" fmla="*/ 1276573 h 1490582"/>
                <a:gd name="connsiteX113" fmla="*/ 2315183 w 2814536"/>
                <a:gd name="connsiteY113" fmla="*/ 1341424 h 1490582"/>
                <a:gd name="connsiteX114" fmla="*/ 2328153 w 2814536"/>
                <a:gd name="connsiteY114" fmla="*/ 1354395 h 1490582"/>
                <a:gd name="connsiteX115" fmla="*/ 2347608 w 2814536"/>
                <a:gd name="connsiteY115" fmla="*/ 1367365 h 1490582"/>
                <a:gd name="connsiteX116" fmla="*/ 2354093 w 2814536"/>
                <a:gd name="connsiteY116" fmla="*/ 1399790 h 1490582"/>
                <a:gd name="connsiteX117" fmla="*/ 2367064 w 2814536"/>
                <a:gd name="connsiteY117" fmla="*/ 1412761 h 1490582"/>
                <a:gd name="connsiteX118" fmla="*/ 2412459 w 2814536"/>
                <a:gd name="connsiteY118" fmla="*/ 1464641 h 1490582"/>
                <a:gd name="connsiteX119" fmla="*/ 2425430 w 2814536"/>
                <a:gd name="connsiteY119" fmla="*/ 1477612 h 1490582"/>
                <a:gd name="connsiteX120" fmla="*/ 2464340 w 2814536"/>
                <a:gd name="connsiteY120" fmla="*/ 1490582 h 1490582"/>
                <a:gd name="connsiteX121" fmla="*/ 2529191 w 2814536"/>
                <a:gd name="connsiteY121" fmla="*/ 1477612 h 1490582"/>
                <a:gd name="connsiteX122" fmla="*/ 2548647 w 2814536"/>
                <a:gd name="connsiteY122" fmla="*/ 1471127 h 1490582"/>
                <a:gd name="connsiteX123" fmla="*/ 2607013 w 2814536"/>
                <a:gd name="connsiteY123" fmla="*/ 1458156 h 1490582"/>
                <a:gd name="connsiteX124" fmla="*/ 2736715 w 2814536"/>
                <a:gd name="connsiteY124" fmla="*/ 1464641 h 1490582"/>
                <a:gd name="connsiteX125" fmla="*/ 2775625 w 2814536"/>
                <a:gd name="connsiteY125" fmla="*/ 1477612 h 1490582"/>
                <a:gd name="connsiteX126" fmla="*/ 2814536 w 2814536"/>
                <a:gd name="connsiteY126" fmla="*/ 1490582 h 1490582"/>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 name="connsiteX0" fmla="*/ 0 w 2814568"/>
                <a:gd name="connsiteY0" fmla="*/ 1510121 h 1510121"/>
                <a:gd name="connsiteX1" fmla="*/ 32457 w 2814568"/>
                <a:gd name="connsiteY1" fmla="*/ 1399790 h 1510121"/>
                <a:gd name="connsiteX2" fmla="*/ 58398 w 2814568"/>
                <a:gd name="connsiteY2" fmla="*/ 1360880 h 1510121"/>
                <a:gd name="connsiteX3" fmla="*/ 103794 w 2814568"/>
                <a:gd name="connsiteY3" fmla="*/ 1283058 h 1510121"/>
                <a:gd name="connsiteX4" fmla="*/ 123249 w 2814568"/>
                <a:gd name="connsiteY4" fmla="*/ 1237663 h 1510121"/>
                <a:gd name="connsiteX5" fmla="*/ 129734 w 2814568"/>
                <a:gd name="connsiteY5" fmla="*/ 1218207 h 1510121"/>
                <a:gd name="connsiteX6" fmla="*/ 142704 w 2814568"/>
                <a:gd name="connsiteY6" fmla="*/ 1198752 h 1510121"/>
                <a:gd name="connsiteX7" fmla="*/ 155674 w 2814568"/>
                <a:gd name="connsiteY7" fmla="*/ 1159841 h 1510121"/>
                <a:gd name="connsiteX8" fmla="*/ 181615 w 2814568"/>
                <a:gd name="connsiteY8" fmla="*/ 1120931 h 1510121"/>
                <a:gd name="connsiteX9" fmla="*/ 207555 w 2814568"/>
                <a:gd name="connsiteY9" fmla="*/ 1056080 h 1510121"/>
                <a:gd name="connsiteX10" fmla="*/ 214040 w 2814568"/>
                <a:gd name="connsiteY10" fmla="*/ 1036624 h 1510121"/>
                <a:gd name="connsiteX11" fmla="*/ 227011 w 2814568"/>
                <a:gd name="connsiteY11" fmla="*/ 1010684 h 1510121"/>
                <a:gd name="connsiteX12" fmla="*/ 239981 w 2814568"/>
                <a:gd name="connsiteY12" fmla="*/ 965288 h 1510121"/>
                <a:gd name="connsiteX13" fmla="*/ 252951 w 2814568"/>
                <a:gd name="connsiteY13" fmla="*/ 926378 h 1510121"/>
                <a:gd name="connsiteX14" fmla="*/ 272406 w 2814568"/>
                <a:gd name="connsiteY14" fmla="*/ 887467 h 1510121"/>
                <a:gd name="connsiteX15" fmla="*/ 278891 w 2814568"/>
                <a:gd name="connsiteY15" fmla="*/ 848556 h 1510121"/>
                <a:gd name="connsiteX16" fmla="*/ 285377 w 2814568"/>
                <a:gd name="connsiteY16" fmla="*/ 816131 h 1510121"/>
                <a:gd name="connsiteX17" fmla="*/ 298347 w 2814568"/>
                <a:gd name="connsiteY17" fmla="*/ 738310 h 1510121"/>
                <a:gd name="connsiteX18" fmla="*/ 311317 w 2814568"/>
                <a:gd name="connsiteY18" fmla="*/ 654003 h 1510121"/>
                <a:gd name="connsiteX19" fmla="*/ 324287 w 2814568"/>
                <a:gd name="connsiteY19" fmla="*/ 602122 h 1510121"/>
                <a:gd name="connsiteX20" fmla="*/ 337257 w 2814568"/>
                <a:gd name="connsiteY20" fmla="*/ 576182 h 1510121"/>
                <a:gd name="connsiteX21" fmla="*/ 343742 w 2814568"/>
                <a:gd name="connsiteY21" fmla="*/ 556727 h 1510121"/>
                <a:gd name="connsiteX22" fmla="*/ 363198 w 2814568"/>
                <a:gd name="connsiteY22" fmla="*/ 524301 h 1510121"/>
                <a:gd name="connsiteX23" fmla="*/ 369683 w 2814568"/>
                <a:gd name="connsiteY23" fmla="*/ 498361 h 1510121"/>
                <a:gd name="connsiteX24" fmla="*/ 382653 w 2814568"/>
                <a:gd name="connsiteY24" fmla="*/ 478905 h 1510121"/>
                <a:gd name="connsiteX25" fmla="*/ 408594 w 2814568"/>
                <a:gd name="connsiteY25" fmla="*/ 427024 h 1510121"/>
                <a:gd name="connsiteX26" fmla="*/ 415079 w 2814568"/>
                <a:gd name="connsiteY26" fmla="*/ 407569 h 1510121"/>
                <a:gd name="connsiteX27" fmla="*/ 441019 w 2814568"/>
                <a:gd name="connsiteY27" fmla="*/ 368658 h 1510121"/>
                <a:gd name="connsiteX28" fmla="*/ 453989 w 2814568"/>
                <a:gd name="connsiteY28" fmla="*/ 342718 h 1510121"/>
                <a:gd name="connsiteX29" fmla="*/ 460474 w 2814568"/>
                <a:gd name="connsiteY29" fmla="*/ 323263 h 1510121"/>
                <a:gd name="connsiteX30" fmla="*/ 479930 w 2814568"/>
                <a:gd name="connsiteY30" fmla="*/ 303807 h 1510121"/>
                <a:gd name="connsiteX31" fmla="*/ 512355 w 2814568"/>
                <a:gd name="connsiteY31" fmla="*/ 271382 h 1510121"/>
                <a:gd name="connsiteX32" fmla="*/ 570721 w 2814568"/>
                <a:gd name="connsiteY32" fmla="*/ 284352 h 1510121"/>
                <a:gd name="connsiteX33" fmla="*/ 583691 w 2814568"/>
                <a:gd name="connsiteY33" fmla="*/ 303807 h 1510121"/>
                <a:gd name="connsiteX34" fmla="*/ 596662 w 2814568"/>
                <a:gd name="connsiteY34" fmla="*/ 316778 h 1510121"/>
                <a:gd name="connsiteX35" fmla="*/ 603147 w 2814568"/>
                <a:gd name="connsiteY35" fmla="*/ 336233 h 1510121"/>
                <a:gd name="connsiteX36" fmla="*/ 635572 w 2814568"/>
                <a:gd name="connsiteY36" fmla="*/ 375144 h 1510121"/>
                <a:gd name="connsiteX37" fmla="*/ 648542 w 2814568"/>
                <a:gd name="connsiteY37" fmla="*/ 420539 h 1510121"/>
                <a:gd name="connsiteX38" fmla="*/ 661513 w 2814568"/>
                <a:gd name="connsiteY38" fmla="*/ 465935 h 1510121"/>
                <a:gd name="connsiteX39" fmla="*/ 667998 w 2814568"/>
                <a:gd name="connsiteY39" fmla="*/ 498361 h 1510121"/>
                <a:gd name="connsiteX40" fmla="*/ 680968 w 2814568"/>
                <a:gd name="connsiteY40" fmla="*/ 537271 h 1510121"/>
                <a:gd name="connsiteX41" fmla="*/ 693938 w 2814568"/>
                <a:gd name="connsiteY41" fmla="*/ 608607 h 1510121"/>
                <a:gd name="connsiteX42" fmla="*/ 700423 w 2814568"/>
                <a:gd name="connsiteY42" fmla="*/ 634548 h 1510121"/>
                <a:gd name="connsiteX43" fmla="*/ 713394 w 2814568"/>
                <a:gd name="connsiteY43" fmla="*/ 673458 h 1510121"/>
                <a:gd name="connsiteX44" fmla="*/ 719879 w 2814568"/>
                <a:gd name="connsiteY44" fmla="*/ 712369 h 1510121"/>
                <a:gd name="connsiteX45" fmla="*/ 739334 w 2814568"/>
                <a:gd name="connsiteY45" fmla="*/ 770735 h 1510121"/>
                <a:gd name="connsiteX46" fmla="*/ 745819 w 2814568"/>
                <a:gd name="connsiteY46" fmla="*/ 790190 h 1510121"/>
                <a:gd name="connsiteX47" fmla="*/ 752304 w 2814568"/>
                <a:gd name="connsiteY47" fmla="*/ 816131 h 1510121"/>
                <a:gd name="connsiteX48" fmla="*/ 765274 w 2814568"/>
                <a:gd name="connsiteY48" fmla="*/ 842071 h 1510121"/>
                <a:gd name="connsiteX49" fmla="*/ 771759 w 2814568"/>
                <a:gd name="connsiteY49" fmla="*/ 874497 h 1510121"/>
                <a:gd name="connsiteX50" fmla="*/ 791215 w 2814568"/>
                <a:gd name="connsiteY50" fmla="*/ 926378 h 1510121"/>
                <a:gd name="connsiteX51" fmla="*/ 797700 w 2814568"/>
                <a:gd name="connsiteY51" fmla="*/ 965288 h 1510121"/>
                <a:gd name="connsiteX52" fmla="*/ 810670 w 2814568"/>
                <a:gd name="connsiteY52" fmla="*/ 997714 h 1510121"/>
                <a:gd name="connsiteX53" fmla="*/ 817155 w 2814568"/>
                <a:gd name="connsiteY53" fmla="*/ 1049595 h 1510121"/>
                <a:gd name="connsiteX54" fmla="*/ 830125 w 2814568"/>
                <a:gd name="connsiteY54" fmla="*/ 1094990 h 1510121"/>
                <a:gd name="connsiteX55" fmla="*/ 849581 w 2814568"/>
                <a:gd name="connsiteY55" fmla="*/ 1172812 h 1510121"/>
                <a:gd name="connsiteX56" fmla="*/ 856066 w 2814568"/>
                <a:gd name="connsiteY56" fmla="*/ 1192267 h 1510121"/>
                <a:gd name="connsiteX57" fmla="*/ 882006 w 2814568"/>
                <a:gd name="connsiteY57" fmla="*/ 1231178 h 1510121"/>
                <a:gd name="connsiteX58" fmla="*/ 901462 w 2814568"/>
                <a:gd name="connsiteY58" fmla="*/ 1296029 h 1510121"/>
                <a:gd name="connsiteX59" fmla="*/ 907947 w 2814568"/>
                <a:gd name="connsiteY59" fmla="*/ 1315484 h 1510121"/>
                <a:gd name="connsiteX60" fmla="*/ 927402 w 2814568"/>
                <a:gd name="connsiteY60" fmla="*/ 1328454 h 1510121"/>
                <a:gd name="connsiteX61" fmla="*/ 933887 w 2814568"/>
                <a:gd name="connsiteY61" fmla="*/ 1347910 h 1510121"/>
                <a:gd name="connsiteX62" fmla="*/ 1005223 w 2814568"/>
                <a:gd name="connsiteY62" fmla="*/ 1328454 h 1510121"/>
                <a:gd name="connsiteX63" fmla="*/ 1063589 w 2814568"/>
                <a:gd name="connsiteY63" fmla="*/ 1257118 h 1510121"/>
                <a:gd name="connsiteX64" fmla="*/ 1076559 w 2814568"/>
                <a:gd name="connsiteY64" fmla="*/ 1231178 h 1510121"/>
                <a:gd name="connsiteX65" fmla="*/ 1108985 w 2814568"/>
                <a:gd name="connsiteY65" fmla="*/ 1198752 h 1510121"/>
                <a:gd name="connsiteX66" fmla="*/ 1141411 w 2814568"/>
                <a:gd name="connsiteY66" fmla="*/ 1166327 h 1510121"/>
                <a:gd name="connsiteX67" fmla="*/ 1206262 w 2814568"/>
                <a:gd name="connsiteY67" fmla="*/ 1172812 h 1510121"/>
                <a:gd name="connsiteX68" fmla="*/ 1225717 w 2814568"/>
                <a:gd name="connsiteY68" fmla="*/ 1179297 h 1510121"/>
                <a:gd name="connsiteX69" fmla="*/ 1290568 w 2814568"/>
                <a:gd name="connsiteY69" fmla="*/ 1172812 h 1510121"/>
                <a:gd name="connsiteX70" fmla="*/ 1322994 w 2814568"/>
                <a:gd name="connsiteY70" fmla="*/ 1140386 h 1510121"/>
                <a:gd name="connsiteX71" fmla="*/ 1348934 w 2814568"/>
                <a:gd name="connsiteY71" fmla="*/ 1075535 h 1510121"/>
                <a:gd name="connsiteX72" fmla="*/ 1355419 w 2814568"/>
                <a:gd name="connsiteY72" fmla="*/ 1056080 h 1510121"/>
                <a:gd name="connsiteX73" fmla="*/ 1361904 w 2814568"/>
                <a:gd name="connsiteY73" fmla="*/ 1036624 h 1510121"/>
                <a:gd name="connsiteX74" fmla="*/ 1381359 w 2814568"/>
                <a:gd name="connsiteY74" fmla="*/ 984744 h 1510121"/>
                <a:gd name="connsiteX75" fmla="*/ 1387845 w 2814568"/>
                <a:gd name="connsiteY75" fmla="*/ 919892 h 1510121"/>
                <a:gd name="connsiteX76" fmla="*/ 1400815 w 2814568"/>
                <a:gd name="connsiteY76" fmla="*/ 855041 h 1510121"/>
                <a:gd name="connsiteX77" fmla="*/ 1407300 w 2814568"/>
                <a:gd name="connsiteY77" fmla="*/ 427024 h 1510121"/>
                <a:gd name="connsiteX78" fmla="*/ 1413785 w 2814568"/>
                <a:gd name="connsiteY78" fmla="*/ 401084 h 1510121"/>
                <a:gd name="connsiteX79" fmla="*/ 1420270 w 2814568"/>
                <a:gd name="connsiteY79" fmla="*/ 368658 h 1510121"/>
                <a:gd name="connsiteX80" fmla="*/ 1426755 w 2814568"/>
                <a:gd name="connsiteY80" fmla="*/ 323263 h 1510121"/>
                <a:gd name="connsiteX81" fmla="*/ 1439725 w 2814568"/>
                <a:gd name="connsiteY81" fmla="*/ 284352 h 1510121"/>
                <a:gd name="connsiteX82" fmla="*/ 1446211 w 2814568"/>
                <a:gd name="connsiteY82" fmla="*/ 251927 h 1510121"/>
                <a:gd name="connsiteX83" fmla="*/ 1452696 w 2814568"/>
                <a:gd name="connsiteY83" fmla="*/ 225986 h 1510121"/>
                <a:gd name="connsiteX84" fmla="*/ 1478636 w 2814568"/>
                <a:gd name="connsiteY84" fmla="*/ 187075 h 1510121"/>
                <a:gd name="connsiteX85" fmla="*/ 1491606 w 2814568"/>
                <a:gd name="connsiteY85" fmla="*/ 141680 h 1510121"/>
                <a:gd name="connsiteX86" fmla="*/ 1504577 w 2814568"/>
                <a:gd name="connsiteY86" fmla="*/ 115739 h 1510121"/>
                <a:gd name="connsiteX87" fmla="*/ 1524032 w 2814568"/>
                <a:gd name="connsiteY87" fmla="*/ 96284 h 1510121"/>
                <a:gd name="connsiteX88" fmla="*/ 1770466 w 2814568"/>
                <a:gd name="connsiteY88" fmla="*/ 70344 h 1510121"/>
                <a:gd name="connsiteX89" fmla="*/ 1809377 w 2814568"/>
                <a:gd name="connsiteY89" fmla="*/ 57373 h 1510121"/>
                <a:gd name="connsiteX90" fmla="*/ 1854772 w 2814568"/>
                <a:gd name="connsiteY90" fmla="*/ 50888 h 1510121"/>
                <a:gd name="connsiteX91" fmla="*/ 1893683 w 2814568"/>
                <a:gd name="connsiteY91" fmla="*/ 44403 h 1510121"/>
                <a:gd name="connsiteX92" fmla="*/ 2042840 w 2814568"/>
                <a:gd name="connsiteY92" fmla="*/ 37918 h 1510121"/>
                <a:gd name="connsiteX93" fmla="*/ 2081751 w 2814568"/>
                <a:gd name="connsiteY93" fmla="*/ 50888 h 1510121"/>
                <a:gd name="connsiteX94" fmla="*/ 2094721 w 2814568"/>
                <a:gd name="connsiteY94" fmla="*/ 83314 h 1510121"/>
                <a:gd name="connsiteX95" fmla="*/ 2114177 w 2814568"/>
                <a:gd name="connsiteY95" fmla="*/ 135195 h 1510121"/>
                <a:gd name="connsiteX96" fmla="*/ 2140117 w 2814568"/>
                <a:gd name="connsiteY96" fmla="*/ 187075 h 1510121"/>
                <a:gd name="connsiteX97" fmla="*/ 2159572 w 2814568"/>
                <a:gd name="connsiteY97" fmla="*/ 238956 h 1510121"/>
                <a:gd name="connsiteX98" fmla="*/ 2166057 w 2814568"/>
                <a:gd name="connsiteY98" fmla="*/ 264897 h 1510121"/>
                <a:gd name="connsiteX99" fmla="*/ 2172542 w 2814568"/>
                <a:gd name="connsiteY99" fmla="*/ 284352 h 1510121"/>
                <a:gd name="connsiteX100" fmla="*/ 2179028 w 2814568"/>
                <a:gd name="connsiteY100" fmla="*/ 342718 h 1510121"/>
                <a:gd name="connsiteX101" fmla="*/ 2191998 w 2814568"/>
                <a:gd name="connsiteY101" fmla="*/ 388114 h 1510121"/>
                <a:gd name="connsiteX102" fmla="*/ 2198483 w 2814568"/>
                <a:gd name="connsiteY102" fmla="*/ 420539 h 1510121"/>
                <a:gd name="connsiteX103" fmla="*/ 2204968 w 2814568"/>
                <a:gd name="connsiteY103" fmla="*/ 439995 h 1510121"/>
                <a:gd name="connsiteX104" fmla="*/ 2230908 w 2814568"/>
                <a:gd name="connsiteY104" fmla="*/ 517816 h 1510121"/>
                <a:gd name="connsiteX105" fmla="*/ 2237394 w 2814568"/>
                <a:gd name="connsiteY105" fmla="*/ 582667 h 1510121"/>
                <a:gd name="connsiteX106" fmla="*/ 2243879 w 2814568"/>
                <a:gd name="connsiteY106" fmla="*/ 602122 h 1510121"/>
                <a:gd name="connsiteX107" fmla="*/ 2250364 w 2814568"/>
                <a:gd name="connsiteY107" fmla="*/ 666973 h 1510121"/>
                <a:gd name="connsiteX108" fmla="*/ 2263334 w 2814568"/>
                <a:gd name="connsiteY108" fmla="*/ 744795 h 1510121"/>
                <a:gd name="connsiteX109" fmla="*/ 2276304 w 2814568"/>
                <a:gd name="connsiteY109" fmla="*/ 1036624 h 1510121"/>
                <a:gd name="connsiteX110" fmla="*/ 2282789 w 2814568"/>
                <a:gd name="connsiteY110" fmla="*/ 1179297 h 1510121"/>
                <a:gd name="connsiteX111" fmla="*/ 2295759 w 2814568"/>
                <a:gd name="connsiteY111" fmla="*/ 1250633 h 1510121"/>
                <a:gd name="connsiteX112" fmla="*/ 2302245 w 2814568"/>
                <a:gd name="connsiteY112" fmla="*/ 1276573 h 1510121"/>
                <a:gd name="connsiteX113" fmla="*/ 2315215 w 2814568"/>
                <a:gd name="connsiteY113" fmla="*/ 1341424 h 1510121"/>
                <a:gd name="connsiteX114" fmla="*/ 2328185 w 2814568"/>
                <a:gd name="connsiteY114" fmla="*/ 1354395 h 1510121"/>
                <a:gd name="connsiteX115" fmla="*/ 2347640 w 2814568"/>
                <a:gd name="connsiteY115" fmla="*/ 1367365 h 1510121"/>
                <a:gd name="connsiteX116" fmla="*/ 2354125 w 2814568"/>
                <a:gd name="connsiteY116" fmla="*/ 1399790 h 1510121"/>
                <a:gd name="connsiteX117" fmla="*/ 2367096 w 2814568"/>
                <a:gd name="connsiteY117" fmla="*/ 1412761 h 1510121"/>
                <a:gd name="connsiteX118" fmla="*/ 2412491 w 2814568"/>
                <a:gd name="connsiteY118" fmla="*/ 1464641 h 1510121"/>
                <a:gd name="connsiteX119" fmla="*/ 2425462 w 2814568"/>
                <a:gd name="connsiteY119" fmla="*/ 1477612 h 1510121"/>
                <a:gd name="connsiteX120" fmla="*/ 2464372 w 2814568"/>
                <a:gd name="connsiteY120" fmla="*/ 1490582 h 1510121"/>
                <a:gd name="connsiteX121" fmla="*/ 2529223 w 2814568"/>
                <a:gd name="connsiteY121" fmla="*/ 1477612 h 1510121"/>
                <a:gd name="connsiteX122" fmla="*/ 2548679 w 2814568"/>
                <a:gd name="connsiteY122" fmla="*/ 1471127 h 1510121"/>
                <a:gd name="connsiteX123" fmla="*/ 2607045 w 2814568"/>
                <a:gd name="connsiteY123" fmla="*/ 1458156 h 1510121"/>
                <a:gd name="connsiteX124" fmla="*/ 2736747 w 2814568"/>
                <a:gd name="connsiteY124" fmla="*/ 1464641 h 1510121"/>
                <a:gd name="connsiteX125" fmla="*/ 2775657 w 2814568"/>
                <a:gd name="connsiteY125" fmla="*/ 1477612 h 1510121"/>
                <a:gd name="connsiteX126" fmla="*/ 2814568 w 2814568"/>
                <a:gd name="connsiteY126" fmla="*/ 1490582 h 15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14568" h="1510121">
                  <a:moveTo>
                    <a:pt x="0" y="1510121"/>
                  </a:moveTo>
                  <a:cubicBezTo>
                    <a:pt x="31922" y="1488839"/>
                    <a:pt x="10515" y="1436360"/>
                    <a:pt x="32457" y="1399790"/>
                  </a:cubicBezTo>
                  <a:cubicBezTo>
                    <a:pt x="40477" y="1386423"/>
                    <a:pt x="51427" y="1374823"/>
                    <a:pt x="58398" y="1360880"/>
                  </a:cubicBezTo>
                  <a:cubicBezTo>
                    <a:pt x="89172" y="1299331"/>
                    <a:pt x="72737" y="1324467"/>
                    <a:pt x="103794" y="1283058"/>
                  </a:cubicBezTo>
                  <a:cubicBezTo>
                    <a:pt x="117291" y="1229069"/>
                    <a:pt x="100856" y="1282450"/>
                    <a:pt x="123249" y="1237663"/>
                  </a:cubicBezTo>
                  <a:cubicBezTo>
                    <a:pt x="126306" y="1231549"/>
                    <a:pt x="126677" y="1224321"/>
                    <a:pt x="129734" y="1218207"/>
                  </a:cubicBezTo>
                  <a:cubicBezTo>
                    <a:pt x="133220" y="1211236"/>
                    <a:pt x="139539" y="1205874"/>
                    <a:pt x="142704" y="1198752"/>
                  </a:cubicBezTo>
                  <a:cubicBezTo>
                    <a:pt x="148257" y="1186258"/>
                    <a:pt x="148090" y="1171217"/>
                    <a:pt x="155674" y="1159841"/>
                  </a:cubicBezTo>
                  <a:lnTo>
                    <a:pt x="181615" y="1120931"/>
                  </a:lnTo>
                  <a:cubicBezTo>
                    <a:pt x="211138" y="1032358"/>
                    <a:pt x="178928" y="1122879"/>
                    <a:pt x="207555" y="1056080"/>
                  </a:cubicBezTo>
                  <a:cubicBezTo>
                    <a:pt x="210248" y="1049797"/>
                    <a:pt x="211347" y="1042907"/>
                    <a:pt x="214040" y="1036624"/>
                  </a:cubicBezTo>
                  <a:cubicBezTo>
                    <a:pt x="217848" y="1027738"/>
                    <a:pt x="223203" y="1019570"/>
                    <a:pt x="227011" y="1010684"/>
                  </a:cubicBezTo>
                  <a:cubicBezTo>
                    <a:pt x="234275" y="993735"/>
                    <a:pt x="234497" y="983569"/>
                    <a:pt x="239981" y="965288"/>
                  </a:cubicBezTo>
                  <a:cubicBezTo>
                    <a:pt x="243909" y="952193"/>
                    <a:pt x="245368" y="937754"/>
                    <a:pt x="252951" y="926378"/>
                  </a:cubicBezTo>
                  <a:cubicBezTo>
                    <a:pt x="269713" y="901234"/>
                    <a:pt x="263456" y="914316"/>
                    <a:pt x="272406" y="887467"/>
                  </a:cubicBezTo>
                  <a:cubicBezTo>
                    <a:pt x="274568" y="874497"/>
                    <a:pt x="276539" y="861493"/>
                    <a:pt x="278891" y="848556"/>
                  </a:cubicBezTo>
                  <a:cubicBezTo>
                    <a:pt x="280863" y="837711"/>
                    <a:pt x="283701" y="827025"/>
                    <a:pt x="285377" y="816131"/>
                  </a:cubicBezTo>
                  <a:cubicBezTo>
                    <a:pt x="297524" y="737179"/>
                    <a:pt x="285305" y="790479"/>
                    <a:pt x="298347" y="738310"/>
                  </a:cubicBezTo>
                  <a:cubicBezTo>
                    <a:pt x="303352" y="698268"/>
                    <a:pt x="303215" y="689113"/>
                    <a:pt x="311317" y="654003"/>
                  </a:cubicBezTo>
                  <a:cubicBezTo>
                    <a:pt x="315325" y="636634"/>
                    <a:pt x="316315" y="618066"/>
                    <a:pt x="324287" y="602122"/>
                  </a:cubicBezTo>
                  <a:cubicBezTo>
                    <a:pt x="328610" y="593475"/>
                    <a:pt x="333449" y="585068"/>
                    <a:pt x="337257" y="576182"/>
                  </a:cubicBezTo>
                  <a:cubicBezTo>
                    <a:pt x="339950" y="569899"/>
                    <a:pt x="340685" y="562841"/>
                    <a:pt x="343742" y="556727"/>
                  </a:cubicBezTo>
                  <a:cubicBezTo>
                    <a:pt x="349379" y="545453"/>
                    <a:pt x="356713" y="535110"/>
                    <a:pt x="363198" y="524301"/>
                  </a:cubicBezTo>
                  <a:cubicBezTo>
                    <a:pt x="365360" y="515654"/>
                    <a:pt x="366172" y="506553"/>
                    <a:pt x="369683" y="498361"/>
                  </a:cubicBezTo>
                  <a:cubicBezTo>
                    <a:pt x="372753" y="491197"/>
                    <a:pt x="378921" y="485748"/>
                    <a:pt x="382653" y="478905"/>
                  </a:cubicBezTo>
                  <a:cubicBezTo>
                    <a:pt x="391912" y="461931"/>
                    <a:pt x="402480" y="445367"/>
                    <a:pt x="408594" y="427024"/>
                  </a:cubicBezTo>
                  <a:cubicBezTo>
                    <a:pt x="410756" y="420539"/>
                    <a:pt x="411759" y="413545"/>
                    <a:pt x="415079" y="407569"/>
                  </a:cubicBezTo>
                  <a:cubicBezTo>
                    <a:pt x="422649" y="393942"/>
                    <a:pt x="434048" y="382601"/>
                    <a:pt x="441019" y="368658"/>
                  </a:cubicBezTo>
                  <a:cubicBezTo>
                    <a:pt x="445342" y="360011"/>
                    <a:pt x="450181" y="351604"/>
                    <a:pt x="453989" y="342718"/>
                  </a:cubicBezTo>
                  <a:cubicBezTo>
                    <a:pt x="456682" y="336435"/>
                    <a:pt x="456682" y="328951"/>
                    <a:pt x="460474" y="323263"/>
                  </a:cubicBezTo>
                  <a:cubicBezTo>
                    <a:pt x="465562" y="315632"/>
                    <a:pt x="474058" y="310853"/>
                    <a:pt x="479930" y="303807"/>
                  </a:cubicBezTo>
                  <a:cubicBezTo>
                    <a:pt x="506951" y="271382"/>
                    <a:pt x="476687" y="295161"/>
                    <a:pt x="512355" y="271382"/>
                  </a:cubicBezTo>
                  <a:cubicBezTo>
                    <a:pt x="512753" y="271448"/>
                    <a:pt x="562318" y="277630"/>
                    <a:pt x="570721" y="284352"/>
                  </a:cubicBezTo>
                  <a:cubicBezTo>
                    <a:pt x="576807" y="289221"/>
                    <a:pt x="578822" y="297721"/>
                    <a:pt x="583691" y="303807"/>
                  </a:cubicBezTo>
                  <a:cubicBezTo>
                    <a:pt x="587511" y="308582"/>
                    <a:pt x="592338" y="312454"/>
                    <a:pt x="596662" y="316778"/>
                  </a:cubicBezTo>
                  <a:cubicBezTo>
                    <a:pt x="598824" y="323263"/>
                    <a:pt x="600090" y="330119"/>
                    <a:pt x="603147" y="336233"/>
                  </a:cubicBezTo>
                  <a:cubicBezTo>
                    <a:pt x="612175" y="354289"/>
                    <a:pt x="621231" y="360802"/>
                    <a:pt x="635572" y="375144"/>
                  </a:cubicBezTo>
                  <a:cubicBezTo>
                    <a:pt x="651126" y="421805"/>
                    <a:pt x="632250" y="363520"/>
                    <a:pt x="648542" y="420539"/>
                  </a:cubicBezTo>
                  <a:cubicBezTo>
                    <a:pt x="659376" y="458457"/>
                    <a:pt x="651376" y="420316"/>
                    <a:pt x="661513" y="465935"/>
                  </a:cubicBezTo>
                  <a:cubicBezTo>
                    <a:pt x="663904" y="476695"/>
                    <a:pt x="665098" y="487727"/>
                    <a:pt x="667998" y="498361"/>
                  </a:cubicBezTo>
                  <a:cubicBezTo>
                    <a:pt x="671595" y="511551"/>
                    <a:pt x="680968" y="537271"/>
                    <a:pt x="680968" y="537271"/>
                  </a:cubicBezTo>
                  <a:cubicBezTo>
                    <a:pt x="685662" y="565433"/>
                    <a:pt x="687895" y="581412"/>
                    <a:pt x="693938" y="608607"/>
                  </a:cubicBezTo>
                  <a:cubicBezTo>
                    <a:pt x="695871" y="617308"/>
                    <a:pt x="697862" y="626011"/>
                    <a:pt x="700423" y="634548"/>
                  </a:cubicBezTo>
                  <a:cubicBezTo>
                    <a:pt x="704352" y="647643"/>
                    <a:pt x="713394" y="673458"/>
                    <a:pt x="713394" y="673458"/>
                  </a:cubicBezTo>
                  <a:cubicBezTo>
                    <a:pt x="715556" y="686428"/>
                    <a:pt x="716690" y="699612"/>
                    <a:pt x="719879" y="712369"/>
                  </a:cubicBezTo>
                  <a:cubicBezTo>
                    <a:pt x="719880" y="712374"/>
                    <a:pt x="736091" y="761005"/>
                    <a:pt x="739334" y="770735"/>
                  </a:cubicBezTo>
                  <a:cubicBezTo>
                    <a:pt x="741496" y="777220"/>
                    <a:pt x="744161" y="783558"/>
                    <a:pt x="745819" y="790190"/>
                  </a:cubicBezTo>
                  <a:cubicBezTo>
                    <a:pt x="747981" y="798837"/>
                    <a:pt x="749174" y="807785"/>
                    <a:pt x="752304" y="816131"/>
                  </a:cubicBezTo>
                  <a:cubicBezTo>
                    <a:pt x="755698" y="825183"/>
                    <a:pt x="760951" y="833424"/>
                    <a:pt x="765274" y="842071"/>
                  </a:cubicBezTo>
                  <a:cubicBezTo>
                    <a:pt x="767436" y="852880"/>
                    <a:pt x="769085" y="863803"/>
                    <a:pt x="771759" y="874497"/>
                  </a:cubicBezTo>
                  <a:cubicBezTo>
                    <a:pt x="775145" y="888041"/>
                    <a:pt x="787255" y="916477"/>
                    <a:pt x="791215" y="926378"/>
                  </a:cubicBezTo>
                  <a:cubicBezTo>
                    <a:pt x="793377" y="939348"/>
                    <a:pt x="794240" y="952602"/>
                    <a:pt x="797700" y="965288"/>
                  </a:cubicBezTo>
                  <a:cubicBezTo>
                    <a:pt x="800763" y="976519"/>
                    <a:pt x="808052" y="986371"/>
                    <a:pt x="810670" y="997714"/>
                  </a:cubicBezTo>
                  <a:cubicBezTo>
                    <a:pt x="814589" y="1014696"/>
                    <a:pt x="814290" y="1032404"/>
                    <a:pt x="817155" y="1049595"/>
                  </a:cubicBezTo>
                  <a:cubicBezTo>
                    <a:pt x="826568" y="1106074"/>
                    <a:pt x="819847" y="1048744"/>
                    <a:pt x="830125" y="1094990"/>
                  </a:cubicBezTo>
                  <a:cubicBezTo>
                    <a:pt x="847592" y="1173585"/>
                    <a:pt x="823373" y="1094187"/>
                    <a:pt x="849581" y="1172812"/>
                  </a:cubicBezTo>
                  <a:cubicBezTo>
                    <a:pt x="851743" y="1179297"/>
                    <a:pt x="852274" y="1186579"/>
                    <a:pt x="856066" y="1192267"/>
                  </a:cubicBezTo>
                  <a:cubicBezTo>
                    <a:pt x="864713" y="1205237"/>
                    <a:pt x="877076" y="1216390"/>
                    <a:pt x="882006" y="1231178"/>
                  </a:cubicBezTo>
                  <a:cubicBezTo>
                    <a:pt x="912822" y="1323619"/>
                    <a:pt x="881865" y="1227438"/>
                    <a:pt x="901462" y="1296029"/>
                  </a:cubicBezTo>
                  <a:cubicBezTo>
                    <a:pt x="903340" y="1302602"/>
                    <a:pt x="903677" y="1310146"/>
                    <a:pt x="907947" y="1315484"/>
                  </a:cubicBezTo>
                  <a:cubicBezTo>
                    <a:pt x="912816" y="1321570"/>
                    <a:pt x="920917" y="1324131"/>
                    <a:pt x="927402" y="1328454"/>
                  </a:cubicBezTo>
                  <a:cubicBezTo>
                    <a:pt x="929564" y="1334939"/>
                    <a:pt x="927214" y="1346427"/>
                    <a:pt x="933887" y="1347910"/>
                  </a:cubicBezTo>
                  <a:cubicBezTo>
                    <a:pt x="960219" y="1353761"/>
                    <a:pt x="986151" y="1345142"/>
                    <a:pt x="1005223" y="1328454"/>
                  </a:cubicBezTo>
                  <a:cubicBezTo>
                    <a:pt x="1028846" y="1307784"/>
                    <a:pt x="1049389" y="1285519"/>
                    <a:pt x="1063589" y="1257118"/>
                  </a:cubicBezTo>
                  <a:cubicBezTo>
                    <a:pt x="1067912" y="1248471"/>
                    <a:pt x="1070624" y="1238809"/>
                    <a:pt x="1076559" y="1231178"/>
                  </a:cubicBezTo>
                  <a:cubicBezTo>
                    <a:pt x="1085944" y="1219112"/>
                    <a:pt x="1100506" y="1211471"/>
                    <a:pt x="1108985" y="1198752"/>
                  </a:cubicBezTo>
                  <a:cubicBezTo>
                    <a:pt x="1126278" y="1172812"/>
                    <a:pt x="1115470" y="1183620"/>
                    <a:pt x="1141411" y="1166327"/>
                  </a:cubicBezTo>
                  <a:cubicBezTo>
                    <a:pt x="1163028" y="1168489"/>
                    <a:pt x="1184790" y="1169509"/>
                    <a:pt x="1206262" y="1172812"/>
                  </a:cubicBezTo>
                  <a:cubicBezTo>
                    <a:pt x="1213018" y="1173851"/>
                    <a:pt x="1218881" y="1179297"/>
                    <a:pt x="1225717" y="1179297"/>
                  </a:cubicBezTo>
                  <a:cubicBezTo>
                    <a:pt x="1247442" y="1179297"/>
                    <a:pt x="1268951" y="1174974"/>
                    <a:pt x="1290568" y="1172812"/>
                  </a:cubicBezTo>
                  <a:cubicBezTo>
                    <a:pt x="1301377" y="1162003"/>
                    <a:pt x="1316158" y="1154058"/>
                    <a:pt x="1322994" y="1140386"/>
                  </a:cubicBezTo>
                  <a:cubicBezTo>
                    <a:pt x="1342079" y="1102217"/>
                    <a:pt x="1332907" y="1123618"/>
                    <a:pt x="1348934" y="1075535"/>
                  </a:cubicBezTo>
                  <a:lnTo>
                    <a:pt x="1355419" y="1056080"/>
                  </a:lnTo>
                  <a:cubicBezTo>
                    <a:pt x="1357581" y="1049595"/>
                    <a:pt x="1358847" y="1042738"/>
                    <a:pt x="1361904" y="1036624"/>
                  </a:cubicBezTo>
                  <a:cubicBezTo>
                    <a:pt x="1378860" y="1002712"/>
                    <a:pt x="1372529" y="1020063"/>
                    <a:pt x="1381359" y="984744"/>
                  </a:cubicBezTo>
                  <a:cubicBezTo>
                    <a:pt x="1383521" y="963127"/>
                    <a:pt x="1384622" y="941377"/>
                    <a:pt x="1387845" y="919892"/>
                  </a:cubicBezTo>
                  <a:cubicBezTo>
                    <a:pt x="1391115" y="898091"/>
                    <a:pt x="1400815" y="855041"/>
                    <a:pt x="1400815" y="855041"/>
                  </a:cubicBezTo>
                  <a:cubicBezTo>
                    <a:pt x="1402977" y="712369"/>
                    <a:pt x="1403225" y="569655"/>
                    <a:pt x="1407300" y="427024"/>
                  </a:cubicBezTo>
                  <a:cubicBezTo>
                    <a:pt x="1407555" y="418115"/>
                    <a:pt x="1411852" y="409785"/>
                    <a:pt x="1413785" y="401084"/>
                  </a:cubicBezTo>
                  <a:cubicBezTo>
                    <a:pt x="1416176" y="390324"/>
                    <a:pt x="1418458" y="379531"/>
                    <a:pt x="1420270" y="368658"/>
                  </a:cubicBezTo>
                  <a:cubicBezTo>
                    <a:pt x="1422783" y="353581"/>
                    <a:pt x="1423318" y="338157"/>
                    <a:pt x="1426755" y="323263"/>
                  </a:cubicBezTo>
                  <a:cubicBezTo>
                    <a:pt x="1429829" y="309941"/>
                    <a:pt x="1437043" y="297758"/>
                    <a:pt x="1439725" y="284352"/>
                  </a:cubicBezTo>
                  <a:cubicBezTo>
                    <a:pt x="1441887" y="273544"/>
                    <a:pt x="1443820" y="262687"/>
                    <a:pt x="1446211" y="251927"/>
                  </a:cubicBezTo>
                  <a:cubicBezTo>
                    <a:pt x="1448145" y="243226"/>
                    <a:pt x="1448710" y="233958"/>
                    <a:pt x="1452696" y="225986"/>
                  </a:cubicBezTo>
                  <a:cubicBezTo>
                    <a:pt x="1459667" y="212043"/>
                    <a:pt x="1478636" y="187075"/>
                    <a:pt x="1478636" y="187075"/>
                  </a:cubicBezTo>
                  <a:cubicBezTo>
                    <a:pt x="1481927" y="173913"/>
                    <a:pt x="1486024" y="154704"/>
                    <a:pt x="1491606" y="141680"/>
                  </a:cubicBezTo>
                  <a:cubicBezTo>
                    <a:pt x="1495414" y="132794"/>
                    <a:pt x="1498958" y="123606"/>
                    <a:pt x="1504577" y="115739"/>
                  </a:cubicBezTo>
                  <a:cubicBezTo>
                    <a:pt x="1509908" y="108276"/>
                    <a:pt x="1517547" y="102769"/>
                    <a:pt x="1524032" y="96284"/>
                  </a:cubicBezTo>
                  <a:cubicBezTo>
                    <a:pt x="1556127" y="0"/>
                    <a:pt x="1520084" y="87813"/>
                    <a:pt x="1770466" y="70344"/>
                  </a:cubicBezTo>
                  <a:cubicBezTo>
                    <a:pt x="1784105" y="69392"/>
                    <a:pt x="1795842" y="59307"/>
                    <a:pt x="1809377" y="57373"/>
                  </a:cubicBezTo>
                  <a:lnTo>
                    <a:pt x="1854772" y="50888"/>
                  </a:lnTo>
                  <a:cubicBezTo>
                    <a:pt x="1867768" y="48889"/>
                    <a:pt x="1880565" y="45308"/>
                    <a:pt x="1893683" y="44403"/>
                  </a:cubicBezTo>
                  <a:cubicBezTo>
                    <a:pt x="1943331" y="40979"/>
                    <a:pt x="1993121" y="40080"/>
                    <a:pt x="2042840" y="37918"/>
                  </a:cubicBezTo>
                  <a:cubicBezTo>
                    <a:pt x="2055810" y="42241"/>
                    <a:pt x="2071462" y="41885"/>
                    <a:pt x="2081751" y="50888"/>
                  </a:cubicBezTo>
                  <a:cubicBezTo>
                    <a:pt x="2090512" y="58554"/>
                    <a:pt x="2089993" y="72676"/>
                    <a:pt x="2094721" y="83314"/>
                  </a:cubicBezTo>
                  <a:cubicBezTo>
                    <a:pt x="2130100" y="162917"/>
                    <a:pt x="2088361" y="57749"/>
                    <a:pt x="2114177" y="135195"/>
                  </a:cubicBezTo>
                  <a:cubicBezTo>
                    <a:pt x="2136621" y="202525"/>
                    <a:pt x="2116285" y="139409"/>
                    <a:pt x="2140117" y="187075"/>
                  </a:cubicBezTo>
                  <a:cubicBezTo>
                    <a:pt x="2144684" y="196209"/>
                    <a:pt x="2155831" y="225861"/>
                    <a:pt x="2159572" y="238956"/>
                  </a:cubicBezTo>
                  <a:cubicBezTo>
                    <a:pt x="2162021" y="247526"/>
                    <a:pt x="2163608" y="256327"/>
                    <a:pt x="2166057" y="264897"/>
                  </a:cubicBezTo>
                  <a:cubicBezTo>
                    <a:pt x="2167935" y="271470"/>
                    <a:pt x="2170380" y="277867"/>
                    <a:pt x="2172542" y="284352"/>
                  </a:cubicBezTo>
                  <a:cubicBezTo>
                    <a:pt x="2174704" y="303807"/>
                    <a:pt x="2176051" y="323371"/>
                    <a:pt x="2179028" y="342718"/>
                  </a:cubicBezTo>
                  <a:cubicBezTo>
                    <a:pt x="2183880" y="374255"/>
                    <a:pt x="2185219" y="360996"/>
                    <a:pt x="2191998" y="388114"/>
                  </a:cubicBezTo>
                  <a:cubicBezTo>
                    <a:pt x="2194671" y="398807"/>
                    <a:pt x="2195810" y="409846"/>
                    <a:pt x="2198483" y="420539"/>
                  </a:cubicBezTo>
                  <a:cubicBezTo>
                    <a:pt x="2200141" y="427171"/>
                    <a:pt x="2203169" y="433400"/>
                    <a:pt x="2204968" y="439995"/>
                  </a:cubicBezTo>
                  <a:cubicBezTo>
                    <a:pt x="2223345" y="507379"/>
                    <a:pt x="2208305" y="472609"/>
                    <a:pt x="2230908" y="517816"/>
                  </a:cubicBezTo>
                  <a:cubicBezTo>
                    <a:pt x="2233070" y="539433"/>
                    <a:pt x="2234090" y="561195"/>
                    <a:pt x="2237394" y="582667"/>
                  </a:cubicBezTo>
                  <a:cubicBezTo>
                    <a:pt x="2238433" y="589423"/>
                    <a:pt x="2242840" y="595366"/>
                    <a:pt x="2243879" y="602122"/>
                  </a:cubicBezTo>
                  <a:cubicBezTo>
                    <a:pt x="2247182" y="623594"/>
                    <a:pt x="2247826" y="645397"/>
                    <a:pt x="2250364" y="666973"/>
                  </a:cubicBezTo>
                  <a:cubicBezTo>
                    <a:pt x="2254960" y="706044"/>
                    <a:pt x="2256337" y="709810"/>
                    <a:pt x="2263334" y="744795"/>
                  </a:cubicBezTo>
                  <a:cubicBezTo>
                    <a:pt x="2267657" y="842071"/>
                    <a:pt x="2271948" y="939349"/>
                    <a:pt x="2276304" y="1036624"/>
                  </a:cubicBezTo>
                  <a:cubicBezTo>
                    <a:pt x="2278433" y="1084183"/>
                    <a:pt x="2271243" y="1133112"/>
                    <a:pt x="2282789" y="1179297"/>
                  </a:cubicBezTo>
                  <a:cubicBezTo>
                    <a:pt x="2297500" y="1238141"/>
                    <a:pt x="2280264" y="1165415"/>
                    <a:pt x="2295759" y="1250633"/>
                  </a:cubicBezTo>
                  <a:cubicBezTo>
                    <a:pt x="2297353" y="1259402"/>
                    <a:pt x="2300651" y="1267804"/>
                    <a:pt x="2302245" y="1276573"/>
                  </a:cubicBezTo>
                  <a:cubicBezTo>
                    <a:pt x="2303810" y="1285179"/>
                    <a:pt x="2306529" y="1326947"/>
                    <a:pt x="2315215" y="1341424"/>
                  </a:cubicBezTo>
                  <a:cubicBezTo>
                    <a:pt x="2318361" y="1346667"/>
                    <a:pt x="2323411" y="1350575"/>
                    <a:pt x="2328185" y="1354395"/>
                  </a:cubicBezTo>
                  <a:cubicBezTo>
                    <a:pt x="2334271" y="1359264"/>
                    <a:pt x="2341155" y="1363042"/>
                    <a:pt x="2347640" y="1367365"/>
                  </a:cubicBezTo>
                  <a:cubicBezTo>
                    <a:pt x="2349802" y="1378173"/>
                    <a:pt x="2349783" y="1389659"/>
                    <a:pt x="2354125" y="1399790"/>
                  </a:cubicBezTo>
                  <a:cubicBezTo>
                    <a:pt x="2356534" y="1405410"/>
                    <a:pt x="2363427" y="1407869"/>
                    <a:pt x="2367096" y="1412761"/>
                  </a:cubicBezTo>
                  <a:cubicBezTo>
                    <a:pt x="2423031" y="1487341"/>
                    <a:pt x="2367230" y="1428432"/>
                    <a:pt x="2412491" y="1464641"/>
                  </a:cubicBezTo>
                  <a:cubicBezTo>
                    <a:pt x="2417266" y="1468461"/>
                    <a:pt x="2419993" y="1474877"/>
                    <a:pt x="2425462" y="1477612"/>
                  </a:cubicBezTo>
                  <a:cubicBezTo>
                    <a:pt x="2437690" y="1483726"/>
                    <a:pt x="2464372" y="1490582"/>
                    <a:pt x="2464372" y="1490582"/>
                  </a:cubicBezTo>
                  <a:cubicBezTo>
                    <a:pt x="2485989" y="1486259"/>
                    <a:pt x="2508309" y="1484583"/>
                    <a:pt x="2529223" y="1477612"/>
                  </a:cubicBezTo>
                  <a:cubicBezTo>
                    <a:pt x="2535708" y="1475450"/>
                    <a:pt x="2542106" y="1473005"/>
                    <a:pt x="2548679" y="1471127"/>
                  </a:cubicBezTo>
                  <a:cubicBezTo>
                    <a:pt x="2570062" y="1465017"/>
                    <a:pt x="2584740" y="1462617"/>
                    <a:pt x="2607045" y="1458156"/>
                  </a:cubicBezTo>
                  <a:cubicBezTo>
                    <a:pt x="2650279" y="1460318"/>
                    <a:pt x="2693744" y="1459679"/>
                    <a:pt x="2736747" y="1464641"/>
                  </a:cubicBezTo>
                  <a:cubicBezTo>
                    <a:pt x="2750329" y="1466208"/>
                    <a:pt x="2762393" y="1474296"/>
                    <a:pt x="2775657" y="1477612"/>
                  </a:cubicBezTo>
                  <a:cubicBezTo>
                    <a:pt x="2806287" y="1485269"/>
                    <a:pt x="2793626" y="1480111"/>
                    <a:pt x="2814568" y="1490582"/>
                  </a:cubicBezTo>
                </a:path>
              </a:pathLst>
            </a:cu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grpSp>
          <p:nvGrpSpPr>
            <p:cNvPr id="3" name="Group 9"/>
            <p:cNvGrpSpPr/>
            <p:nvPr/>
          </p:nvGrpSpPr>
          <p:grpSpPr>
            <a:xfrm>
              <a:off x="1285058" y="2071685"/>
              <a:ext cx="3132950" cy="1428760"/>
              <a:chOff x="927868" y="523861"/>
              <a:chExt cx="3132950" cy="1786744"/>
            </a:xfrm>
          </p:grpSpPr>
          <p:cxnSp>
            <p:nvCxnSpPr>
              <p:cNvPr id="11" name="Straight Arrow Connector 10"/>
              <p:cNvCxnSpPr/>
              <p:nvPr/>
            </p:nvCxnSpPr>
            <p:spPr>
              <a:xfrm rot="5400000" flipH="1" flipV="1">
                <a:off x="34893" y="1416836"/>
                <a:ext cx="1786744" cy="79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28662" y="2285998"/>
                <a:ext cx="3132156" cy="23814"/>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grpSp>
        <p:nvGrpSpPr>
          <p:cNvPr id="4" name="Group 96"/>
          <p:cNvGrpSpPr/>
          <p:nvPr/>
        </p:nvGrpSpPr>
        <p:grpSpPr>
          <a:xfrm>
            <a:off x="1411468" y="1571618"/>
            <a:ext cx="1946782" cy="463124"/>
            <a:chOff x="1290615" y="2000246"/>
            <a:chExt cx="6281781" cy="1785950"/>
          </a:xfrm>
        </p:grpSpPr>
        <p:grpSp>
          <p:nvGrpSpPr>
            <p:cNvPr id="8" name="Group 136"/>
            <p:cNvGrpSpPr/>
            <p:nvPr/>
          </p:nvGrpSpPr>
          <p:grpSpPr>
            <a:xfrm>
              <a:off x="1290615" y="2000247"/>
              <a:ext cx="6281781" cy="1428760"/>
              <a:chOff x="1285852" y="3261522"/>
              <a:chExt cx="6281781" cy="1239053"/>
            </a:xfrm>
          </p:grpSpPr>
          <p:cxnSp>
            <p:nvCxnSpPr>
              <p:cNvPr id="30" name="Straight Arrow Connector 29"/>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0" name="Group 12"/>
            <p:cNvGrpSpPr/>
            <p:nvPr/>
          </p:nvGrpSpPr>
          <p:grpSpPr>
            <a:xfrm>
              <a:off x="1576367" y="2000246"/>
              <a:ext cx="5715040" cy="1342921"/>
              <a:chOff x="1576367" y="1931559"/>
              <a:chExt cx="5715040" cy="982980"/>
            </a:xfrm>
          </p:grpSpPr>
          <p:grpSp>
            <p:nvGrpSpPr>
              <p:cNvPr id="13" name="Group 98"/>
              <p:cNvGrpSpPr/>
              <p:nvPr/>
            </p:nvGrpSpPr>
            <p:grpSpPr>
              <a:xfrm>
                <a:off x="1576367" y="1931559"/>
                <a:ext cx="5715040" cy="982980"/>
                <a:chOff x="1571604" y="3160406"/>
                <a:chExt cx="5715040" cy="982980"/>
              </a:xfrm>
            </p:grpSpPr>
            <p:sp>
              <p:nvSpPr>
                <p:cNvPr id="28" name="Freeform 27"/>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29" name="Freeform 28"/>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27" name="Straight Connector 26"/>
              <p:cNvCxnSpPr/>
              <p:nvPr/>
            </p:nvCxnSpPr>
            <p:spPr>
              <a:xfrm rot="5400000" flipH="1" flipV="1">
                <a:off x="4143374" y="2428874"/>
                <a:ext cx="571502"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 name="Group 17"/>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24" name="Freeform 23"/>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pic>
        <p:nvPicPr>
          <p:cNvPr id="25604" name="Picture 4" descr="https://encrypted-tbn3.gstatic.com/images?q=tbn:ANd9GcRlJ8i7m5TIU2Vw9Oyu0qRdSrWoW0ibB_355Ztap24G7_I-7pArNw"/>
          <p:cNvPicPr>
            <a:picLocks noChangeAspect="1" noChangeArrowheads="1"/>
          </p:cNvPicPr>
          <p:nvPr/>
        </p:nvPicPr>
        <p:blipFill>
          <a:blip r:embed="rId3"/>
          <a:srcRect r="29364"/>
          <a:stretch>
            <a:fillRect/>
          </a:stretch>
        </p:blipFill>
        <p:spPr bwMode="auto">
          <a:xfrm>
            <a:off x="4572000" y="2824204"/>
            <a:ext cx="1171260" cy="1033430"/>
          </a:xfrm>
          <a:prstGeom prst="rect">
            <a:avLst/>
          </a:prstGeom>
          <a:noFill/>
        </p:spPr>
      </p:pic>
      <p:cxnSp>
        <p:nvCxnSpPr>
          <p:cNvPr id="34" name="Straight Connector 33"/>
          <p:cNvCxnSpPr>
            <a:stCxn id="56" idx="3"/>
          </p:cNvCxnSpPr>
          <p:nvPr/>
        </p:nvCxnSpPr>
        <p:spPr>
          <a:xfrm flipV="1">
            <a:off x="3526474" y="2143122"/>
            <a:ext cx="1116964" cy="14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55" idx="3"/>
          </p:cNvCxnSpPr>
          <p:nvPr/>
        </p:nvCxnSpPr>
        <p:spPr>
          <a:xfrm rot="10800000" flipV="1">
            <a:off x="2971692" y="2643187"/>
            <a:ext cx="1671746" cy="14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715008" y="2210190"/>
            <a:ext cx="785217" cy="437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5715008" y="2500312"/>
            <a:ext cx="785217" cy="437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535909" y="2006731"/>
            <a:ext cx="607859" cy="400110"/>
          </a:xfrm>
          <a:prstGeom prst="rect">
            <a:avLst/>
          </a:prstGeom>
          <a:noFill/>
        </p:spPr>
        <p:txBody>
          <a:bodyPr wrap="none" rtlCol="0">
            <a:spAutoFit/>
          </a:bodyPr>
          <a:lstStyle/>
          <a:p>
            <a:r>
              <a:rPr lang="en-US" sz="2000" dirty="0" smtClean="0">
                <a:solidFill>
                  <a:schemeClr val="bg1"/>
                </a:solidFill>
              </a:rPr>
              <a:t>bias</a:t>
            </a:r>
            <a:endParaRPr lang="en-GB" sz="2000" dirty="0">
              <a:solidFill>
                <a:schemeClr val="bg1"/>
              </a:solidFill>
            </a:endParaRPr>
          </a:p>
        </p:txBody>
      </p:sp>
      <p:sp>
        <p:nvSpPr>
          <p:cNvPr id="50" name="TextBox 49"/>
          <p:cNvSpPr txBox="1"/>
          <p:nvPr/>
        </p:nvSpPr>
        <p:spPr>
          <a:xfrm>
            <a:off x="6535909" y="2314516"/>
            <a:ext cx="1064137" cy="400110"/>
          </a:xfrm>
          <a:prstGeom prst="rect">
            <a:avLst/>
          </a:prstGeom>
          <a:noFill/>
        </p:spPr>
        <p:txBody>
          <a:bodyPr wrap="none" rtlCol="0">
            <a:spAutoFit/>
          </a:bodyPr>
          <a:lstStyle/>
          <a:p>
            <a:r>
              <a:rPr lang="en-US" sz="2000" dirty="0" smtClean="0">
                <a:solidFill>
                  <a:schemeClr val="bg1"/>
                </a:solidFill>
              </a:rPr>
              <a:t>variance</a:t>
            </a:r>
            <a:endParaRPr lang="en-GB" sz="2000" dirty="0">
              <a:solidFill>
                <a:schemeClr val="bg1"/>
              </a:solidFill>
            </a:endParaRPr>
          </a:p>
        </p:txBody>
      </p:sp>
      <p:sp>
        <p:nvSpPr>
          <p:cNvPr id="52" name="TextBox 51"/>
          <p:cNvSpPr txBox="1"/>
          <p:nvPr/>
        </p:nvSpPr>
        <p:spPr>
          <a:xfrm>
            <a:off x="6286512" y="1500180"/>
            <a:ext cx="1495346" cy="400110"/>
          </a:xfrm>
          <a:prstGeom prst="rect">
            <a:avLst/>
          </a:prstGeom>
          <a:noFill/>
        </p:spPr>
        <p:txBody>
          <a:bodyPr wrap="none" rtlCol="0">
            <a:spAutoFit/>
          </a:bodyPr>
          <a:lstStyle/>
          <a:p>
            <a:r>
              <a:rPr lang="en-US" sz="2000" dirty="0" smtClean="0">
                <a:solidFill>
                  <a:srgbClr val="FFFF00"/>
                </a:solidFill>
              </a:rPr>
              <a:t>closed form!</a:t>
            </a:r>
            <a:endParaRPr lang="en-GB" sz="2000" dirty="0">
              <a:solidFill>
                <a:srgbClr val="FFFF00"/>
              </a:solidFill>
            </a:endParaRPr>
          </a:p>
        </p:txBody>
      </p:sp>
      <p:sp>
        <p:nvSpPr>
          <p:cNvPr id="55" name="TextBox 54"/>
          <p:cNvSpPr txBox="1"/>
          <p:nvPr/>
        </p:nvSpPr>
        <p:spPr>
          <a:xfrm>
            <a:off x="1785918" y="2457392"/>
            <a:ext cx="1185774" cy="400110"/>
          </a:xfrm>
          <a:prstGeom prst="rect">
            <a:avLst/>
          </a:prstGeom>
          <a:noFill/>
        </p:spPr>
        <p:txBody>
          <a:bodyPr wrap="none" rtlCol="0">
            <a:spAutoFit/>
          </a:bodyPr>
          <a:lstStyle/>
          <a:p>
            <a:r>
              <a:rPr lang="en-US" sz="2000" dirty="0" smtClean="0">
                <a:solidFill>
                  <a:schemeClr val="bg2"/>
                </a:solidFill>
              </a:rPr>
              <a:t>integrand</a:t>
            </a:r>
            <a:endParaRPr lang="en-GB" sz="2000" dirty="0">
              <a:solidFill>
                <a:schemeClr val="bg2"/>
              </a:solidFill>
            </a:endParaRPr>
          </a:p>
        </p:txBody>
      </p:sp>
      <p:sp>
        <p:nvSpPr>
          <p:cNvPr id="56" name="TextBox 55"/>
          <p:cNvSpPr txBox="1"/>
          <p:nvPr/>
        </p:nvSpPr>
        <p:spPr>
          <a:xfrm>
            <a:off x="1357290" y="1957326"/>
            <a:ext cx="2169184" cy="400110"/>
          </a:xfrm>
          <a:prstGeom prst="rect">
            <a:avLst/>
          </a:prstGeom>
          <a:noFill/>
        </p:spPr>
        <p:txBody>
          <a:bodyPr wrap="none" rtlCol="0">
            <a:spAutoFit/>
          </a:bodyPr>
          <a:lstStyle/>
          <a:p>
            <a:r>
              <a:rPr lang="en-US" sz="2000" dirty="0" smtClean="0">
                <a:solidFill>
                  <a:schemeClr val="bg2"/>
                </a:solidFill>
              </a:rPr>
              <a:t>sampling spectrum</a:t>
            </a:r>
            <a:endParaRPr lang="en-GB" sz="2000" dirty="0">
              <a:solidFill>
                <a:schemeClr val="bg2"/>
              </a:solidFill>
            </a:endParaRPr>
          </a:p>
        </p:txBody>
      </p:sp>
      <p:sp>
        <p:nvSpPr>
          <p:cNvPr id="36" name="Rectangle 35"/>
          <p:cNvSpPr/>
          <p:nvPr/>
        </p:nvSpPr>
        <p:spPr>
          <a:xfrm>
            <a:off x="357158" y="714362"/>
            <a:ext cx="8429684" cy="4071966"/>
          </a:xfrm>
          <a:prstGeom prst="rect">
            <a:avLst/>
          </a:prstGeom>
          <a:solidFill>
            <a:srgbClr val="000000">
              <a:alpha val="4705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Rectangle 36"/>
          <p:cNvSpPr/>
          <p:nvPr/>
        </p:nvSpPr>
        <p:spPr>
          <a:xfrm>
            <a:off x="4643438" y="2006731"/>
            <a:ext cx="1071570" cy="7143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t>
            </a:r>
            <a:endParaRPr lang="en-GB" dirty="0"/>
          </a:p>
        </p:txBody>
      </p:sp>
    </p:spTree>
    <p:extLst>
      <p:ext uri="{BB962C8B-B14F-4D97-AF65-F5344CB8AC3E}">
        <p14:creationId xmlns:p14="http://schemas.microsoft.com/office/powerpoint/2010/main" val="3596457213"/>
      </p:ext>
    </p:extLst>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43047" y="95250"/>
            <a:ext cx="6372225" cy="523875"/>
          </a:xfrm>
        </p:spPr>
        <p:txBody>
          <a:bodyPr/>
          <a:lstStyle/>
          <a:p>
            <a:pPr algn="ctr"/>
            <a:r>
              <a:rPr lang="en-US" dirty="0" smtClean="0"/>
              <a:t>Intuition: non-weighted samples</a:t>
            </a:r>
            <a:endParaRPr lang="en-GB" dirty="0"/>
          </a:p>
        </p:txBody>
      </p:sp>
      <p:pic>
        <p:nvPicPr>
          <p:cNvPr id="35842" name="Picture 2" descr="http://blog.sanctuaryspaholidays.co.uk/wp-content/uploads/2011/05/chakras.jpg"/>
          <p:cNvPicPr>
            <a:picLocks noChangeAspect="1" noChangeArrowheads="1"/>
          </p:cNvPicPr>
          <p:nvPr/>
        </p:nvPicPr>
        <p:blipFill>
          <a:blip r:embed="rId3" cstate="print"/>
          <a:srcRect/>
          <a:stretch>
            <a:fillRect/>
          </a:stretch>
        </p:blipFill>
        <p:spPr bwMode="auto">
          <a:xfrm>
            <a:off x="2786050" y="1142990"/>
            <a:ext cx="3405985" cy="3714776"/>
          </a:xfrm>
          <a:prstGeom prst="ellipse">
            <a:avLst/>
          </a:prstGeom>
          <a:ln>
            <a:noFill/>
          </a:ln>
          <a:effectLst>
            <a:softEdge rad="112500"/>
          </a:effectLst>
        </p:spPr>
      </p:pic>
      <p:grpSp>
        <p:nvGrpSpPr>
          <p:cNvPr id="5" name="Group 9"/>
          <p:cNvGrpSpPr/>
          <p:nvPr/>
        </p:nvGrpSpPr>
        <p:grpSpPr>
          <a:xfrm>
            <a:off x="2357422" y="2000246"/>
            <a:ext cx="1000132" cy="500859"/>
            <a:chOff x="1643042" y="857238"/>
            <a:chExt cx="1000132" cy="500859"/>
          </a:xfrm>
          <a:effectLst>
            <a:outerShdw blurRad="50800" dist="38100" dir="16200000" rotWithShape="0">
              <a:prstClr val="black">
                <a:alpha val="40000"/>
              </a:prstClr>
            </a:outerShdw>
          </a:effectLst>
        </p:grpSpPr>
        <p:cxnSp>
          <p:nvCxnSpPr>
            <p:cNvPr id="6" name="Straight Arrow Connector 5"/>
            <p:cNvCxnSpPr/>
            <p:nvPr/>
          </p:nvCxnSpPr>
          <p:spPr>
            <a:xfrm rot="5400000" flipH="1" flipV="1">
              <a:off x="1393658" y="1106622"/>
              <a:ext cx="499314"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43439" y="1356232"/>
              <a:ext cx="999735" cy="320"/>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61685" y="1351442"/>
              <a:ext cx="936324" cy="7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572399"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856562"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643837"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213752" y="1142990"/>
              <a:ext cx="42862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96"/>
          <p:cNvGrpSpPr/>
          <p:nvPr/>
        </p:nvGrpSpPr>
        <p:grpSpPr>
          <a:xfrm>
            <a:off x="5500694" y="2000246"/>
            <a:ext cx="1946782" cy="463124"/>
            <a:chOff x="1290615" y="2000246"/>
            <a:chExt cx="6281781" cy="1785950"/>
          </a:xfrm>
          <a:effectLst>
            <a:outerShdw blurRad="50800" dist="38100" dir="16200000" rotWithShape="0">
              <a:prstClr val="black">
                <a:alpha val="40000"/>
              </a:prstClr>
            </a:outerShdw>
          </a:effectLst>
        </p:grpSpPr>
        <p:grpSp>
          <p:nvGrpSpPr>
            <p:cNvPr id="14" name="Group 136"/>
            <p:cNvGrpSpPr/>
            <p:nvPr/>
          </p:nvGrpSpPr>
          <p:grpSpPr>
            <a:xfrm>
              <a:off x="1290615" y="2000247"/>
              <a:ext cx="6281781" cy="1428760"/>
              <a:chOff x="1285852" y="3261522"/>
              <a:chExt cx="6281781" cy="1239053"/>
            </a:xfrm>
          </p:grpSpPr>
          <p:cxnSp>
            <p:nvCxnSpPr>
              <p:cNvPr id="23" name="Straight Arrow Connector 22"/>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5" name="Group 12"/>
            <p:cNvGrpSpPr/>
            <p:nvPr/>
          </p:nvGrpSpPr>
          <p:grpSpPr>
            <a:xfrm>
              <a:off x="1576367" y="2000246"/>
              <a:ext cx="5715040" cy="1342921"/>
              <a:chOff x="1576367" y="1931559"/>
              <a:chExt cx="5715040" cy="982980"/>
            </a:xfrm>
          </p:grpSpPr>
          <p:grpSp>
            <p:nvGrpSpPr>
              <p:cNvPr id="19" name="Group 98"/>
              <p:cNvGrpSpPr/>
              <p:nvPr/>
            </p:nvGrpSpPr>
            <p:grpSpPr>
              <a:xfrm>
                <a:off x="1576367" y="1931559"/>
                <a:ext cx="5715040" cy="982980"/>
                <a:chOff x="1571604" y="3160406"/>
                <a:chExt cx="5715040" cy="982980"/>
              </a:xfrm>
            </p:grpSpPr>
            <p:sp>
              <p:nvSpPr>
                <p:cNvPr id="21" name="Freeform 20"/>
                <p:cNvSpPr/>
                <p:nvPr/>
              </p:nvSpPr>
              <p:spPr>
                <a:xfrm>
                  <a:off x="1571604"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sp>
              <p:nvSpPr>
                <p:cNvPr id="22" name="Freeform 21"/>
                <p:cNvSpPr/>
                <p:nvPr/>
              </p:nvSpPr>
              <p:spPr>
                <a:xfrm flipH="1">
                  <a:off x="4438648" y="3160406"/>
                  <a:ext cx="2847996" cy="982980"/>
                </a:xfrm>
                <a:custGeom>
                  <a:avLst/>
                  <a:gdLst>
                    <a:gd name="connsiteX0" fmla="*/ 3131820 w 3131820"/>
                    <a:gd name="connsiteY0" fmla="*/ 769620 h 982980"/>
                    <a:gd name="connsiteX1" fmla="*/ 3086100 w 3131820"/>
                    <a:gd name="connsiteY1" fmla="*/ 861060 h 982980"/>
                    <a:gd name="connsiteX2" fmla="*/ 3070860 w 3131820"/>
                    <a:gd name="connsiteY2" fmla="*/ 883920 h 982980"/>
                    <a:gd name="connsiteX3" fmla="*/ 3055620 w 3131820"/>
                    <a:gd name="connsiteY3" fmla="*/ 906780 h 982980"/>
                    <a:gd name="connsiteX4" fmla="*/ 3002280 w 3131820"/>
                    <a:gd name="connsiteY4" fmla="*/ 891540 h 982980"/>
                    <a:gd name="connsiteX5" fmla="*/ 2956560 w 3131820"/>
                    <a:gd name="connsiteY5" fmla="*/ 861060 h 982980"/>
                    <a:gd name="connsiteX6" fmla="*/ 2910840 w 3131820"/>
                    <a:gd name="connsiteY6" fmla="*/ 838200 h 982980"/>
                    <a:gd name="connsiteX7" fmla="*/ 2865120 w 3131820"/>
                    <a:gd name="connsiteY7" fmla="*/ 868680 h 982980"/>
                    <a:gd name="connsiteX8" fmla="*/ 2842260 w 3131820"/>
                    <a:gd name="connsiteY8" fmla="*/ 876300 h 982980"/>
                    <a:gd name="connsiteX9" fmla="*/ 2788920 w 3131820"/>
                    <a:gd name="connsiteY9" fmla="*/ 853440 h 982980"/>
                    <a:gd name="connsiteX10" fmla="*/ 2750820 w 3131820"/>
                    <a:gd name="connsiteY10" fmla="*/ 822960 h 982980"/>
                    <a:gd name="connsiteX11" fmla="*/ 2705100 w 3131820"/>
                    <a:gd name="connsiteY11" fmla="*/ 830580 h 982980"/>
                    <a:gd name="connsiteX12" fmla="*/ 2682240 w 3131820"/>
                    <a:gd name="connsiteY12" fmla="*/ 845820 h 982980"/>
                    <a:gd name="connsiteX13" fmla="*/ 2659380 w 3131820"/>
                    <a:gd name="connsiteY13" fmla="*/ 853440 h 982980"/>
                    <a:gd name="connsiteX14" fmla="*/ 2560320 w 3131820"/>
                    <a:gd name="connsiteY14" fmla="*/ 845820 h 982980"/>
                    <a:gd name="connsiteX15" fmla="*/ 2491740 w 3131820"/>
                    <a:gd name="connsiteY15" fmla="*/ 769620 h 982980"/>
                    <a:gd name="connsiteX16" fmla="*/ 2476500 w 3131820"/>
                    <a:gd name="connsiteY16" fmla="*/ 746760 h 982980"/>
                    <a:gd name="connsiteX17" fmla="*/ 2468880 w 3131820"/>
                    <a:gd name="connsiteY17" fmla="*/ 723900 h 982980"/>
                    <a:gd name="connsiteX18" fmla="*/ 2446020 w 3131820"/>
                    <a:gd name="connsiteY18" fmla="*/ 708660 h 982980"/>
                    <a:gd name="connsiteX19" fmla="*/ 2415540 w 3131820"/>
                    <a:gd name="connsiteY19" fmla="*/ 655320 h 982980"/>
                    <a:gd name="connsiteX20" fmla="*/ 2400300 w 3131820"/>
                    <a:gd name="connsiteY20" fmla="*/ 624840 h 982980"/>
                    <a:gd name="connsiteX21" fmla="*/ 2392680 w 3131820"/>
                    <a:gd name="connsiteY21" fmla="*/ 601980 h 982980"/>
                    <a:gd name="connsiteX22" fmla="*/ 2377440 w 3131820"/>
                    <a:gd name="connsiteY22" fmla="*/ 579120 h 982980"/>
                    <a:gd name="connsiteX23" fmla="*/ 2339340 w 3131820"/>
                    <a:gd name="connsiteY23" fmla="*/ 480060 h 982980"/>
                    <a:gd name="connsiteX24" fmla="*/ 2331720 w 3131820"/>
                    <a:gd name="connsiteY24" fmla="*/ 449580 h 982980"/>
                    <a:gd name="connsiteX25" fmla="*/ 2316480 w 3131820"/>
                    <a:gd name="connsiteY25" fmla="*/ 419100 h 982980"/>
                    <a:gd name="connsiteX26" fmla="*/ 2301240 w 3131820"/>
                    <a:gd name="connsiteY26" fmla="*/ 381000 h 982980"/>
                    <a:gd name="connsiteX27" fmla="*/ 2293620 w 3131820"/>
                    <a:gd name="connsiteY27" fmla="*/ 358140 h 982980"/>
                    <a:gd name="connsiteX28" fmla="*/ 2278380 w 3131820"/>
                    <a:gd name="connsiteY28" fmla="*/ 335280 h 982980"/>
                    <a:gd name="connsiteX29" fmla="*/ 2247900 w 3131820"/>
                    <a:gd name="connsiteY29" fmla="*/ 281940 h 982980"/>
                    <a:gd name="connsiteX30" fmla="*/ 2240280 w 3131820"/>
                    <a:gd name="connsiteY30" fmla="*/ 259080 h 982980"/>
                    <a:gd name="connsiteX31" fmla="*/ 2186940 w 3131820"/>
                    <a:gd name="connsiteY31" fmla="*/ 205740 h 982980"/>
                    <a:gd name="connsiteX32" fmla="*/ 2125980 w 3131820"/>
                    <a:gd name="connsiteY32" fmla="*/ 236220 h 982980"/>
                    <a:gd name="connsiteX33" fmla="*/ 2095500 w 3131820"/>
                    <a:gd name="connsiteY33" fmla="*/ 281940 h 982980"/>
                    <a:gd name="connsiteX34" fmla="*/ 2080260 w 3131820"/>
                    <a:gd name="connsiteY34" fmla="*/ 304800 h 982980"/>
                    <a:gd name="connsiteX35" fmla="*/ 2057400 w 3131820"/>
                    <a:gd name="connsiteY35" fmla="*/ 381000 h 982980"/>
                    <a:gd name="connsiteX36" fmla="*/ 2042160 w 3131820"/>
                    <a:gd name="connsiteY36" fmla="*/ 403860 h 982980"/>
                    <a:gd name="connsiteX37" fmla="*/ 2019300 w 3131820"/>
                    <a:gd name="connsiteY37" fmla="*/ 449580 h 982980"/>
                    <a:gd name="connsiteX38" fmla="*/ 1996440 w 3131820"/>
                    <a:gd name="connsiteY38" fmla="*/ 502920 h 982980"/>
                    <a:gd name="connsiteX39" fmla="*/ 1981200 w 3131820"/>
                    <a:gd name="connsiteY39" fmla="*/ 556260 h 982980"/>
                    <a:gd name="connsiteX40" fmla="*/ 1965960 w 3131820"/>
                    <a:gd name="connsiteY40" fmla="*/ 579120 h 982980"/>
                    <a:gd name="connsiteX41" fmla="*/ 1958340 w 3131820"/>
                    <a:gd name="connsiteY41" fmla="*/ 601980 h 982980"/>
                    <a:gd name="connsiteX42" fmla="*/ 1943100 w 3131820"/>
                    <a:gd name="connsiteY42" fmla="*/ 624840 h 982980"/>
                    <a:gd name="connsiteX43" fmla="*/ 1927860 w 3131820"/>
                    <a:gd name="connsiteY43" fmla="*/ 670560 h 982980"/>
                    <a:gd name="connsiteX44" fmla="*/ 1897380 w 3131820"/>
                    <a:gd name="connsiteY44" fmla="*/ 716280 h 982980"/>
                    <a:gd name="connsiteX45" fmla="*/ 1859280 w 3131820"/>
                    <a:gd name="connsiteY45" fmla="*/ 762000 h 982980"/>
                    <a:gd name="connsiteX46" fmla="*/ 1851660 w 3131820"/>
                    <a:gd name="connsiteY46" fmla="*/ 784860 h 982980"/>
                    <a:gd name="connsiteX47" fmla="*/ 1775460 w 3131820"/>
                    <a:gd name="connsiteY47" fmla="*/ 830580 h 982980"/>
                    <a:gd name="connsiteX48" fmla="*/ 1729740 w 3131820"/>
                    <a:gd name="connsiteY48" fmla="*/ 853440 h 982980"/>
                    <a:gd name="connsiteX49" fmla="*/ 1554480 w 3131820"/>
                    <a:gd name="connsiteY49" fmla="*/ 807720 h 982980"/>
                    <a:gd name="connsiteX50" fmla="*/ 1508760 w 3131820"/>
                    <a:gd name="connsiteY50" fmla="*/ 792480 h 982980"/>
                    <a:gd name="connsiteX51" fmla="*/ 1485900 w 3131820"/>
                    <a:gd name="connsiteY51" fmla="*/ 784860 h 982980"/>
                    <a:gd name="connsiteX52" fmla="*/ 1463040 w 3131820"/>
                    <a:gd name="connsiteY52" fmla="*/ 815340 h 982980"/>
                    <a:gd name="connsiteX53" fmla="*/ 1417320 w 3131820"/>
                    <a:gd name="connsiteY53" fmla="*/ 830580 h 982980"/>
                    <a:gd name="connsiteX54" fmla="*/ 1333500 w 3131820"/>
                    <a:gd name="connsiteY54" fmla="*/ 807720 h 982980"/>
                    <a:gd name="connsiteX55" fmla="*/ 1310640 w 3131820"/>
                    <a:gd name="connsiteY55" fmla="*/ 800100 h 982980"/>
                    <a:gd name="connsiteX56" fmla="*/ 1219200 w 3131820"/>
                    <a:gd name="connsiteY56" fmla="*/ 838200 h 982980"/>
                    <a:gd name="connsiteX57" fmla="*/ 1165860 w 3131820"/>
                    <a:gd name="connsiteY57" fmla="*/ 853440 h 982980"/>
                    <a:gd name="connsiteX58" fmla="*/ 1097280 w 3131820"/>
                    <a:gd name="connsiteY58" fmla="*/ 876300 h 982980"/>
                    <a:gd name="connsiteX59" fmla="*/ 967740 w 3131820"/>
                    <a:gd name="connsiteY59" fmla="*/ 883920 h 982980"/>
                    <a:gd name="connsiteX60" fmla="*/ 944880 w 3131820"/>
                    <a:gd name="connsiteY60" fmla="*/ 899160 h 982980"/>
                    <a:gd name="connsiteX61" fmla="*/ 822960 w 3131820"/>
                    <a:gd name="connsiteY61" fmla="*/ 899160 h 982980"/>
                    <a:gd name="connsiteX62" fmla="*/ 777240 w 3131820"/>
                    <a:gd name="connsiteY62" fmla="*/ 815340 h 982980"/>
                    <a:gd name="connsiteX63" fmla="*/ 762000 w 3131820"/>
                    <a:gd name="connsiteY63" fmla="*/ 784860 h 982980"/>
                    <a:gd name="connsiteX64" fmla="*/ 746760 w 3131820"/>
                    <a:gd name="connsiteY64" fmla="*/ 762000 h 982980"/>
                    <a:gd name="connsiteX65" fmla="*/ 739140 w 3131820"/>
                    <a:gd name="connsiteY65" fmla="*/ 739140 h 982980"/>
                    <a:gd name="connsiteX66" fmla="*/ 708660 w 3131820"/>
                    <a:gd name="connsiteY66" fmla="*/ 678180 h 982980"/>
                    <a:gd name="connsiteX67" fmla="*/ 693420 w 3131820"/>
                    <a:gd name="connsiteY67" fmla="*/ 548640 h 982980"/>
                    <a:gd name="connsiteX68" fmla="*/ 678180 w 3131820"/>
                    <a:gd name="connsiteY68" fmla="*/ 373380 h 982980"/>
                    <a:gd name="connsiteX69" fmla="*/ 670560 w 3131820"/>
                    <a:gd name="connsiteY69" fmla="*/ 297180 h 982980"/>
                    <a:gd name="connsiteX70" fmla="*/ 655320 w 3131820"/>
                    <a:gd name="connsiteY70" fmla="*/ 228600 h 982980"/>
                    <a:gd name="connsiteX71" fmla="*/ 640080 w 3131820"/>
                    <a:gd name="connsiteY71" fmla="*/ 160020 h 982980"/>
                    <a:gd name="connsiteX72" fmla="*/ 632460 w 3131820"/>
                    <a:gd name="connsiteY72" fmla="*/ 99060 h 982980"/>
                    <a:gd name="connsiteX73" fmla="*/ 586740 w 3131820"/>
                    <a:gd name="connsiteY73" fmla="*/ 7620 h 982980"/>
                    <a:gd name="connsiteX74" fmla="*/ 563880 w 3131820"/>
                    <a:gd name="connsiteY74" fmla="*/ 0 h 982980"/>
                    <a:gd name="connsiteX75" fmla="*/ 518160 w 3131820"/>
                    <a:gd name="connsiteY75" fmla="*/ 7620 h 982980"/>
                    <a:gd name="connsiteX76" fmla="*/ 495300 w 3131820"/>
                    <a:gd name="connsiteY76" fmla="*/ 60960 h 982980"/>
                    <a:gd name="connsiteX77" fmla="*/ 472440 w 3131820"/>
                    <a:gd name="connsiteY77" fmla="*/ 106680 h 982980"/>
                    <a:gd name="connsiteX78" fmla="*/ 464820 w 3131820"/>
                    <a:gd name="connsiteY78" fmla="*/ 144780 h 982980"/>
                    <a:gd name="connsiteX79" fmla="*/ 449580 w 3131820"/>
                    <a:gd name="connsiteY79" fmla="*/ 190500 h 982980"/>
                    <a:gd name="connsiteX80" fmla="*/ 441960 w 3131820"/>
                    <a:gd name="connsiteY80" fmla="*/ 220980 h 982980"/>
                    <a:gd name="connsiteX81" fmla="*/ 426720 w 3131820"/>
                    <a:gd name="connsiteY81" fmla="*/ 243840 h 982980"/>
                    <a:gd name="connsiteX82" fmla="*/ 411480 w 3131820"/>
                    <a:gd name="connsiteY82" fmla="*/ 274320 h 982980"/>
                    <a:gd name="connsiteX83" fmla="*/ 396240 w 3131820"/>
                    <a:gd name="connsiteY83" fmla="*/ 342900 h 982980"/>
                    <a:gd name="connsiteX84" fmla="*/ 388620 w 3131820"/>
                    <a:gd name="connsiteY84" fmla="*/ 365760 h 982980"/>
                    <a:gd name="connsiteX85" fmla="*/ 373380 w 3131820"/>
                    <a:gd name="connsiteY85" fmla="*/ 388620 h 982980"/>
                    <a:gd name="connsiteX86" fmla="*/ 365760 w 3131820"/>
                    <a:gd name="connsiteY86" fmla="*/ 457200 h 982980"/>
                    <a:gd name="connsiteX87" fmla="*/ 358140 w 3131820"/>
                    <a:gd name="connsiteY87" fmla="*/ 487680 h 982980"/>
                    <a:gd name="connsiteX88" fmla="*/ 350520 w 3131820"/>
                    <a:gd name="connsiteY88" fmla="*/ 541020 h 982980"/>
                    <a:gd name="connsiteX89" fmla="*/ 342900 w 3131820"/>
                    <a:gd name="connsiteY89" fmla="*/ 571500 h 982980"/>
                    <a:gd name="connsiteX90" fmla="*/ 327660 w 3131820"/>
                    <a:gd name="connsiteY90" fmla="*/ 670560 h 982980"/>
                    <a:gd name="connsiteX91" fmla="*/ 304800 w 3131820"/>
                    <a:gd name="connsiteY91" fmla="*/ 716280 h 982980"/>
                    <a:gd name="connsiteX92" fmla="*/ 281940 w 3131820"/>
                    <a:gd name="connsiteY92" fmla="*/ 784860 h 982980"/>
                    <a:gd name="connsiteX93" fmla="*/ 266700 w 3131820"/>
                    <a:gd name="connsiteY93" fmla="*/ 807720 h 982980"/>
                    <a:gd name="connsiteX94" fmla="*/ 259080 w 3131820"/>
                    <a:gd name="connsiteY94" fmla="*/ 830580 h 982980"/>
                    <a:gd name="connsiteX95" fmla="*/ 228600 w 3131820"/>
                    <a:gd name="connsiteY95" fmla="*/ 876300 h 982980"/>
                    <a:gd name="connsiteX96" fmla="*/ 213360 w 3131820"/>
                    <a:gd name="connsiteY96" fmla="*/ 899160 h 982980"/>
                    <a:gd name="connsiteX97" fmla="*/ 190500 w 3131820"/>
                    <a:gd name="connsiteY97" fmla="*/ 906780 h 982980"/>
                    <a:gd name="connsiteX98" fmla="*/ 91440 w 3131820"/>
                    <a:gd name="connsiteY98" fmla="*/ 906780 h 982980"/>
                    <a:gd name="connsiteX99" fmla="*/ 68580 w 3131820"/>
                    <a:gd name="connsiteY99" fmla="*/ 952500 h 982980"/>
                    <a:gd name="connsiteX100" fmla="*/ 45720 w 3131820"/>
                    <a:gd name="connsiteY100" fmla="*/ 967740 h 982980"/>
                    <a:gd name="connsiteX101" fmla="*/ 0 w 3131820"/>
                    <a:gd name="connsiteY101" fmla="*/ 98298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31820" h="982980">
                      <a:moveTo>
                        <a:pt x="3131820" y="769620"/>
                      </a:moveTo>
                      <a:cubicBezTo>
                        <a:pt x="3110788" y="832716"/>
                        <a:pt x="3125491" y="801974"/>
                        <a:pt x="3086100" y="861060"/>
                      </a:cubicBezTo>
                      <a:lnTo>
                        <a:pt x="3070860" y="883920"/>
                      </a:lnTo>
                      <a:lnTo>
                        <a:pt x="3055620" y="906780"/>
                      </a:lnTo>
                      <a:cubicBezTo>
                        <a:pt x="3051555" y="905764"/>
                        <a:pt x="3008839" y="895913"/>
                        <a:pt x="3002280" y="891540"/>
                      </a:cubicBezTo>
                      <a:cubicBezTo>
                        <a:pt x="2945201" y="853487"/>
                        <a:pt x="3010915" y="879178"/>
                        <a:pt x="2956560" y="861060"/>
                      </a:cubicBezTo>
                      <a:cubicBezTo>
                        <a:pt x="2950997" y="857351"/>
                        <a:pt x="2921356" y="834695"/>
                        <a:pt x="2910840" y="838200"/>
                      </a:cubicBezTo>
                      <a:cubicBezTo>
                        <a:pt x="2893464" y="843992"/>
                        <a:pt x="2882496" y="862888"/>
                        <a:pt x="2865120" y="868680"/>
                      </a:cubicBezTo>
                      <a:lnTo>
                        <a:pt x="2842260" y="876300"/>
                      </a:lnTo>
                      <a:cubicBezTo>
                        <a:pt x="2818942" y="870471"/>
                        <a:pt x="2806461" y="870981"/>
                        <a:pt x="2788920" y="853440"/>
                      </a:cubicBezTo>
                      <a:cubicBezTo>
                        <a:pt x="2754453" y="818973"/>
                        <a:pt x="2795324" y="837795"/>
                        <a:pt x="2750820" y="822960"/>
                      </a:cubicBezTo>
                      <a:cubicBezTo>
                        <a:pt x="2735580" y="825500"/>
                        <a:pt x="2719757" y="825694"/>
                        <a:pt x="2705100" y="830580"/>
                      </a:cubicBezTo>
                      <a:cubicBezTo>
                        <a:pt x="2696412" y="833476"/>
                        <a:pt x="2690431" y="841724"/>
                        <a:pt x="2682240" y="845820"/>
                      </a:cubicBezTo>
                      <a:cubicBezTo>
                        <a:pt x="2675056" y="849412"/>
                        <a:pt x="2667000" y="850900"/>
                        <a:pt x="2659380" y="853440"/>
                      </a:cubicBezTo>
                      <a:cubicBezTo>
                        <a:pt x="2626360" y="850900"/>
                        <a:pt x="2591396" y="857269"/>
                        <a:pt x="2560320" y="845820"/>
                      </a:cubicBezTo>
                      <a:cubicBezTo>
                        <a:pt x="2543035" y="839452"/>
                        <a:pt x="2505484" y="788862"/>
                        <a:pt x="2491740" y="769620"/>
                      </a:cubicBezTo>
                      <a:cubicBezTo>
                        <a:pt x="2486417" y="762168"/>
                        <a:pt x="2480596" y="754951"/>
                        <a:pt x="2476500" y="746760"/>
                      </a:cubicBezTo>
                      <a:cubicBezTo>
                        <a:pt x="2472908" y="739576"/>
                        <a:pt x="2473898" y="730172"/>
                        <a:pt x="2468880" y="723900"/>
                      </a:cubicBezTo>
                      <a:cubicBezTo>
                        <a:pt x="2463159" y="716749"/>
                        <a:pt x="2453640" y="713740"/>
                        <a:pt x="2446020" y="708660"/>
                      </a:cubicBezTo>
                      <a:cubicBezTo>
                        <a:pt x="2399966" y="616552"/>
                        <a:pt x="2458622" y="730713"/>
                        <a:pt x="2415540" y="655320"/>
                      </a:cubicBezTo>
                      <a:cubicBezTo>
                        <a:pt x="2409904" y="645457"/>
                        <a:pt x="2404775" y="635281"/>
                        <a:pt x="2400300" y="624840"/>
                      </a:cubicBezTo>
                      <a:cubicBezTo>
                        <a:pt x="2397136" y="617457"/>
                        <a:pt x="2396272" y="609164"/>
                        <a:pt x="2392680" y="601980"/>
                      </a:cubicBezTo>
                      <a:cubicBezTo>
                        <a:pt x="2388584" y="593789"/>
                        <a:pt x="2382520" y="586740"/>
                        <a:pt x="2377440" y="579120"/>
                      </a:cubicBezTo>
                      <a:cubicBezTo>
                        <a:pt x="2365365" y="518743"/>
                        <a:pt x="2375612" y="552604"/>
                        <a:pt x="2339340" y="480060"/>
                      </a:cubicBezTo>
                      <a:cubicBezTo>
                        <a:pt x="2334656" y="470693"/>
                        <a:pt x="2335397" y="459386"/>
                        <a:pt x="2331720" y="449580"/>
                      </a:cubicBezTo>
                      <a:cubicBezTo>
                        <a:pt x="2327732" y="438944"/>
                        <a:pt x="2321093" y="429480"/>
                        <a:pt x="2316480" y="419100"/>
                      </a:cubicBezTo>
                      <a:cubicBezTo>
                        <a:pt x="2310925" y="406601"/>
                        <a:pt x="2306043" y="393807"/>
                        <a:pt x="2301240" y="381000"/>
                      </a:cubicBezTo>
                      <a:cubicBezTo>
                        <a:pt x="2298420" y="373479"/>
                        <a:pt x="2297212" y="365324"/>
                        <a:pt x="2293620" y="358140"/>
                      </a:cubicBezTo>
                      <a:cubicBezTo>
                        <a:pt x="2289524" y="349949"/>
                        <a:pt x="2283460" y="342900"/>
                        <a:pt x="2278380" y="335280"/>
                      </a:cubicBezTo>
                      <a:cubicBezTo>
                        <a:pt x="2262264" y="270815"/>
                        <a:pt x="2284218" y="336418"/>
                        <a:pt x="2247900" y="281940"/>
                      </a:cubicBezTo>
                      <a:cubicBezTo>
                        <a:pt x="2243445" y="275257"/>
                        <a:pt x="2244181" y="266101"/>
                        <a:pt x="2240280" y="259080"/>
                      </a:cubicBezTo>
                      <a:cubicBezTo>
                        <a:pt x="2212490" y="209059"/>
                        <a:pt x="2224043" y="218108"/>
                        <a:pt x="2186940" y="205740"/>
                      </a:cubicBezTo>
                      <a:cubicBezTo>
                        <a:pt x="2148400" y="213448"/>
                        <a:pt x="2149572" y="205887"/>
                        <a:pt x="2125980" y="236220"/>
                      </a:cubicBezTo>
                      <a:cubicBezTo>
                        <a:pt x="2114735" y="250678"/>
                        <a:pt x="2105660" y="266700"/>
                        <a:pt x="2095500" y="281940"/>
                      </a:cubicBezTo>
                      <a:lnTo>
                        <a:pt x="2080260" y="304800"/>
                      </a:lnTo>
                      <a:cubicBezTo>
                        <a:pt x="2076000" y="321838"/>
                        <a:pt x="2064821" y="369869"/>
                        <a:pt x="2057400" y="381000"/>
                      </a:cubicBezTo>
                      <a:cubicBezTo>
                        <a:pt x="2052320" y="388620"/>
                        <a:pt x="2046256" y="395669"/>
                        <a:pt x="2042160" y="403860"/>
                      </a:cubicBezTo>
                      <a:cubicBezTo>
                        <a:pt x="2010612" y="466956"/>
                        <a:pt x="2062976" y="384066"/>
                        <a:pt x="2019300" y="449580"/>
                      </a:cubicBezTo>
                      <a:cubicBezTo>
                        <a:pt x="1997423" y="537086"/>
                        <a:pt x="2028014" y="429248"/>
                        <a:pt x="1996440" y="502920"/>
                      </a:cubicBezTo>
                      <a:cubicBezTo>
                        <a:pt x="1981791" y="537100"/>
                        <a:pt x="1996028" y="526603"/>
                        <a:pt x="1981200" y="556260"/>
                      </a:cubicBezTo>
                      <a:cubicBezTo>
                        <a:pt x="1977104" y="564451"/>
                        <a:pt x="1970056" y="570929"/>
                        <a:pt x="1965960" y="579120"/>
                      </a:cubicBezTo>
                      <a:cubicBezTo>
                        <a:pt x="1962368" y="586304"/>
                        <a:pt x="1961932" y="594796"/>
                        <a:pt x="1958340" y="601980"/>
                      </a:cubicBezTo>
                      <a:cubicBezTo>
                        <a:pt x="1954244" y="610171"/>
                        <a:pt x="1946819" y="616471"/>
                        <a:pt x="1943100" y="624840"/>
                      </a:cubicBezTo>
                      <a:cubicBezTo>
                        <a:pt x="1936576" y="639520"/>
                        <a:pt x="1932940" y="655320"/>
                        <a:pt x="1927860" y="670560"/>
                      </a:cubicBezTo>
                      <a:cubicBezTo>
                        <a:pt x="1922068" y="687936"/>
                        <a:pt x="1907540" y="701040"/>
                        <a:pt x="1897380" y="716280"/>
                      </a:cubicBezTo>
                      <a:cubicBezTo>
                        <a:pt x="1876162" y="748106"/>
                        <a:pt x="1888616" y="732664"/>
                        <a:pt x="1859280" y="762000"/>
                      </a:cubicBezTo>
                      <a:cubicBezTo>
                        <a:pt x="1856740" y="769620"/>
                        <a:pt x="1857340" y="779180"/>
                        <a:pt x="1851660" y="784860"/>
                      </a:cubicBezTo>
                      <a:cubicBezTo>
                        <a:pt x="1826806" y="809714"/>
                        <a:pt x="1803521" y="814545"/>
                        <a:pt x="1775460" y="830580"/>
                      </a:cubicBezTo>
                      <a:cubicBezTo>
                        <a:pt x="1734100" y="854215"/>
                        <a:pt x="1771653" y="839469"/>
                        <a:pt x="1729740" y="853440"/>
                      </a:cubicBezTo>
                      <a:cubicBezTo>
                        <a:pt x="1582009" y="836060"/>
                        <a:pt x="1636376" y="862317"/>
                        <a:pt x="1554480" y="807720"/>
                      </a:cubicBezTo>
                      <a:cubicBezTo>
                        <a:pt x="1541114" y="798809"/>
                        <a:pt x="1524000" y="797560"/>
                        <a:pt x="1508760" y="792480"/>
                      </a:cubicBezTo>
                      <a:lnTo>
                        <a:pt x="1485900" y="784860"/>
                      </a:lnTo>
                      <a:cubicBezTo>
                        <a:pt x="1478280" y="795020"/>
                        <a:pt x="1473607" y="808295"/>
                        <a:pt x="1463040" y="815340"/>
                      </a:cubicBezTo>
                      <a:cubicBezTo>
                        <a:pt x="1449674" y="824251"/>
                        <a:pt x="1417320" y="830580"/>
                        <a:pt x="1417320" y="830580"/>
                      </a:cubicBezTo>
                      <a:cubicBezTo>
                        <a:pt x="1363468" y="819810"/>
                        <a:pt x="1391507" y="827056"/>
                        <a:pt x="1333500" y="807720"/>
                      </a:cubicBezTo>
                      <a:lnTo>
                        <a:pt x="1310640" y="800100"/>
                      </a:lnTo>
                      <a:cubicBezTo>
                        <a:pt x="1246853" y="810731"/>
                        <a:pt x="1277775" y="799150"/>
                        <a:pt x="1219200" y="838200"/>
                      </a:cubicBezTo>
                      <a:cubicBezTo>
                        <a:pt x="1212216" y="842856"/>
                        <a:pt x="1170479" y="852054"/>
                        <a:pt x="1165860" y="853440"/>
                      </a:cubicBezTo>
                      <a:cubicBezTo>
                        <a:pt x="1142780" y="860364"/>
                        <a:pt x="1120140" y="868680"/>
                        <a:pt x="1097280" y="876300"/>
                      </a:cubicBezTo>
                      <a:cubicBezTo>
                        <a:pt x="1056245" y="889978"/>
                        <a:pt x="1010920" y="881380"/>
                        <a:pt x="967740" y="883920"/>
                      </a:cubicBezTo>
                      <a:cubicBezTo>
                        <a:pt x="960120" y="889000"/>
                        <a:pt x="953652" y="896528"/>
                        <a:pt x="944880" y="899160"/>
                      </a:cubicBezTo>
                      <a:cubicBezTo>
                        <a:pt x="897863" y="913265"/>
                        <a:pt x="872135" y="904624"/>
                        <a:pt x="822960" y="899160"/>
                      </a:cubicBezTo>
                      <a:cubicBezTo>
                        <a:pt x="795118" y="857397"/>
                        <a:pt x="811816" y="884491"/>
                        <a:pt x="777240" y="815340"/>
                      </a:cubicBezTo>
                      <a:cubicBezTo>
                        <a:pt x="772160" y="805180"/>
                        <a:pt x="768301" y="794311"/>
                        <a:pt x="762000" y="784860"/>
                      </a:cubicBezTo>
                      <a:cubicBezTo>
                        <a:pt x="756920" y="777240"/>
                        <a:pt x="750856" y="770191"/>
                        <a:pt x="746760" y="762000"/>
                      </a:cubicBezTo>
                      <a:cubicBezTo>
                        <a:pt x="743168" y="754816"/>
                        <a:pt x="742464" y="746452"/>
                        <a:pt x="739140" y="739140"/>
                      </a:cubicBezTo>
                      <a:cubicBezTo>
                        <a:pt x="729739" y="718458"/>
                        <a:pt x="708660" y="678180"/>
                        <a:pt x="708660" y="678180"/>
                      </a:cubicBezTo>
                      <a:cubicBezTo>
                        <a:pt x="705519" y="653048"/>
                        <a:pt x="695067" y="571697"/>
                        <a:pt x="693420" y="548640"/>
                      </a:cubicBezTo>
                      <a:cubicBezTo>
                        <a:pt x="681164" y="377061"/>
                        <a:pt x="698406" y="454285"/>
                        <a:pt x="678180" y="373380"/>
                      </a:cubicBezTo>
                      <a:cubicBezTo>
                        <a:pt x="675640" y="347980"/>
                        <a:pt x="673934" y="322483"/>
                        <a:pt x="670560" y="297180"/>
                      </a:cubicBezTo>
                      <a:cubicBezTo>
                        <a:pt x="665237" y="257255"/>
                        <a:pt x="662563" y="264817"/>
                        <a:pt x="655320" y="228600"/>
                      </a:cubicBezTo>
                      <a:cubicBezTo>
                        <a:pt x="641909" y="161546"/>
                        <a:pt x="654910" y="204509"/>
                        <a:pt x="640080" y="160020"/>
                      </a:cubicBezTo>
                      <a:cubicBezTo>
                        <a:pt x="637540" y="139700"/>
                        <a:pt x="636751" y="119084"/>
                        <a:pt x="632460" y="99060"/>
                      </a:cubicBezTo>
                      <a:cubicBezTo>
                        <a:pt x="622497" y="52568"/>
                        <a:pt x="613510" y="47775"/>
                        <a:pt x="586740" y="7620"/>
                      </a:cubicBezTo>
                      <a:cubicBezTo>
                        <a:pt x="582285" y="937"/>
                        <a:pt x="571500" y="2540"/>
                        <a:pt x="563880" y="0"/>
                      </a:cubicBezTo>
                      <a:cubicBezTo>
                        <a:pt x="548640" y="2540"/>
                        <a:pt x="531979" y="710"/>
                        <a:pt x="518160" y="7620"/>
                      </a:cubicBezTo>
                      <a:cubicBezTo>
                        <a:pt x="500769" y="16316"/>
                        <a:pt x="500958" y="47757"/>
                        <a:pt x="495300" y="60960"/>
                      </a:cubicBezTo>
                      <a:cubicBezTo>
                        <a:pt x="472951" y="113108"/>
                        <a:pt x="485283" y="55306"/>
                        <a:pt x="472440" y="106680"/>
                      </a:cubicBezTo>
                      <a:cubicBezTo>
                        <a:pt x="469299" y="119245"/>
                        <a:pt x="468228" y="132285"/>
                        <a:pt x="464820" y="144780"/>
                      </a:cubicBezTo>
                      <a:cubicBezTo>
                        <a:pt x="460593" y="160278"/>
                        <a:pt x="453476" y="174915"/>
                        <a:pt x="449580" y="190500"/>
                      </a:cubicBezTo>
                      <a:cubicBezTo>
                        <a:pt x="447040" y="200660"/>
                        <a:pt x="446085" y="211354"/>
                        <a:pt x="441960" y="220980"/>
                      </a:cubicBezTo>
                      <a:cubicBezTo>
                        <a:pt x="438352" y="229398"/>
                        <a:pt x="431264" y="235889"/>
                        <a:pt x="426720" y="243840"/>
                      </a:cubicBezTo>
                      <a:cubicBezTo>
                        <a:pt x="421084" y="253703"/>
                        <a:pt x="416560" y="264160"/>
                        <a:pt x="411480" y="274320"/>
                      </a:cubicBezTo>
                      <a:cubicBezTo>
                        <a:pt x="406242" y="300509"/>
                        <a:pt x="403414" y="317791"/>
                        <a:pt x="396240" y="342900"/>
                      </a:cubicBezTo>
                      <a:cubicBezTo>
                        <a:pt x="394033" y="350623"/>
                        <a:pt x="392212" y="358576"/>
                        <a:pt x="388620" y="365760"/>
                      </a:cubicBezTo>
                      <a:cubicBezTo>
                        <a:pt x="384524" y="373951"/>
                        <a:pt x="378460" y="381000"/>
                        <a:pt x="373380" y="388620"/>
                      </a:cubicBezTo>
                      <a:cubicBezTo>
                        <a:pt x="370840" y="411480"/>
                        <a:pt x="369257" y="434467"/>
                        <a:pt x="365760" y="457200"/>
                      </a:cubicBezTo>
                      <a:cubicBezTo>
                        <a:pt x="364168" y="467551"/>
                        <a:pt x="360013" y="477376"/>
                        <a:pt x="358140" y="487680"/>
                      </a:cubicBezTo>
                      <a:cubicBezTo>
                        <a:pt x="354927" y="505351"/>
                        <a:pt x="353733" y="523349"/>
                        <a:pt x="350520" y="541020"/>
                      </a:cubicBezTo>
                      <a:cubicBezTo>
                        <a:pt x="348647" y="551324"/>
                        <a:pt x="344622" y="561170"/>
                        <a:pt x="342900" y="571500"/>
                      </a:cubicBezTo>
                      <a:cubicBezTo>
                        <a:pt x="333646" y="627022"/>
                        <a:pt x="339313" y="623947"/>
                        <a:pt x="327660" y="670560"/>
                      </a:cubicBezTo>
                      <a:cubicBezTo>
                        <a:pt x="315750" y="718200"/>
                        <a:pt x="326085" y="668389"/>
                        <a:pt x="304800" y="716280"/>
                      </a:cubicBezTo>
                      <a:lnTo>
                        <a:pt x="281940" y="784860"/>
                      </a:lnTo>
                      <a:cubicBezTo>
                        <a:pt x="279044" y="793548"/>
                        <a:pt x="270796" y="799529"/>
                        <a:pt x="266700" y="807720"/>
                      </a:cubicBezTo>
                      <a:cubicBezTo>
                        <a:pt x="263108" y="814904"/>
                        <a:pt x="262981" y="823559"/>
                        <a:pt x="259080" y="830580"/>
                      </a:cubicBezTo>
                      <a:cubicBezTo>
                        <a:pt x="250185" y="846591"/>
                        <a:pt x="238760" y="861060"/>
                        <a:pt x="228600" y="876300"/>
                      </a:cubicBezTo>
                      <a:cubicBezTo>
                        <a:pt x="223520" y="883920"/>
                        <a:pt x="222048" y="896264"/>
                        <a:pt x="213360" y="899160"/>
                      </a:cubicBezTo>
                      <a:lnTo>
                        <a:pt x="190500" y="906780"/>
                      </a:lnTo>
                      <a:cubicBezTo>
                        <a:pt x="173627" y="904905"/>
                        <a:pt x="115951" y="890439"/>
                        <a:pt x="91440" y="906780"/>
                      </a:cubicBezTo>
                      <a:cubicBezTo>
                        <a:pt x="63910" y="925133"/>
                        <a:pt x="85967" y="930766"/>
                        <a:pt x="68580" y="952500"/>
                      </a:cubicBezTo>
                      <a:cubicBezTo>
                        <a:pt x="62859" y="959651"/>
                        <a:pt x="54089" y="964021"/>
                        <a:pt x="45720" y="967740"/>
                      </a:cubicBezTo>
                      <a:cubicBezTo>
                        <a:pt x="31040" y="974264"/>
                        <a:pt x="0" y="982980"/>
                        <a:pt x="0" y="982980"/>
                      </a:cubicBez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92D050"/>
                    </a:solidFill>
                  </a:endParaRPr>
                </a:p>
              </p:txBody>
            </p:sp>
          </p:grpSp>
          <p:cxnSp>
            <p:nvCxnSpPr>
              <p:cNvPr id="20" name="Straight Connector 19"/>
              <p:cNvCxnSpPr/>
              <p:nvPr/>
            </p:nvCxnSpPr>
            <p:spPr>
              <a:xfrm rot="5400000" flipH="1" flipV="1">
                <a:off x="4143374" y="2428874"/>
                <a:ext cx="571502" cy="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 name="Group 17"/>
            <p:cNvGrpSpPr/>
            <p:nvPr/>
          </p:nvGrpSpPr>
          <p:grpSpPr>
            <a:xfrm>
              <a:off x="1571604" y="2925126"/>
              <a:ext cx="5735976" cy="861070"/>
              <a:chOff x="1571604" y="2217420"/>
              <a:chExt cx="5735976" cy="1419226"/>
            </a:xfrm>
            <a:effectLst>
              <a:outerShdw blurRad="50800" dist="38100" dir="13500000" algn="br" rotWithShape="0">
                <a:prstClr val="black">
                  <a:alpha val="40000"/>
                </a:prstClr>
              </a:outerShdw>
            </a:effectLst>
          </p:grpSpPr>
          <p:sp>
            <p:nvSpPr>
              <p:cNvPr id="17" name="Freeform 16"/>
              <p:cNvSpPr/>
              <p:nvPr/>
            </p:nvSpPr>
            <p:spPr>
              <a:xfrm>
                <a:off x="4434840" y="2217420"/>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flipH="1" flipV="1">
                <a:off x="1571604" y="2714626"/>
                <a:ext cx="2872740" cy="922020"/>
              </a:xfrm>
              <a:custGeom>
                <a:avLst/>
                <a:gdLst>
                  <a:gd name="connsiteX0" fmla="*/ 0 w 2872740"/>
                  <a:gd name="connsiteY0" fmla="*/ 716280 h 922020"/>
                  <a:gd name="connsiteX1" fmla="*/ 30480 w 2872740"/>
                  <a:gd name="connsiteY1" fmla="*/ 670560 h 922020"/>
                  <a:gd name="connsiteX2" fmla="*/ 53340 w 2872740"/>
                  <a:gd name="connsiteY2" fmla="*/ 624840 h 922020"/>
                  <a:gd name="connsiteX3" fmla="*/ 76200 w 2872740"/>
                  <a:gd name="connsiteY3" fmla="*/ 579120 h 922020"/>
                  <a:gd name="connsiteX4" fmla="*/ 99060 w 2872740"/>
                  <a:gd name="connsiteY4" fmla="*/ 563880 h 922020"/>
                  <a:gd name="connsiteX5" fmla="*/ 129540 w 2872740"/>
                  <a:gd name="connsiteY5" fmla="*/ 548640 h 922020"/>
                  <a:gd name="connsiteX6" fmla="*/ 137160 w 2872740"/>
                  <a:gd name="connsiteY6" fmla="*/ 571500 h 922020"/>
                  <a:gd name="connsiteX7" fmla="*/ 182880 w 2872740"/>
                  <a:gd name="connsiteY7" fmla="*/ 601980 h 922020"/>
                  <a:gd name="connsiteX8" fmla="*/ 213360 w 2872740"/>
                  <a:gd name="connsiteY8" fmla="*/ 594360 h 922020"/>
                  <a:gd name="connsiteX9" fmla="*/ 251460 w 2872740"/>
                  <a:gd name="connsiteY9" fmla="*/ 548640 h 922020"/>
                  <a:gd name="connsiteX10" fmla="*/ 259080 w 2872740"/>
                  <a:gd name="connsiteY10" fmla="*/ 525780 h 922020"/>
                  <a:gd name="connsiteX11" fmla="*/ 281940 w 2872740"/>
                  <a:gd name="connsiteY11" fmla="*/ 510540 h 922020"/>
                  <a:gd name="connsiteX12" fmla="*/ 304800 w 2872740"/>
                  <a:gd name="connsiteY12" fmla="*/ 533400 h 922020"/>
                  <a:gd name="connsiteX13" fmla="*/ 327660 w 2872740"/>
                  <a:gd name="connsiteY13" fmla="*/ 548640 h 922020"/>
                  <a:gd name="connsiteX14" fmla="*/ 388620 w 2872740"/>
                  <a:gd name="connsiteY14" fmla="*/ 563880 h 922020"/>
                  <a:gd name="connsiteX15" fmla="*/ 441960 w 2872740"/>
                  <a:gd name="connsiteY15" fmla="*/ 556260 h 922020"/>
                  <a:gd name="connsiteX16" fmla="*/ 464820 w 2872740"/>
                  <a:gd name="connsiteY16" fmla="*/ 533400 h 922020"/>
                  <a:gd name="connsiteX17" fmla="*/ 495300 w 2872740"/>
                  <a:gd name="connsiteY17" fmla="*/ 487680 h 922020"/>
                  <a:gd name="connsiteX18" fmla="*/ 510540 w 2872740"/>
                  <a:gd name="connsiteY18" fmla="*/ 464820 h 922020"/>
                  <a:gd name="connsiteX19" fmla="*/ 541020 w 2872740"/>
                  <a:gd name="connsiteY19" fmla="*/ 434340 h 922020"/>
                  <a:gd name="connsiteX20" fmla="*/ 571500 w 2872740"/>
                  <a:gd name="connsiteY20" fmla="*/ 388620 h 922020"/>
                  <a:gd name="connsiteX21" fmla="*/ 640080 w 2872740"/>
                  <a:gd name="connsiteY21" fmla="*/ 304800 h 922020"/>
                  <a:gd name="connsiteX22" fmla="*/ 647700 w 2872740"/>
                  <a:gd name="connsiteY22" fmla="*/ 274320 h 922020"/>
                  <a:gd name="connsiteX23" fmla="*/ 662940 w 2872740"/>
                  <a:gd name="connsiteY23" fmla="*/ 251460 h 922020"/>
                  <a:gd name="connsiteX24" fmla="*/ 678180 w 2872740"/>
                  <a:gd name="connsiteY24" fmla="*/ 220980 h 922020"/>
                  <a:gd name="connsiteX25" fmla="*/ 693420 w 2872740"/>
                  <a:gd name="connsiteY25" fmla="*/ 198120 h 922020"/>
                  <a:gd name="connsiteX26" fmla="*/ 701040 w 2872740"/>
                  <a:gd name="connsiteY26" fmla="*/ 175260 h 922020"/>
                  <a:gd name="connsiteX27" fmla="*/ 716280 w 2872740"/>
                  <a:gd name="connsiteY27" fmla="*/ 144780 h 922020"/>
                  <a:gd name="connsiteX28" fmla="*/ 723900 w 2872740"/>
                  <a:gd name="connsiteY28" fmla="*/ 114300 h 922020"/>
                  <a:gd name="connsiteX29" fmla="*/ 739140 w 2872740"/>
                  <a:gd name="connsiteY29" fmla="*/ 68580 h 922020"/>
                  <a:gd name="connsiteX30" fmla="*/ 762000 w 2872740"/>
                  <a:gd name="connsiteY30" fmla="*/ 15240 h 922020"/>
                  <a:gd name="connsiteX31" fmla="*/ 784860 w 2872740"/>
                  <a:gd name="connsiteY31" fmla="*/ 0 h 922020"/>
                  <a:gd name="connsiteX32" fmla="*/ 792480 w 2872740"/>
                  <a:gd name="connsiteY32" fmla="*/ 30480 h 922020"/>
                  <a:gd name="connsiteX33" fmla="*/ 815340 w 2872740"/>
                  <a:gd name="connsiteY33" fmla="*/ 99060 h 922020"/>
                  <a:gd name="connsiteX34" fmla="*/ 822960 w 2872740"/>
                  <a:gd name="connsiteY34" fmla="*/ 121920 h 922020"/>
                  <a:gd name="connsiteX35" fmla="*/ 830580 w 2872740"/>
                  <a:gd name="connsiteY35" fmla="*/ 144780 h 922020"/>
                  <a:gd name="connsiteX36" fmla="*/ 845820 w 2872740"/>
                  <a:gd name="connsiteY36" fmla="*/ 167640 h 922020"/>
                  <a:gd name="connsiteX37" fmla="*/ 861060 w 2872740"/>
                  <a:gd name="connsiteY37" fmla="*/ 213360 h 922020"/>
                  <a:gd name="connsiteX38" fmla="*/ 883920 w 2872740"/>
                  <a:gd name="connsiteY38" fmla="*/ 259080 h 922020"/>
                  <a:gd name="connsiteX39" fmla="*/ 906780 w 2872740"/>
                  <a:gd name="connsiteY39" fmla="*/ 266700 h 922020"/>
                  <a:gd name="connsiteX40" fmla="*/ 922020 w 2872740"/>
                  <a:gd name="connsiteY40" fmla="*/ 312420 h 922020"/>
                  <a:gd name="connsiteX41" fmla="*/ 937260 w 2872740"/>
                  <a:gd name="connsiteY41" fmla="*/ 335280 h 922020"/>
                  <a:gd name="connsiteX42" fmla="*/ 952500 w 2872740"/>
                  <a:gd name="connsiteY42" fmla="*/ 381000 h 922020"/>
                  <a:gd name="connsiteX43" fmla="*/ 967740 w 2872740"/>
                  <a:gd name="connsiteY43" fmla="*/ 403860 h 922020"/>
                  <a:gd name="connsiteX44" fmla="*/ 990600 w 2872740"/>
                  <a:gd name="connsiteY44" fmla="*/ 449580 h 922020"/>
                  <a:gd name="connsiteX45" fmla="*/ 1036320 w 2872740"/>
                  <a:gd name="connsiteY45" fmla="*/ 472440 h 922020"/>
                  <a:gd name="connsiteX46" fmla="*/ 1082040 w 2872740"/>
                  <a:gd name="connsiteY46" fmla="*/ 441960 h 922020"/>
                  <a:gd name="connsiteX47" fmla="*/ 1104900 w 2872740"/>
                  <a:gd name="connsiteY47" fmla="*/ 419100 h 922020"/>
                  <a:gd name="connsiteX48" fmla="*/ 1127760 w 2872740"/>
                  <a:gd name="connsiteY48" fmla="*/ 403860 h 922020"/>
                  <a:gd name="connsiteX49" fmla="*/ 1143000 w 2872740"/>
                  <a:gd name="connsiteY49" fmla="*/ 457200 h 922020"/>
                  <a:gd name="connsiteX50" fmla="*/ 1211580 w 2872740"/>
                  <a:gd name="connsiteY50" fmla="*/ 510540 h 922020"/>
                  <a:gd name="connsiteX51" fmla="*/ 1264920 w 2872740"/>
                  <a:gd name="connsiteY51" fmla="*/ 449580 h 922020"/>
                  <a:gd name="connsiteX52" fmla="*/ 1272540 w 2872740"/>
                  <a:gd name="connsiteY52" fmla="*/ 426720 h 922020"/>
                  <a:gd name="connsiteX53" fmla="*/ 1295400 w 2872740"/>
                  <a:gd name="connsiteY53" fmla="*/ 419100 h 922020"/>
                  <a:gd name="connsiteX54" fmla="*/ 1318260 w 2872740"/>
                  <a:gd name="connsiteY54" fmla="*/ 426720 h 922020"/>
                  <a:gd name="connsiteX55" fmla="*/ 1348740 w 2872740"/>
                  <a:gd name="connsiteY55" fmla="*/ 388620 h 922020"/>
                  <a:gd name="connsiteX56" fmla="*/ 1379220 w 2872740"/>
                  <a:gd name="connsiteY56" fmla="*/ 327660 h 922020"/>
                  <a:gd name="connsiteX57" fmla="*/ 1386840 w 2872740"/>
                  <a:gd name="connsiteY57" fmla="*/ 289560 h 922020"/>
                  <a:gd name="connsiteX58" fmla="*/ 1402080 w 2872740"/>
                  <a:gd name="connsiteY58" fmla="*/ 266700 h 922020"/>
                  <a:gd name="connsiteX59" fmla="*/ 1432560 w 2872740"/>
                  <a:gd name="connsiteY59" fmla="*/ 198120 h 922020"/>
                  <a:gd name="connsiteX60" fmla="*/ 1440180 w 2872740"/>
                  <a:gd name="connsiteY60" fmla="*/ 160020 h 922020"/>
                  <a:gd name="connsiteX61" fmla="*/ 1455420 w 2872740"/>
                  <a:gd name="connsiteY61" fmla="*/ 137160 h 922020"/>
                  <a:gd name="connsiteX62" fmla="*/ 1463040 w 2872740"/>
                  <a:gd name="connsiteY62" fmla="*/ 160020 h 922020"/>
                  <a:gd name="connsiteX63" fmla="*/ 1470660 w 2872740"/>
                  <a:gd name="connsiteY63" fmla="*/ 190500 h 922020"/>
                  <a:gd name="connsiteX64" fmla="*/ 1493520 w 2872740"/>
                  <a:gd name="connsiteY64" fmla="*/ 243840 h 922020"/>
                  <a:gd name="connsiteX65" fmla="*/ 1508760 w 2872740"/>
                  <a:gd name="connsiteY65" fmla="*/ 289560 h 922020"/>
                  <a:gd name="connsiteX66" fmla="*/ 1516380 w 2872740"/>
                  <a:gd name="connsiteY66" fmla="*/ 312420 h 922020"/>
                  <a:gd name="connsiteX67" fmla="*/ 1531620 w 2872740"/>
                  <a:gd name="connsiteY67" fmla="*/ 335280 h 922020"/>
                  <a:gd name="connsiteX68" fmla="*/ 1546860 w 2872740"/>
                  <a:gd name="connsiteY68" fmla="*/ 426720 h 922020"/>
                  <a:gd name="connsiteX69" fmla="*/ 1554480 w 2872740"/>
                  <a:gd name="connsiteY69" fmla="*/ 457200 h 922020"/>
                  <a:gd name="connsiteX70" fmla="*/ 1577340 w 2872740"/>
                  <a:gd name="connsiteY70" fmla="*/ 525780 h 922020"/>
                  <a:gd name="connsiteX71" fmla="*/ 1584960 w 2872740"/>
                  <a:gd name="connsiteY71" fmla="*/ 548640 h 922020"/>
                  <a:gd name="connsiteX72" fmla="*/ 1584960 w 2872740"/>
                  <a:gd name="connsiteY72" fmla="*/ 754380 h 922020"/>
                  <a:gd name="connsiteX73" fmla="*/ 1592580 w 2872740"/>
                  <a:gd name="connsiteY73" fmla="*/ 777240 h 922020"/>
                  <a:gd name="connsiteX74" fmla="*/ 1607820 w 2872740"/>
                  <a:gd name="connsiteY74" fmla="*/ 861060 h 922020"/>
                  <a:gd name="connsiteX75" fmla="*/ 1615440 w 2872740"/>
                  <a:gd name="connsiteY75" fmla="*/ 883920 h 922020"/>
                  <a:gd name="connsiteX76" fmla="*/ 1623060 w 2872740"/>
                  <a:gd name="connsiteY76" fmla="*/ 914400 h 922020"/>
                  <a:gd name="connsiteX77" fmla="*/ 1645920 w 2872740"/>
                  <a:gd name="connsiteY77" fmla="*/ 906780 h 922020"/>
                  <a:gd name="connsiteX78" fmla="*/ 1653540 w 2872740"/>
                  <a:gd name="connsiteY78" fmla="*/ 876300 h 922020"/>
                  <a:gd name="connsiteX79" fmla="*/ 1661160 w 2872740"/>
                  <a:gd name="connsiteY79" fmla="*/ 853440 h 922020"/>
                  <a:gd name="connsiteX80" fmla="*/ 1676400 w 2872740"/>
                  <a:gd name="connsiteY80" fmla="*/ 822960 h 922020"/>
                  <a:gd name="connsiteX81" fmla="*/ 1684020 w 2872740"/>
                  <a:gd name="connsiteY81" fmla="*/ 792480 h 922020"/>
                  <a:gd name="connsiteX82" fmla="*/ 1699260 w 2872740"/>
                  <a:gd name="connsiteY82" fmla="*/ 769620 h 922020"/>
                  <a:gd name="connsiteX83" fmla="*/ 1714500 w 2872740"/>
                  <a:gd name="connsiteY83" fmla="*/ 716280 h 922020"/>
                  <a:gd name="connsiteX84" fmla="*/ 1775460 w 2872740"/>
                  <a:gd name="connsiteY84" fmla="*/ 678180 h 922020"/>
                  <a:gd name="connsiteX85" fmla="*/ 1798320 w 2872740"/>
                  <a:gd name="connsiteY85" fmla="*/ 670560 h 922020"/>
                  <a:gd name="connsiteX86" fmla="*/ 1844040 w 2872740"/>
                  <a:gd name="connsiteY86" fmla="*/ 632460 h 922020"/>
                  <a:gd name="connsiteX87" fmla="*/ 1859280 w 2872740"/>
                  <a:gd name="connsiteY87" fmla="*/ 609600 h 922020"/>
                  <a:gd name="connsiteX88" fmla="*/ 1882140 w 2872740"/>
                  <a:gd name="connsiteY88" fmla="*/ 601980 h 922020"/>
                  <a:gd name="connsiteX89" fmla="*/ 1920240 w 2872740"/>
                  <a:gd name="connsiteY89" fmla="*/ 563880 h 922020"/>
                  <a:gd name="connsiteX90" fmla="*/ 1943100 w 2872740"/>
                  <a:gd name="connsiteY90" fmla="*/ 548640 h 922020"/>
                  <a:gd name="connsiteX91" fmla="*/ 1973580 w 2872740"/>
                  <a:gd name="connsiteY91" fmla="*/ 525780 h 922020"/>
                  <a:gd name="connsiteX92" fmla="*/ 2011680 w 2872740"/>
                  <a:gd name="connsiteY92" fmla="*/ 480060 h 922020"/>
                  <a:gd name="connsiteX93" fmla="*/ 2034540 w 2872740"/>
                  <a:gd name="connsiteY93" fmla="*/ 579120 h 922020"/>
                  <a:gd name="connsiteX94" fmla="*/ 2042160 w 2872740"/>
                  <a:gd name="connsiteY94" fmla="*/ 601980 h 922020"/>
                  <a:gd name="connsiteX95" fmla="*/ 2057400 w 2872740"/>
                  <a:gd name="connsiteY95" fmla="*/ 662940 h 922020"/>
                  <a:gd name="connsiteX96" fmla="*/ 2065020 w 2872740"/>
                  <a:gd name="connsiteY96" fmla="*/ 754380 h 922020"/>
                  <a:gd name="connsiteX97" fmla="*/ 2080260 w 2872740"/>
                  <a:gd name="connsiteY97" fmla="*/ 784860 h 922020"/>
                  <a:gd name="connsiteX98" fmla="*/ 2087880 w 2872740"/>
                  <a:gd name="connsiteY98" fmla="*/ 807720 h 922020"/>
                  <a:gd name="connsiteX99" fmla="*/ 2095500 w 2872740"/>
                  <a:gd name="connsiteY99" fmla="*/ 838200 h 922020"/>
                  <a:gd name="connsiteX100" fmla="*/ 2103120 w 2872740"/>
                  <a:gd name="connsiteY100" fmla="*/ 861060 h 922020"/>
                  <a:gd name="connsiteX101" fmla="*/ 2118360 w 2872740"/>
                  <a:gd name="connsiteY101" fmla="*/ 922020 h 922020"/>
                  <a:gd name="connsiteX102" fmla="*/ 2171700 w 2872740"/>
                  <a:gd name="connsiteY102" fmla="*/ 906780 h 922020"/>
                  <a:gd name="connsiteX103" fmla="*/ 2194560 w 2872740"/>
                  <a:gd name="connsiteY103" fmla="*/ 891540 h 922020"/>
                  <a:gd name="connsiteX104" fmla="*/ 2240280 w 2872740"/>
                  <a:gd name="connsiteY104" fmla="*/ 876300 h 922020"/>
                  <a:gd name="connsiteX105" fmla="*/ 2263140 w 2872740"/>
                  <a:gd name="connsiteY105" fmla="*/ 868680 h 922020"/>
                  <a:gd name="connsiteX106" fmla="*/ 2308860 w 2872740"/>
                  <a:gd name="connsiteY106" fmla="*/ 800100 h 922020"/>
                  <a:gd name="connsiteX107" fmla="*/ 2324100 w 2872740"/>
                  <a:gd name="connsiteY107" fmla="*/ 754380 h 922020"/>
                  <a:gd name="connsiteX108" fmla="*/ 2339340 w 2872740"/>
                  <a:gd name="connsiteY108" fmla="*/ 731520 h 922020"/>
                  <a:gd name="connsiteX109" fmla="*/ 2369820 w 2872740"/>
                  <a:gd name="connsiteY109" fmla="*/ 662940 h 922020"/>
                  <a:gd name="connsiteX110" fmla="*/ 2392680 w 2872740"/>
                  <a:gd name="connsiteY110" fmla="*/ 579120 h 922020"/>
                  <a:gd name="connsiteX111" fmla="*/ 2407920 w 2872740"/>
                  <a:gd name="connsiteY111" fmla="*/ 601980 h 922020"/>
                  <a:gd name="connsiteX112" fmla="*/ 2423160 w 2872740"/>
                  <a:gd name="connsiteY112" fmla="*/ 655320 h 922020"/>
                  <a:gd name="connsiteX113" fmla="*/ 2461260 w 2872740"/>
                  <a:gd name="connsiteY113" fmla="*/ 685800 h 922020"/>
                  <a:gd name="connsiteX114" fmla="*/ 2506980 w 2872740"/>
                  <a:gd name="connsiteY114" fmla="*/ 693420 h 922020"/>
                  <a:gd name="connsiteX115" fmla="*/ 2537460 w 2872740"/>
                  <a:gd name="connsiteY115" fmla="*/ 769620 h 922020"/>
                  <a:gd name="connsiteX116" fmla="*/ 2560320 w 2872740"/>
                  <a:gd name="connsiteY116" fmla="*/ 853440 h 922020"/>
                  <a:gd name="connsiteX117" fmla="*/ 2575560 w 2872740"/>
                  <a:gd name="connsiteY117" fmla="*/ 876300 h 922020"/>
                  <a:gd name="connsiteX118" fmla="*/ 2598420 w 2872740"/>
                  <a:gd name="connsiteY118" fmla="*/ 861060 h 922020"/>
                  <a:gd name="connsiteX119" fmla="*/ 2606040 w 2872740"/>
                  <a:gd name="connsiteY119" fmla="*/ 830580 h 922020"/>
                  <a:gd name="connsiteX120" fmla="*/ 2628900 w 2872740"/>
                  <a:gd name="connsiteY120" fmla="*/ 784860 h 922020"/>
                  <a:gd name="connsiteX121" fmla="*/ 2644140 w 2872740"/>
                  <a:gd name="connsiteY121" fmla="*/ 701040 h 922020"/>
                  <a:gd name="connsiteX122" fmla="*/ 2659380 w 2872740"/>
                  <a:gd name="connsiteY122" fmla="*/ 655320 h 922020"/>
                  <a:gd name="connsiteX123" fmla="*/ 2682240 w 2872740"/>
                  <a:gd name="connsiteY123" fmla="*/ 632460 h 922020"/>
                  <a:gd name="connsiteX124" fmla="*/ 2697480 w 2872740"/>
                  <a:gd name="connsiteY124" fmla="*/ 609600 h 922020"/>
                  <a:gd name="connsiteX125" fmla="*/ 2705100 w 2872740"/>
                  <a:gd name="connsiteY125" fmla="*/ 586740 h 922020"/>
                  <a:gd name="connsiteX126" fmla="*/ 2735580 w 2872740"/>
                  <a:gd name="connsiteY126" fmla="*/ 541020 h 922020"/>
                  <a:gd name="connsiteX127" fmla="*/ 2750820 w 2872740"/>
                  <a:gd name="connsiteY127" fmla="*/ 518160 h 922020"/>
                  <a:gd name="connsiteX128" fmla="*/ 2773680 w 2872740"/>
                  <a:gd name="connsiteY128" fmla="*/ 495300 h 922020"/>
                  <a:gd name="connsiteX129" fmla="*/ 2819400 w 2872740"/>
                  <a:gd name="connsiteY129" fmla="*/ 464820 h 922020"/>
                  <a:gd name="connsiteX130" fmla="*/ 2865120 w 2872740"/>
                  <a:gd name="connsiteY130" fmla="*/ 426720 h 922020"/>
                  <a:gd name="connsiteX131" fmla="*/ 2872740 w 2872740"/>
                  <a:gd name="connsiteY131" fmla="*/ 426720 h 9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872740" h="922020">
                    <a:moveTo>
                      <a:pt x="0" y="716280"/>
                    </a:moveTo>
                    <a:cubicBezTo>
                      <a:pt x="10160" y="701040"/>
                      <a:pt x="24688" y="687936"/>
                      <a:pt x="30480" y="670560"/>
                    </a:cubicBezTo>
                    <a:cubicBezTo>
                      <a:pt x="49633" y="613101"/>
                      <a:pt x="23797" y="683926"/>
                      <a:pt x="53340" y="624840"/>
                    </a:cubicBezTo>
                    <a:cubicBezTo>
                      <a:pt x="65735" y="600050"/>
                      <a:pt x="54362" y="600958"/>
                      <a:pt x="76200" y="579120"/>
                    </a:cubicBezTo>
                    <a:cubicBezTo>
                      <a:pt x="82676" y="572644"/>
                      <a:pt x="91440" y="568960"/>
                      <a:pt x="99060" y="563880"/>
                    </a:cubicBezTo>
                    <a:cubicBezTo>
                      <a:pt x="104140" y="548640"/>
                      <a:pt x="104140" y="523240"/>
                      <a:pt x="129540" y="548640"/>
                    </a:cubicBezTo>
                    <a:cubicBezTo>
                      <a:pt x="135220" y="554320"/>
                      <a:pt x="131480" y="565820"/>
                      <a:pt x="137160" y="571500"/>
                    </a:cubicBezTo>
                    <a:cubicBezTo>
                      <a:pt x="150112" y="584452"/>
                      <a:pt x="182880" y="601980"/>
                      <a:pt x="182880" y="601980"/>
                    </a:cubicBezTo>
                    <a:cubicBezTo>
                      <a:pt x="193040" y="599440"/>
                      <a:pt x="204267" y="599556"/>
                      <a:pt x="213360" y="594360"/>
                    </a:cubicBezTo>
                    <a:cubicBezTo>
                      <a:pt x="225157" y="587619"/>
                      <a:pt x="245148" y="561265"/>
                      <a:pt x="251460" y="548640"/>
                    </a:cubicBezTo>
                    <a:cubicBezTo>
                      <a:pt x="255052" y="541456"/>
                      <a:pt x="254062" y="532052"/>
                      <a:pt x="259080" y="525780"/>
                    </a:cubicBezTo>
                    <a:cubicBezTo>
                      <a:pt x="264801" y="518629"/>
                      <a:pt x="274320" y="515620"/>
                      <a:pt x="281940" y="510540"/>
                    </a:cubicBezTo>
                    <a:cubicBezTo>
                      <a:pt x="289560" y="518160"/>
                      <a:pt x="296521" y="526501"/>
                      <a:pt x="304800" y="533400"/>
                    </a:cubicBezTo>
                    <a:cubicBezTo>
                      <a:pt x="311835" y="539263"/>
                      <a:pt x="319469" y="544544"/>
                      <a:pt x="327660" y="548640"/>
                    </a:cubicBezTo>
                    <a:cubicBezTo>
                      <a:pt x="343281" y="556450"/>
                      <a:pt x="374129" y="560982"/>
                      <a:pt x="388620" y="563880"/>
                    </a:cubicBezTo>
                    <a:cubicBezTo>
                      <a:pt x="406400" y="561340"/>
                      <a:pt x="425284" y="562930"/>
                      <a:pt x="441960" y="556260"/>
                    </a:cubicBezTo>
                    <a:cubicBezTo>
                      <a:pt x="451966" y="552258"/>
                      <a:pt x="458204" y="541906"/>
                      <a:pt x="464820" y="533400"/>
                    </a:cubicBezTo>
                    <a:cubicBezTo>
                      <a:pt x="476065" y="518942"/>
                      <a:pt x="485140" y="502920"/>
                      <a:pt x="495300" y="487680"/>
                    </a:cubicBezTo>
                    <a:cubicBezTo>
                      <a:pt x="500380" y="480060"/>
                      <a:pt x="504064" y="471296"/>
                      <a:pt x="510540" y="464820"/>
                    </a:cubicBezTo>
                    <a:cubicBezTo>
                      <a:pt x="520700" y="454660"/>
                      <a:pt x="532044" y="445560"/>
                      <a:pt x="541020" y="434340"/>
                    </a:cubicBezTo>
                    <a:cubicBezTo>
                      <a:pt x="552462" y="420037"/>
                      <a:pt x="560510" y="403273"/>
                      <a:pt x="571500" y="388620"/>
                    </a:cubicBezTo>
                    <a:cubicBezTo>
                      <a:pt x="623686" y="319039"/>
                      <a:pt x="599259" y="345621"/>
                      <a:pt x="640080" y="304800"/>
                    </a:cubicBezTo>
                    <a:cubicBezTo>
                      <a:pt x="642620" y="294640"/>
                      <a:pt x="643575" y="283946"/>
                      <a:pt x="647700" y="274320"/>
                    </a:cubicBezTo>
                    <a:cubicBezTo>
                      <a:pt x="651308" y="265902"/>
                      <a:pt x="658396" y="259411"/>
                      <a:pt x="662940" y="251460"/>
                    </a:cubicBezTo>
                    <a:cubicBezTo>
                      <a:pt x="668576" y="241597"/>
                      <a:pt x="672544" y="230843"/>
                      <a:pt x="678180" y="220980"/>
                    </a:cubicBezTo>
                    <a:cubicBezTo>
                      <a:pt x="682724" y="213029"/>
                      <a:pt x="689324" y="206311"/>
                      <a:pt x="693420" y="198120"/>
                    </a:cubicBezTo>
                    <a:cubicBezTo>
                      <a:pt x="697012" y="190936"/>
                      <a:pt x="697876" y="182643"/>
                      <a:pt x="701040" y="175260"/>
                    </a:cubicBezTo>
                    <a:cubicBezTo>
                      <a:pt x="705515" y="164819"/>
                      <a:pt x="712292" y="155416"/>
                      <a:pt x="716280" y="144780"/>
                    </a:cubicBezTo>
                    <a:cubicBezTo>
                      <a:pt x="719957" y="134974"/>
                      <a:pt x="720891" y="124331"/>
                      <a:pt x="723900" y="114300"/>
                    </a:cubicBezTo>
                    <a:cubicBezTo>
                      <a:pt x="728516" y="98913"/>
                      <a:pt x="734060" y="83820"/>
                      <a:pt x="739140" y="68580"/>
                    </a:cubicBezTo>
                    <a:cubicBezTo>
                      <a:pt x="744434" y="52699"/>
                      <a:pt x="751538" y="27795"/>
                      <a:pt x="762000" y="15240"/>
                    </a:cubicBezTo>
                    <a:cubicBezTo>
                      <a:pt x="767863" y="8205"/>
                      <a:pt x="777240" y="5080"/>
                      <a:pt x="784860" y="0"/>
                    </a:cubicBezTo>
                    <a:cubicBezTo>
                      <a:pt x="787400" y="10160"/>
                      <a:pt x="789471" y="20449"/>
                      <a:pt x="792480" y="30480"/>
                    </a:cubicBezTo>
                    <a:lnTo>
                      <a:pt x="815340" y="99060"/>
                    </a:lnTo>
                    <a:lnTo>
                      <a:pt x="822960" y="121920"/>
                    </a:lnTo>
                    <a:cubicBezTo>
                      <a:pt x="825500" y="129540"/>
                      <a:pt x="826125" y="138097"/>
                      <a:pt x="830580" y="144780"/>
                    </a:cubicBezTo>
                    <a:cubicBezTo>
                      <a:pt x="835660" y="152400"/>
                      <a:pt x="842101" y="159271"/>
                      <a:pt x="845820" y="167640"/>
                    </a:cubicBezTo>
                    <a:cubicBezTo>
                      <a:pt x="852344" y="182320"/>
                      <a:pt x="855980" y="198120"/>
                      <a:pt x="861060" y="213360"/>
                    </a:cubicBezTo>
                    <a:cubicBezTo>
                      <a:pt x="866080" y="228419"/>
                      <a:pt x="870491" y="248337"/>
                      <a:pt x="883920" y="259080"/>
                    </a:cubicBezTo>
                    <a:cubicBezTo>
                      <a:pt x="890192" y="264098"/>
                      <a:pt x="899160" y="264160"/>
                      <a:pt x="906780" y="266700"/>
                    </a:cubicBezTo>
                    <a:cubicBezTo>
                      <a:pt x="911860" y="281940"/>
                      <a:pt x="913109" y="299054"/>
                      <a:pt x="922020" y="312420"/>
                    </a:cubicBezTo>
                    <a:cubicBezTo>
                      <a:pt x="927100" y="320040"/>
                      <a:pt x="933541" y="326911"/>
                      <a:pt x="937260" y="335280"/>
                    </a:cubicBezTo>
                    <a:cubicBezTo>
                      <a:pt x="943784" y="349960"/>
                      <a:pt x="943589" y="367634"/>
                      <a:pt x="952500" y="381000"/>
                    </a:cubicBezTo>
                    <a:cubicBezTo>
                      <a:pt x="957580" y="388620"/>
                      <a:pt x="963644" y="395669"/>
                      <a:pt x="967740" y="403860"/>
                    </a:cubicBezTo>
                    <a:cubicBezTo>
                      <a:pt x="980135" y="428650"/>
                      <a:pt x="968762" y="427742"/>
                      <a:pt x="990600" y="449580"/>
                    </a:cubicBezTo>
                    <a:cubicBezTo>
                      <a:pt x="1005372" y="464352"/>
                      <a:pt x="1017727" y="466242"/>
                      <a:pt x="1036320" y="472440"/>
                    </a:cubicBezTo>
                    <a:lnTo>
                      <a:pt x="1082040" y="441960"/>
                    </a:lnTo>
                    <a:cubicBezTo>
                      <a:pt x="1091006" y="435982"/>
                      <a:pt x="1096621" y="425999"/>
                      <a:pt x="1104900" y="419100"/>
                    </a:cubicBezTo>
                    <a:cubicBezTo>
                      <a:pt x="1111935" y="413237"/>
                      <a:pt x="1120140" y="408940"/>
                      <a:pt x="1127760" y="403860"/>
                    </a:cubicBezTo>
                    <a:cubicBezTo>
                      <a:pt x="1128326" y="406124"/>
                      <a:pt x="1138973" y="452022"/>
                      <a:pt x="1143000" y="457200"/>
                    </a:cubicBezTo>
                    <a:cubicBezTo>
                      <a:pt x="1178980" y="503460"/>
                      <a:pt x="1174020" y="498020"/>
                      <a:pt x="1211580" y="510540"/>
                    </a:cubicBezTo>
                    <a:cubicBezTo>
                      <a:pt x="1249680" y="485140"/>
                      <a:pt x="1229360" y="502920"/>
                      <a:pt x="1264920" y="449580"/>
                    </a:cubicBezTo>
                    <a:cubicBezTo>
                      <a:pt x="1269375" y="442897"/>
                      <a:pt x="1266860" y="432400"/>
                      <a:pt x="1272540" y="426720"/>
                    </a:cubicBezTo>
                    <a:cubicBezTo>
                      <a:pt x="1278220" y="421040"/>
                      <a:pt x="1287780" y="421640"/>
                      <a:pt x="1295400" y="419100"/>
                    </a:cubicBezTo>
                    <a:cubicBezTo>
                      <a:pt x="1303020" y="421640"/>
                      <a:pt x="1310337" y="428040"/>
                      <a:pt x="1318260" y="426720"/>
                    </a:cubicBezTo>
                    <a:cubicBezTo>
                      <a:pt x="1345256" y="422221"/>
                      <a:pt x="1340458" y="406840"/>
                      <a:pt x="1348740" y="388620"/>
                    </a:cubicBezTo>
                    <a:cubicBezTo>
                      <a:pt x="1358141" y="367938"/>
                      <a:pt x="1379220" y="327660"/>
                      <a:pt x="1379220" y="327660"/>
                    </a:cubicBezTo>
                    <a:cubicBezTo>
                      <a:pt x="1381760" y="314960"/>
                      <a:pt x="1382292" y="301687"/>
                      <a:pt x="1386840" y="289560"/>
                    </a:cubicBezTo>
                    <a:cubicBezTo>
                      <a:pt x="1390056" y="280985"/>
                      <a:pt x="1398864" y="275275"/>
                      <a:pt x="1402080" y="266700"/>
                    </a:cubicBezTo>
                    <a:cubicBezTo>
                      <a:pt x="1429884" y="192555"/>
                      <a:pt x="1384579" y="262095"/>
                      <a:pt x="1432560" y="198120"/>
                    </a:cubicBezTo>
                    <a:cubicBezTo>
                      <a:pt x="1435100" y="185420"/>
                      <a:pt x="1435632" y="172147"/>
                      <a:pt x="1440180" y="160020"/>
                    </a:cubicBezTo>
                    <a:cubicBezTo>
                      <a:pt x="1443396" y="151445"/>
                      <a:pt x="1446262" y="137160"/>
                      <a:pt x="1455420" y="137160"/>
                    </a:cubicBezTo>
                    <a:cubicBezTo>
                      <a:pt x="1463452" y="137160"/>
                      <a:pt x="1460833" y="152297"/>
                      <a:pt x="1463040" y="160020"/>
                    </a:cubicBezTo>
                    <a:cubicBezTo>
                      <a:pt x="1465917" y="170090"/>
                      <a:pt x="1467783" y="180430"/>
                      <a:pt x="1470660" y="190500"/>
                    </a:cubicBezTo>
                    <a:cubicBezTo>
                      <a:pt x="1482924" y="233425"/>
                      <a:pt x="1473200" y="193040"/>
                      <a:pt x="1493520" y="243840"/>
                    </a:cubicBezTo>
                    <a:cubicBezTo>
                      <a:pt x="1499486" y="258755"/>
                      <a:pt x="1503680" y="274320"/>
                      <a:pt x="1508760" y="289560"/>
                    </a:cubicBezTo>
                    <a:cubicBezTo>
                      <a:pt x="1511300" y="297180"/>
                      <a:pt x="1511925" y="305737"/>
                      <a:pt x="1516380" y="312420"/>
                    </a:cubicBezTo>
                    <a:lnTo>
                      <a:pt x="1531620" y="335280"/>
                    </a:lnTo>
                    <a:cubicBezTo>
                      <a:pt x="1537981" y="379809"/>
                      <a:pt x="1537946" y="386608"/>
                      <a:pt x="1546860" y="426720"/>
                    </a:cubicBezTo>
                    <a:cubicBezTo>
                      <a:pt x="1549132" y="436943"/>
                      <a:pt x="1551471" y="447169"/>
                      <a:pt x="1554480" y="457200"/>
                    </a:cubicBezTo>
                    <a:cubicBezTo>
                      <a:pt x="1561404" y="480280"/>
                      <a:pt x="1569720" y="502920"/>
                      <a:pt x="1577340" y="525780"/>
                    </a:cubicBezTo>
                    <a:lnTo>
                      <a:pt x="1584960" y="548640"/>
                    </a:lnTo>
                    <a:cubicBezTo>
                      <a:pt x="1558712" y="627383"/>
                      <a:pt x="1571944" y="578660"/>
                      <a:pt x="1584960" y="754380"/>
                    </a:cubicBezTo>
                    <a:cubicBezTo>
                      <a:pt x="1585553" y="762390"/>
                      <a:pt x="1590632" y="769448"/>
                      <a:pt x="1592580" y="777240"/>
                    </a:cubicBezTo>
                    <a:cubicBezTo>
                      <a:pt x="1606447" y="832710"/>
                      <a:pt x="1594233" y="799917"/>
                      <a:pt x="1607820" y="861060"/>
                    </a:cubicBezTo>
                    <a:cubicBezTo>
                      <a:pt x="1609562" y="868901"/>
                      <a:pt x="1613233" y="876197"/>
                      <a:pt x="1615440" y="883920"/>
                    </a:cubicBezTo>
                    <a:cubicBezTo>
                      <a:pt x="1618317" y="893990"/>
                      <a:pt x="1620520" y="904240"/>
                      <a:pt x="1623060" y="914400"/>
                    </a:cubicBezTo>
                    <a:cubicBezTo>
                      <a:pt x="1630680" y="911860"/>
                      <a:pt x="1640902" y="913052"/>
                      <a:pt x="1645920" y="906780"/>
                    </a:cubicBezTo>
                    <a:cubicBezTo>
                      <a:pt x="1652462" y="898602"/>
                      <a:pt x="1650663" y="886370"/>
                      <a:pt x="1653540" y="876300"/>
                    </a:cubicBezTo>
                    <a:cubicBezTo>
                      <a:pt x="1655747" y="868577"/>
                      <a:pt x="1657996" y="860823"/>
                      <a:pt x="1661160" y="853440"/>
                    </a:cubicBezTo>
                    <a:cubicBezTo>
                      <a:pt x="1665635" y="842999"/>
                      <a:pt x="1672412" y="833596"/>
                      <a:pt x="1676400" y="822960"/>
                    </a:cubicBezTo>
                    <a:cubicBezTo>
                      <a:pt x="1680077" y="813154"/>
                      <a:pt x="1679895" y="802106"/>
                      <a:pt x="1684020" y="792480"/>
                    </a:cubicBezTo>
                    <a:cubicBezTo>
                      <a:pt x="1687628" y="784062"/>
                      <a:pt x="1695164" y="777811"/>
                      <a:pt x="1699260" y="769620"/>
                    </a:cubicBezTo>
                    <a:cubicBezTo>
                      <a:pt x="1714088" y="739963"/>
                      <a:pt x="1699851" y="750460"/>
                      <a:pt x="1714500" y="716280"/>
                    </a:cubicBezTo>
                    <a:cubicBezTo>
                      <a:pt x="1728588" y="683408"/>
                      <a:pt x="1738703" y="690432"/>
                      <a:pt x="1775460" y="678180"/>
                    </a:cubicBezTo>
                    <a:lnTo>
                      <a:pt x="1798320" y="670560"/>
                    </a:lnTo>
                    <a:cubicBezTo>
                      <a:pt x="1820797" y="655575"/>
                      <a:pt x="1825705" y="654462"/>
                      <a:pt x="1844040" y="632460"/>
                    </a:cubicBezTo>
                    <a:cubicBezTo>
                      <a:pt x="1849903" y="625425"/>
                      <a:pt x="1852129" y="615321"/>
                      <a:pt x="1859280" y="609600"/>
                    </a:cubicBezTo>
                    <a:cubicBezTo>
                      <a:pt x="1865552" y="604582"/>
                      <a:pt x="1874520" y="604520"/>
                      <a:pt x="1882140" y="601980"/>
                    </a:cubicBezTo>
                    <a:cubicBezTo>
                      <a:pt x="1943100" y="561340"/>
                      <a:pt x="1869440" y="614680"/>
                      <a:pt x="1920240" y="563880"/>
                    </a:cubicBezTo>
                    <a:cubicBezTo>
                      <a:pt x="1926716" y="557404"/>
                      <a:pt x="1935648" y="553963"/>
                      <a:pt x="1943100" y="548640"/>
                    </a:cubicBezTo>
                    <a:cubicBezTo>
                      <a:pt x="1953434" y="541258"/>
                      <a:pt x="1963937" y="534045"/>
                      <a:pt x="1973580" y="525780"/>
                    </a:cubicBezTo>
                    <a:cubicBezTo>
                      <a:pt x="1996397" y="506223"/>
                      <a:pt x="1996003" y="503576"/>
                      <a:pt x="2011680" y="480060"/>
                    </a:cubicBezTo>
                    <a:cubicBezTo>
                      <a:pt x="2043222" y="527373"/>
                      <a:pt x="2020037" y="484850"/>
                      <a:pt x="2034540" y="579120"/>
                    </a:cubicBezTo>
                    <a:cubicBezTo>
                      <a:pt x="2035761" y="587059"/>
                      <a:pt x="2040047" y="594231"/>
                      <a:pt x="2042160" y="601980"/>
                    </a:cubicBezTo>
                    <a:cubicBezTo>
                      <a:pt x="2047671" y="622187"/>
                      <a:pt x="2052320" y="642620"/>
                      <a:pt x="2057400" y="662940"/>
                    </a:cubicBezTo>
                    <a:cubicBezTo>
                      <a:pt x="2059940" y="693420"/>
                      <a:pt x="2059383" y="724318"/>
                      <a:pt x="2065020" y="754380"/>
                    </a:cubicBezTo>
                    <a:cubicBezTo>
                      <a:pt x="2067113" y="765545"/>
                      <a:pt x="2075785" y="774419"/>
                      <a:pt x="2080260" y="784860"/>
                    </a:cubicBezTo>
                    <a:cubicBezTo>
                      <a:pt x="2083424" y="792243"/>
                      <a:pt x="2085673" y="799997"/>
                      <a:pt x="2087880" y="807720"/>
                    </a:cubicBezTo>
                    <a:cubicBezTo>
                      <a:pt x="2090757" y="817790"/>
                      <a:pt x="2092623" y="828130"/>
                      <a:pt x="2095500" y="838200"/>
                    </a:cubicBezTo>
                    <a:cubicBezTo>
                      <a:pt x="2097707" y="845923"/>
                      <a:pt x="2101172" y="853268"/>
                      <a:pt x="2103120" y="861060"/>
                    </a:cubicBezTo>
                    <a:lnTo>
                      <a:pt x="2118360" y="922020"/>
                    </a:lnTo>
                    <a:cubicBezTo>
                      <a:pt x="2128126" y="919579"/>
                      <a:pt x="2160768" y="912246"/>
                      <a:pt x="2171700" y="906780"/>
                    </a:cubicBezTo>
                    <a:cubicBezTo>
                      <a:pt x="2179891" y="902684"/>
                      <a:pt x="2186191" y="895259"/>
                      <a:pt x="2194560" y="891540"/>
                    </a:cubicBezTo>
                    <a:cubicBezTo>
                      <a:pt x="2209240" y="885016"/>
                      <a:pt x="2225040" y="881380"/>
                      <a:pt x="2240280" y="876300"/>
                    </a:cubicBezTo>
                    <a:lnTo>
                      <a:pt x="2263140" y="868680"/>
                    </a:lnTo>
                    <a:lnTo>
                      <a:pt x="2308860" y="800100"/>
                    </a:lnTo>
                    <a:cubicBezTo>
                      <a:pt x="2317771" y="786734"/>
                      <a:pt x="2319020" y="769620"/>
                      <a:pt x="2324100" y="754380"/>
                    </a:cubicBezTo>
                    <a:cubicBezTo>
                      <a:pt x="2326996" y="745692"/>
                      <a:pt x="2335621" y="739889"/>
                      <a:pt x="2339340" y="731520"/>
                    </a:cubicBezTo>
                    <a:cubicBezTo>
                      <a:pt x="2375612" y="649908"/>
                      <a:pt x="2335330" y="714675"/>
                      <a:pt x="2369820" y="662940"/>
                    </a:cubicBezTo>
                    <a:cubicBezTo>
                      <a:pt x="2387008" y="594188"/>
                      <a:pt x="2378436" y="621851"/>
                      <a:pt x="2392680" y="579120"/>
                    </a:cubicBezTo>
                    <a:cubicBezTo>
                      <a:pt x="2397760" y="586740"/>
                      <a:pt x="2404312" y="593562"/>
                      <a:pt x="2407920" y="601980"/>
                    </a:cubicBezTo>
                    <a:cubicBezTo>
                      <a:pt x="2408759" y="603937"/>
                      <a:pt x="2418923" y="650377"/>
                      <a:pt x="2423160" y="655320"/>
                    </a:cubicBezTo>
                    <a:cubicBezTo>
                      <a:pt x="2433744" y="667669"/>
                      <a:pt x="2446454" y="679070"/>
                      <a:pt x="2461260" y="685800"/>
                    </a:cubicBezTo>
                    <a:cubicBezTo>
                      <a:pt x="2475325" y="692193"/>
                      <a:pt x="2491740" y="690880"/>
                      <a:pt x="2506980" y="693420"/>
                    </a:cubicBezTo>
                    <a:cubicBezTo>
                      <a:pt x="2525812" y="749916"/>
                      <a:pt x="2515036" y="724772"/>
                      <a:pt x="2537460" y="769620"/>
                    </a:cubicBezTo>
                    <a:cubicBezTo>
                      <a:pt x="2548230" y="823472"/>
                      <a:pt x="2540984" y="795433"/>
                      <a:pt x="2560320" y="853440"/>
                    </a:cubicBezTo>
                    <a:cubicBezTo>
                      <a:pt x="2563216" y="862128"/>
                      <a:pt x="2570480" y="868680"/>
                      <a:pt x="2575560" y="876300"/>
                    </a:cubicBezTo>
                    <a:cubicBezTo>
                      <a:pt x="2583180" y="871220"/>
                      <a:pt x="2593340" y="868680"/>
                      <a:pt x="2598420" y="861060"/>
                    </a:cubicBezTo>
                    <a:cubicBezTo>
                      <a:pt x="2604229" y="852346"/>
                      <a:pt x="2603163" y="840650"/>
                      <a:pt x="2606040" y="830580"/>
                    </a:cubicBezTo>
                    <a:cubicBezTo>
                      <a:pt x="2613927" y="802975"/>
                      <a:pt x="2612202" y="809907"/>
                      <a:pt x="2628900" y="784860"/>
                    </a:cubicBezTo>
                    <a:cubicBezTo>
                      <a:pt x="2631389" y="769924"/>
                      <a:pt x="2639576" y="717776"/>
                      <a:pt x="2644140" y="701040"/>
                    </a:cubicBezTo>
                    <a:cubicBezTo>
                      <a:pt x="2648367" y="685542"/>
                      <a:pt x="2654300" y="670560"/>
                      <a:pt x="2659380" y="655320"/>
                    </a:cubicBezTo>
                    <a:cubicBezTo>
                      <a:pt x="2662788" y="645097"/>
                      <a:pt x="2675341" y="640739"/>
                      <a:pt x="2682240" y="632460"/>
                    </a:cubicBezTo>
                    <a:cubicBezTo>
                      <a:pt x="2688103" y="625425"/>
                      <a:pt x="2693384" y="617791"/>
                      <a:pt x="2697480" y="609600"/>
                    </a:cubicBezTo>
                    <a:cubicBezTo>
                      <a:pt x="2701072" y="602416"/>
                      <a:pt x="2701199" y="593761"/>
                      <a:pt x="2705100" y="586740"/>
                    </a:cubicBezTo>
                    <a:cubicBezTo>
                      <a:pt x="2713995" y="570729"/>
                      <a:pt x="2725420" y="556260"/>
                      <a:pt x="2735580" y="541020"/>
                    </a:cubicBezTo>
                    <a:cubicBezTo>
                      <a:pt x="2740660" y="533400"/>
                      <a:pt x="2744344" y="524636"/>
                      <a:pt x="2750820" y="518160"/>
                    </a:cubicBezTo>
                    <a:cubicBezTo>
                      <a:pt x="2758440" y="510540"/>
                      <a:pt x="2765174" y="501916"/>
                      <a:pt x="2773680" y="495300"/>
                    </a:cubicBezTo>
                    <a:cubicBezTo>
                      <a:pt x="2788138" y="484055"/>
                      <a:pt x="2806448" y="477772"/>
                      <a:pt x="2819400" y="464820"/>
                    </a:cubicBezTo>
                    <a:cubicBezTo>
                      <a:pt x="2836252" y="447968"/>
                      <a:pt x="2843902" y="437329"/>
                      <a:pt x="2865120" y="426720"/>
                    </a:cubicBezTo>
                    <a:cubicBezTo>
                      <a:pt x="2867392" y="425584"/>
                      <a:pt x="2870200" y="426720"/>
                      <a:pt x="2872740" y="42672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pic>
        <p:nvPicPr>
          <p:cNvPr id="35844" name="Picture 4" descr="http://www.askamathematician.com/wp-content/uploads/2012/09/IndykKatabiPriceHassanieh.jpg"/>
          <p:cNvPicPr>
            <a:picLocks noChangeAspect="1" noChangeArrowheads="1"/>
          </p:cNvPicPr>
          <p:nvPr/>
        </p:nvPicPr>
        <p:blipFill>
          <a:blip r:embed="rId4"/>
          <a:srcRect/>
          <a:stretch>
            <a:fillRect/>
          </a:stretch>
        </p:blipFill>
        <p:spPr bwMode="auto">
          <a:xfrm>
            <a:off x="3224162" y="580580"/>
            <a:ext cx="2562284" cy="1705418"/>
          </a:xfrm>
          <a:prstGeom prst="ellipse">
            <a:avLst/>
          </a:prstGeom>
          <a:ln>
            <a:noFill/>
          </a:ln>
          <a:effectLst>
            <a:outerShdw blurRad="50800" dist="38100" algn="l" rotWithShape="0">
              <a:prstClr val="black">
                <a:alpha val="40000"/>
              </a:prstClr>
            </a:outerShdw>
            <a:softEdge rad="112500"/>
          </a:effectLst>
        </p:spPr>
      </p:pic>
    </p:spTree>
    <p:extLst>
      <p:ext uri="{BB962C8B-B14F-4D97-AF65-F5344CB8AC3E}">
        <p14:creationId xmlns:p14="http://schemas.microsoft.com/office/powerpoint/2010/main" val="849452397"/>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366682" y="39039"/>
            <a:ext cx="8420160" cy="619125"/>
          </a:xfrm>
        </p:spPr>
        <p:txBody>
          <a:bodyPr>
            <a:normAutofit/>
          </a:bodyPr>
          <a:lstStyle/>
          <a:p>
            <a:pPr algn="ctr"/>
            <a:r>
              <a:rPr lang="en-US" dirty="0" smtClean="0"/>
              <a:t>Review: in the Fourier domain …</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4578" name="AutoShape 2" descr="data:image/jpeg;base64,/9j/4AAQSkZJRgABAQAAAQABAAD/2wCEAAkGBhQSERQUExIWExUVFxoYGRcYFxgWGhwWFhoYFRgYGBsaHCYfFxwjHBgYHy8gIycpLC4tFh4xNTAqNSYrLCkBCQoKDgwOGg8PGikkHCQsKSwsLCwsLCkpLCwsKSksLCwpLCwsLCwsKSwsLCwpLCksKSwsLCwsKSwsLCwsLCwsKf/AABEIALgBEQMBIgACEQEDEQH/xAAcAAABBQEBAQAAAAAAAAAAAAAEAAIDBQYHAQj/xABCEAABAgQEAwYDBQgBBAEFAAABAhEAAyExBBJBUQUiYQYTMnGBkaGx8AdCUsHRFCNicoKi4fGSFTNDwsMWNFNzsv/EABkBAAMBAQEAAAAAAAAAAAAAAAACAwQBBf/EACcRAAICAgIBBAEFAQAAAAAAAAABAhEDIRIxQQQiMlETFCNhcYGh/9oADAMBAAIRAxEAPwDq/aHtZIwYT3hdSjRCWKmrzMSKOG8zGYR9o05Qph5aSSQCpZAADM4u93s1Kbl9vsASuVNIKkAFJFwFOCCwSTUZgatyp9cRx9T4aayv/GRaxNOpG9fjGPLmlGXFGrHji48mbvh/b7vJaZndDIUqL5qkglrigoXev5vV23KAVLlhgNCXd269faOd8F4oE4RCSzgVRzPVRJTbVLno9948RjVLzlRcWy1AbpVql6lz+eafqMifZZYYNdGp4r9qk2QUHu5a0rWU5eZJACQq5sXoxGsE8O+1BS6rloCSLAqBfmNzowe3zaOfcSnhU0IQxyuGp4vvAONwK7iGYGQVKUJfLRtg7tlTcaVJpQNvHfzZKWw/HC+jqsv7SpbnNJWEs4UGL9KtX10i6/8AqqTQ82UhyWZuhF45jw3hFSVOFgC4AU9XNaBqUFKt56GZh6HarB9a/rr184P1U0c/BA0ae2aCf+0sB7mhatW9NdjrSDJfaqQbry/zBt/axrGREoJANmBuLdfP6o0VmPmhg7OsPX+Igkt5Ee8IvWZLO/poM6Hh+1OFWjOMRLAdqrCSCNCCxBh+G7RyV2XR2BNAeo6F44uvhzTDQgAv6Va4bp9V1vDVDIG/lI0cAGnuPh6Vl6ySqkL+mX2byZ2ikAA96kvYCp60FRaCDjg1jHN+F4MmaxLgrLHopQSPZwPSN/Gn0+V5bbRDLiUKJjjj+H4w39vOwiNoRSI0kaCP+oDY/CPTjxsYFyw0wBQYceNjEKscrp5XiBoTQATjHq2EPGPP4fjAjwiqAA0Y/wDhhKx+yfjAJVAUzjCAVAHNk8RDAAi4cmpGvtd2WUlFWzqjfRepxqfKG/8AVZWbJ3qApnylQCmpViX1HvGImdvUMtpZcIKkuoEFQsFAMw9dPWOa8dxRmKKlHMpai5Uzmr1HmCfIH1R5F4HWP7O/4TjMmaCZc1C2JBZQNU39t4ix/aPDySgTJyEmYrKmruSCqrWDC5pUbx80qXZqkhtHIIY1qAKD/MGIQQkn77U8k0AT0SwAH8XWOPJQLHZ9BzO2GDSQDiZblRT4n5gWanUwJP8AtCwSUv3z0JYJU9N6U9Y4sgBSUkfdsHINWGe9/CNB8WfLWwqLAs4FS7pCumvVm1ibzMosSOsS/tSwpnd3lmpYOSUgMdlB3FP9Rdye1mFUkqE9AAd3LEMctjq+nUbiODYKU5ckh0ipFHW1yASR12zeluFkIDJBL2L/AIjqSSKkmtn1NYPzNdh+JM7XhONyZpaXNQs1LAglhR226waDHEezE9KZiwLlggWcJLlNNma58NHpHTezHGFTRzRTHl5tolOHE0UKFCixMwX2mY1aDJSkkJUFPVhmBSz6G5v7RzfHyf3bhaswygBxlAKkpLAGgY6NbWOjfaniAgSDV+f72jA+HzY5ujaxy/F8WdKcoJyl8ormLFIbS4vePLzcnlN+Kvxk09yHBZjf3Op0BHuLO8KTxH8QBKealjltTMyTVtbjrDcDJmTSyKk2yggk2uQKe5YWNi2TLeV3gDTFkIArdSghm1ANdyK2MSjDeyt/RDw/CkzVCY5yBRL6qBrUHmAKS7FjbcRc8KUeZOqOU6EgOeZiDYualyOpZ2JwoQsKQmyAksK0I5yAXNAx15nrUwDiliXOBIBSoC7kEPQh7ULU1OoBdr5HFo02CWFBKWO4dyxDhg9FPlVWlC9SC9rJmDKU0Tkq5VRIALFzZqkh2DCojJYXiSgoE02YnQObWFAdj5PF7O4jkSJmZsygwT4iC1AHqAkp0t7hGrAtcRoKFywehr513t5xVyGmFU13CVEJAtynKHe9gfQaCLGTOXLylaU5ZpCUpy8yHqkFiUkOL0YtcVFcJeSWoPmKVGtTRL3rqkCn+IhVPQ8XYFNUO8GY+IV8Ph+6+ozDLewAajRccKRlSka1P5Drp8TGfMoqAUbJDBku1SalqVJ+Aq0afgsvkQToOu6vlQfpAxvATw2UO/SwbnAf+oqP6ekaoGM1wlDzhtnJ9gf0HvGkj1PRfB/2YfUfI9eEI8eE0bTOPEeGPGiHGzsktSgxIFAbFVgKVvHG6Vgid48aPEGgfaFHQE0NJhzxBi8amUkqWWHxJ2A1P0d443W2BSdtePfsuGJSWmLORG41UodQKeahGP4biQMLMJ1SlLAKJckJJAS5qCdPuvFf9onGjOmoJ5UpDAXYFyba0D30EV6eKKRhlKcoDoTo5BUtexYlkEm/5Y8v7lUaIe2wnH4tOVeXRtWc1fTZxbeM9xPEMrK/hzB91Hb3HtE4n8pKq0zEblnHz/u6tFbKllSjuavtq59oaMfJ2THyZRClUqzt1+6l7XLHS+0WE1IJAFE3f+EKcdKnMbCuXaGYSXnYps42NCp39CPcRPh1BJQ9HCAaPQp5qasny8VIG7BaQRKJ8nFSKtbyahQBDlklJAJoovVnIHeX0AzJ+LWePcECMo/hY1diXSfi46uGvEqRoqx115U+J7s9NbFWozSY4/hklrA1UzaNyjpqS3m4dos5a8wBAoC5elgVah3ObW1zUtEGHRmUgUJLjo5SSL0Jy/M+pSgJcsAlJzApLkJFTlVVZAAZqFnv/FEpOx0D4UlE1Fw7l+YUASQNWJzFgdH1THQ+w8nleMrwfhoXN70jOcuWWAFMAWWGUQAo0HhJYDQ31XYXE5kVBF3CgQoEFiCDUF3jT6afJtV9GbP4NhChPCjYZzlv22YJKjgzUrzTUgMGy5UrUp2LEZRoaExgpGECSzB3NyT0uzkN8PMR0b7XFEKwZMoLRnWAoeMLUhTJqcpCgLMapTZg+CkA57gFsoNWCjfSrDQ3pvGLP8jbgXtL3guCKQZlaAl/QKGzDVqCzRQcQmolLkofKgE3eplgByRZ+8J82reNThk5ZS0h0goUHJJ5iDmVUO7Hf7o2jEcQYzFrXQJBKRuUuotf7zv0A2jLDcmXlpF2eMJIYOVO2rBixNSaClemmlTisNVOYvQOXq4d9d3FmFg0eYNbEOa2o2mhsGp8bQVxHEgzABXla9Xdn9gC7em/YivYBIIDh96akDZ/yf4xfdm8DnmAq5QPCHYkl670FuoimkBKljMAXO7Mno9dX93pBmFxCpMwEFwD1DtQ+4p6+6TlWkdSOhSpoCqpYIsH2CqkauAWc6WpSr4g6JbdG9wA3lV+nybhsYJ0uYtJcmWtg75XCk5SABUsS+zdXH4gs8ssjZvWgck9elNbxCqY6JsDhnQkmv3jStaDUk0JDBtekX3D2KKMPIhtWZqH02O0VUiQpRCRYU1YtQ/I6am4i5w2GKSkG93vvq0I3s6w/gcsHMvoEj15j10H0Yt4zPCscQU5XYioIZ2D/wBLA7NptGhlzQoOI9b0mSLjx8ow5otOyVo8jx48K2qWA1J21JjaQK/j/GU4aSVksoghFH52OV9g7OfLcRQdjZUydLzzMRNnDNmVnFApspQCRWxJagBAAEZztN2lOKXQESkrOR9UgBILdSFl60KRpXofZ7BmThZMtQZSUDMNlK5iPQlvSMt/lnXhHpZMCwenjN/OT/4WEKPDCjUeaetHP+LcfE+ZNZWaWnMlBDVCQ5Ka2JDv8xFx9oXHBh8EsAtMnPKQ12V/3FD+VBPqpMc7w2IyJb5bNptb4Rm9Q9UWwrdlRxwZprAucosGrYFvNR+nhvHVgYWUHqtalAX5UjLm/vp/KfQjE4Y94WqxCR11/Me3lFPxvFBcyh5ZSUyxa4POodConzqdYnHbSHlq2T4hdG+nT09U+ohshJSiYn7yiEPoJSi6yXqHyhHks3avuHl55ai5qnK/kK+5c+ghYSY5zEf9zToEq93p154p4FLLhks8+gckGtHaraauOhLijxYhTqzeEaDzTlY9eRz0DC7wXlZ6+JIB0dRIJpoWQqulOseYDCmbOQkC5D1oHZIDa1PwG0Tutj14LPB4QulKgxoNAygeX0uLGxiywXCUJR3+KUmXLQXZXKCFG6t9UpTdk2rSwk93LE+eshCECqmciWWIAGqlKUwDOaC7mM9+3KxE1C5qAB/4JIciWF5gZqh/5J1uayeZiMoJzq5t/QzdaL+dJVNU8uX3MsJz95NzKmFKQxUmS4UAKgZ1A6FNYUzs/h5LzZyiTl5p81QUtABoUNyoYsGQkVIbMS0HIMuRJVMxEwSkhCErKncJFUps6jzMAHJy+UUc/EHFLROmAysOgpVLlqykqqp508V5wFApll2c0KjCR38dI4/otsDxabiCXKsNh0nIhD5JyyAlRVNXdDgjkQQQ9SbRc9hpTEsAEigAsAKADpGRViCJikXQFKSgZgyQlLObAupAP0x2/YeQcrmNvp12yGVVRsIUewo1kTNfaDIzYGa2V0seajsagUNSCRRr3EcfwklQWCqWujkDK/U+B7DYbaR2Pt5/9opixKkhnZ62PTX0eOZyJgKwXYM9CKW2NNLRi9Q9mz060Ow2PGRVQ4BcAFwQ1DYigoPL0znGFkYWUlR5phdQapclRHxIb+JV4t8dO2YNyUY2AoR0Kj7FmArTYyYCpDDwpJA6EhL+uU+8ZFrZoewdEkkc1N9S4+vWCJeCdgCz6nbqB5W8vKISSdddesFyZZfyLVu406WiezqSCJWBABy+Leg2pW29TekTzMEpCVEsGIF6ORmHyhmEqzA0KVA/DbqPUtFti5ZUkjKSCuUpmJHhmJIp1SmJ19jf0VnDcWju84CgFBiCaUNQduYDw/gvBkta1rCiMrZaE1861B+mGokqUAonQlRDA1Bq9qku7gG/UQZJnhRSASXIHKkmj1LMzCp9IpWziNfweQAnMPvetiQ7mpzX9toOUQGWdMzk7BTt6VHnAPZ6YFSEVDkaCgLlxYbwuO4pEoICgTnVRIucoJ1IpQfCM7XuYgsNMITJAKc6gS5uxqSBrVm/ONBgSag9G+I/IRlOF8UTmSSzBBSAlzQlw58INW3+Q0+Bmgkkah41emkllVE8vxD4qu1AP7LNDpCSkhZUop/dkHMEsKqNEgU8d9z5+IShOZRp+ewih4ngP29KQcyJQOYLCmCnDOkEfvKOyqCtCXj1ZzSfHyZYxfZzjC4pEpaVACZkUlRckhwXGYOyQ4tQUa0dS4PxwzQkTEhExQfKC7CwPr0J0gvhHC5eGlCXKDDU6qUzFSjqT7CwYUj3iGHzFCwWKCan8Ksr+TFKFf0trRHCUFcf9HeRzdTYZHjQHJ4zJWrKmakqzFOV65kuSwaoYEvYi0VPbrjf7PhF5S0yb+6QbEFXiV/SjMX3KYvaqyNHOO2nF/2rGqUlRVLR+7RewYEgGnMoqPUNAKJj+gB9AWNT5n2PqJhiyVKIo4Ie2UW2O3sY8Wosa/TlVfUNGOfuZpjoLXiSO+UlgUS1KCrl8tG0FWNjVWkZOYhkkfhB/Ony+EaRbdzOL0ICPdQA/tEZ0pJBc013hsaqxZuy2kpaSR+Jn1bNlI/tUH/lMSylZZiCRZ1EH8IAPyB+mh+GkhMpIVRgFH0zkvuGy+oG8LBgglSqFYqbgIYO3VyinRtKdAJnclLiWcoId7FJHoSoPoFFrNF12ewrHM/hU5sHJZm3spRGmm0VCJClLloAZalIO7Ppq5STm1e5vGv7OSwpTI8Eq50cGw1ZJDa1FKViOaXGJSPYH2swypmKwUgAlLibMAcAtN7sFW+VKVBLtVR1MOxHFpeEmS0SUnE4o5j+zghkgJNZhFJaUpY7/uwzAvFR9oHanJiZKMIT+0yAsKWllVm5VKlh3BZiTsS34ol7H9mBh1GZNVmWsArOoS+Yjq6gknUt5gpCP7acuvr7OXbaReSeG98P2jEr72dkOUWlSsxUkS5CDQKULKPPQl3IBr8RxQrUmUaJQkrDNU1QBQVJqphZ1DcwVxnHOEy8vIlGYJbbMSXuQQkJ18XtWSJBQyiXUVBIDtdR/eBrswW7+ECr27Fff+HaoKkSibhlCpGjmpoavzVrSrNHT+yEoiUHjmKCQtN8pc0S1Won+F6n+k7sOndj5zyhGvB0yGbtGhhQoUXIlF23w614GemXL7xZQcodIILeIZkkOBUUfasfPMjtMpD/ALwKzVFyR55hlfyNWq9BH0d2n4QcVhZslKzLK0sFAqDG4fKQSNxHzTj+HFE5aHQvKopzJUCC1OUnSM+ZK9ovibXRcTOIBctAS9mbZtetn84pl8Zl96t1M3KHfQNsRd/8RPh8IW8BUQksHCjbRiXHlZo8MlKmeWFKAYUAU4YAV9mMZeKV2aHJslkcQQsslYLVoXIiyw8+oL06l/SKTE4UZCAALO6AlQ6WBan6xNhMVlHMQGDOGuxuGetfcwjgqtDcq7NJgsQgVNakuDRjQadX9YsZOKzryI8RSpP9YZQFRWqWHU6XjMp4qGP7xJ2b0JoPL0baH4Xi5Qp0NnIo7liS7mzln9jEXB2U5IvkzDkUSKLD0c5QFZhpuDUdaBmhmHcKp0IbY0ChTzr/AIceVxdCUoGV1hID0XQUFAOlH36QxGMLvltQVag+IEDkkd7NRwPjISsiZyglVnYOc1DdiCfKnpJ2vWCqUQnM9Dlfd0tt4VV6iKDBIWpYymp9L+vxOkafimEm5ClkTAEcoDhRKAFZRViVMog0Y0tUQlJSejjVbKzhywkEBJd9eQv7tqaOGjW8Bw0wOpTJQpLpGbMXUxejtTrr0jET8WEpVLSAlQdKnoxBIPNu41/KNZ2Y4tLyJlZ0hQDkONamgNHJ+exjvpeMcnKaEy246C+HlU9c4TAFy0TFJSFFznQtbgp1DKAqRRIDEWus0RJWDb6/WHx70ONWtmCV+T0qjxVQQbGnoaQo8igoPhOHy5TlKeYhiokqURfxKJLdBTpHKPtI433+MMpJ5JIMof8A7CXmK9wEf0dY6lxriYw+Hmzj/wCNBIG6rIHqspHrHB8xKyVKqzlR1UeYk+ZI+ERm1FUUgrYSoMhKdyC/RI/Uk/09Y8J9WNa7kfOr+cME4qKaOyQAB1qP/wCvjClDmpvS9aMD6xmLj5haQBUusufJAR7/ALw+qRu0U+Nw+UKbQttdII66/HpFpimIko2Kio7qUzkdGygPfL1gTiRdJ6rL63GZt6Bh6Q8WK0S4ieFSUMS3K51axetSQQT5M+1ngE5tHLUT0TQ1GjKA/q/lihwtUgP4QP8AkafAP8Ts+37O8GzygVcju9A4YJJ1dqJGrEONI5kkoqzsVbA5+AKly0pV40KWoiisoUEBtnIfq2wMX3EuJ5F9yCyJYYy0k5lrKQoOBZCUKSAVcubMakBs9xXjneY0yZASGJTMnhuRCRmyy6M6WVWtXaoCosMLw7LNSEu5o5dRzFwpRURzrUynN6gViLV7kP8A0UnCcIufj5isQpLoVUJHKlQDJQkU5QhDO33I6AiQQUghkrKkE0fKkdRbM5o9JoLExgeA4tsXNnVDzJuYgmxmMoZW8IQQ5NBdxeNvMxLIW4LoKhl0DlQU/wDEP/dW7wZrtHIFTxReUuwzpSqmj5SyLVcqJJLkkDdyIhXhJJLAM4Y5g4LXYgUcXcCoZ3cSUSAzcwydMxBABtQH4JO9IsTOzpGynzOGJB5stqUDtqwFHgj0OwzBqzLJJdw76uoso+Rdn1yx1Xsrh8soRyzhYeYlL26uH5QpnqzgdLbR2Dg0nLKSOkbcS9pkzfIPhQoUVJEWImBKSouwBNASaB6AAk+0cb4rwyRMSuYMOcQRmUe6SUzArKVAKVLQylG7Lc84ooM3aDHC+L4ibKxWIykLBnTCCaqTmIRzHKMtUi5HiHmM2dOky+HtogndmVJlPKV3wzZmUyFMQOV3KSa2BvpURQT8cDMCjWoruAGH5RczOOTDmclykEh2FiQQNmVQi+a9oy83SMu5dmlug6fi0qDEAjrX22geZw9KwyTkc2qQf0PlTprECILlE/KORhx6OOd9jpHAzZSiABdOW3mVJdx0tpB+H4XYIVlv+Eqqda0N2prDsNNahqOtfnQwsScqgpBygBx03G+V/wA/OJT5PoeNFlK4YaddS5r1eDMNw1LFSiSxOwBYkQBhONZg6iHSHJ6Pcan211j2bxEmQAHJIBIBsFNzGtnb3BjKoSb2VclWi3wU5lsE1LMBU0D2PRRc00G0Hftq5eJIJUoKCSUkWowIB3ZRbY+1F2ZUnOpSndqqJegOYvTdhfSraX/aVZRNkTKAkModUjOkgnbMuuz+luCTom2UnaDhCcPNDCkxIWOjkggqN2Ip/MNnNp2MUkSjy5iqYpZzB6JTlatzl+KjC+0EBSJCmLvMRbfuy39qh6R52bk5akAlm2AfKVB9aKHok9YZR9py/BssOoA5QlKdsrD5M8TSsRmBbQsfOhb2IPrFQviOVbOOVIFL5uap9BZrqA0gWVMUoFVClRzWq7IR/wDGesNgyvHOvBKcOSNLmMLMYzT9IG4jxDuZS5hFEJdjqqgSPVRA9Y9mzHRQfaf2kK5gwqDyy2VM6zLpSf5R/cr+GMRiXCUD/wDIsuf5MrN6l/SI5uIKlFSjmUSSo7qJdR9S8LGqbudu7d9itSgT1PI/rGaT5SLxVIKwpHeAmwI9gw+QHt1j3CEgEi+nmSEv6AvX8mgZC2T5D2ZyfkfaCMNUj093OXzoR7q3hGh0eTVgFewCAB0TLSR77+cQcdRlEttQf+VH/L/ETqGaYduUU6ISPagh/GpgMsJAdTu+ouKDQGn/ABELdNDdpgPZ8OVGjBJLkhgfDXYkKLVumkaftDxFUyUiTIWqXLBKVKYpmKYBISH/AO3LI3uoqJAFVZLhaFCcCKkKGRIqnOqjtv10y+2lwjTV51MKrBclICiESzWwoVN1KdKQ80rsRbVD+AYESZSSkZc7EEu7uOYWcsOlcoFwDeyiAsrAbu8rJcVWlKSUpNCSWy2+89jSvWTmQkgEqOcJYBTAhYBAdmJFKWTsID4o4ChLYTASxKgWJSzKoUg8xBd7gAADMmLXNlPigHs0cpTMUAFspW1ZhUS9QwDJL/xAaiNthv8AtTFKFEpLaOCJeRyaqJs+zPtGH4QCZCCdCH1FA+Ym9SA/nU3baiYMigzvq5ZQygJJGhId1NY6GsGfZzGZ9IJbldRS7OwIzcyermn8qjqQ/kmcCpQc+I1auRQGgYCi1ONz5EiT1XFXLgG9wVB6OD4vRKQbgRJhVOqtM5ZL1AfNVXTlHkxNhR60F7LfhUoiakEjMnMKa1luevOFn+o7mOzcFfukvtHG+DSyFZyWdZ2LlKVJboASn1faOwcAxGeUI04ncTPl+RZwoUKKkgbiOOTJlLmrLJQkqNrAPqQH09Y4VxEFc0z0gtOJdySc4IVkKlCrlmYAknybsPbfFGXgZ5BYlOUFgpsxCaghmYmppHDMTNIWQzhItqAWfWztceYrGbO+kacK02BLmODoCDZxcHXzY+QPSApv18dOtPbzEFTZnj0qAz9Fa/PzgWWsFwx6XYa/r7xBFGPlJglCNIjkSyzhL6etPr16xPLVbT3eOnKCUFq2iZSiQOn+394EekTSphuLwrQ9nisGldUgJVppW+ln/S14fw45UEaKBFyKFxp0J9wYZMnjM6RlDCnkEj5iPM9mtp5afpE3EZM1nBcElJJBcJYqHK7XIttS7EH0hvGOJ55cl6lK2KtWCVMX6jMfSKjh2KKTeiqEPopnsdn/AOXqDOMYkLWrKScyEqDlyKZwknUgMlyTdtIWkDDMfNz4QboUFDyH7sj2WTD+FYgS5feEeEjy5gQ1PT+2KxGOHdKB2Vc0qnLb1HtDcLjMycvqwDVGvnUjQV0jng70wqfjySWJBNPSjsfQj1O9b7hOLzSij7yB/askj0fMPSMphC/MbEtpYOo/X+YsOCYn95MF+VLl2sVMC1/F8POCELmhZuos0ZJjG/aJxPKmXJFMx7xWlA6UD1OY/wBKd4007FiWlSlUSkFRqTRIcs42BjkHGeJrxE1UxZqo+wsEjoBQeUeqzCkey1cr+sSlObXoPIJAAs1AG9fWIUDlA6/p+nxgiWlkvZnb2DH3SIgWREpTS0jUkA10DH2LJ94sMOksOuUU6sf1isn/AHANR8HFf7fiI0EkiWQpKhmuDUhFCcxpzLSkhWUP912sVl1oeJDiE5ZywKlOUE/dCwBnD/eIIBO3nSIMbMfvAbJCb/ygWs+v0II4fhc0wS0ua2HUAPc321NIb9oMkyJ+WWEhKkIV7gu79QfYQlrkonX02B8Dl5iqYSBlzFzQJJSQFEuzAFXq0aDiGN7pCAkKT3kxj+NQCAUqYczKLijVZyOZ8xgMcVyRh0JpmC1raub7qU7bOXBJBagfRSpOSvjXyqBNSoBykkuCDqzhwUbGHkt7ORetHqCtbqRyApUhgWJoVAcqmSmqmCTqKkW9w60pdJowILGurXvyhN2LgPeHzOIJAypHKCSOo2chwHzE9cvWAsNiiZgJIBKnL+inqKOXNesKzouH4bIhMvMDkUpILMDkWtAUQXYEodtvjoOGYkKlN4ArMlJdnOQgFybgO3VSdHiilApmKFGC1NWvOO+CWNXGcJt93o8S4XFESVS3qmiWr4wCE0tzC72IIqKE1YRZMcGozCEpIeYLUbNmmpAfSlUu4AFxEOFkHMQQyUPqEjIwBIJZKWSKuaVJIBjRySVKQpJzd2CVMGzJUFBLg1B58wp940LOKjHqGchNmJWQ2oDZhYgAW0UAS5iSm26HcV2aXBKBTJS4LFVAGZiE1eoNDfUkXBjqHCpQEsNSkcg7PzCFDMRmSaipII5deYvlKnNswJ8Udg4ZNBljyjZg1GjLlvkFwoUKLkiu7QhJws7MkrTkU6QkKJDaBVDux2j52xWIda70ZDHZNANTRq+Udz+0XiKZWBmZisd5yJyEDmIJ5ifusC41trHAFrYdKm3s23+Iy5u0aMXQzMa1vT8haFJxMtiDLSS5qQl2YEVu9/aGzAzP0fUXfXprFapeVZrcP8Af0+MToe9mowfEEZAkEoNqjMnyHNQfW8SY5bp+6rXMmvoacr5uooa752Uqiff6MSFRcaNVx9ecSrZTlqg39ppEiZ79G+nvtFWtdSXJNyeup29YlkzSTVQFNQ/yI+UP4smWa5th9fTt7xJKGm3r9f7gNIIq4U2xexe19OvpBEle5sw/X9fSFYyLOUbHz+Df594Xecw6GBE4vxVsB5bD/fUxJKVV/rr9dYmUGYyY6Weyvg5MSYaayU+Xz+cB4ya7+3oIUub+7pd2/P8AWGktCp7LJOIABbq3z+vOLLsykJlFSyHmqJqSKJdIrb8XuIoSf3b70HXT1rGukSlS0JQCkhIALoW9KXBAq3WLenVuyWZ6oA7ZY4Jwc1iOYoQCCDdQUfD/AApV7xzFJpG6+0KY+FQCXJnJ1H4Jr0Z2rZ7mOfS5lY1Mgi1lgfl8P9fCJZpYkGzOH6EAfXSBkTapHkT1asNx86vlT0+hEaKnhSF6slCWfpt7mNH2dwiVrJUlwlNAz1UqtAK8o+MVPA8FnmITSuZZcOOUDKDuxUknoTtF/iOIrw5ySkc8tQdQOVAqVFK1DW9AM1HLaTyNv2x7Hgq2z2XjJWEedMXnVdI5SDVxrUgjRrRmuJTp09ZmKSJecvUc1bBrgUarWi8lT3m99NSmZMYso8oBZv3aBRDUOYkknaKHGOp1Co386D845jSTvyE22g/goHLlLB2ckXBzOobEp8tCGNLhfFULJSM4S/Ooi1SssbZrsktZWtIpeHYpMmSVKFfCOtM4q9KlT9C4q8S9mOHBX70uVBbpGlGY9TmpWgbUloo0u2cV9IvuHcE7xSkLUZZSR4md1asC7EJU1izUvAOK4dNSBMUg5PCFgpKSaMzE00Hp0gvikxpiVAlwkpCnZ0gzCkg7nMbk0y3Zo94TxVaZvdrZSDygUYJzFPs4ZgDUEbRPb2htLRWT0jMgu37tAWK+JzlUPhtTrEUxTuSkDUhyKAGl2apHTN1AjRY/g6VIXOQ4IQolFMuQFSxlJqzKqKgsWZhmzxXQPXQs9mqejhXoTpDJ30caouMNxJSQkgkcrGtw1KXUKPlu6gN3KnTUkkGhqh6ZkuoPs9Mw/wCJLVjNJWQXFCLU2enxZrM/WDJkudMzKCVFKgx1DqGckPqcz9NGaiOCuxlPwaHhQ5iQokrIJrdgEhxd2SfYbV692clFMoPHKOzOGmJmJE8Zc1UuQSpvGaPRzqX6VEdkwAGQNtGzFXEzZPkEwoUKKEzM/aLglzeHzky1BJAcuQkFA8QJNLVFRUCsfPazf29KD5H4R3b7VuHzpuCJlKZMs55iWLqSkUZvwnmY7PRo4QXe3Xfr+sZcvyNGPo8xRHwMVuJTTN5P7f4gucqhhstAVLWP5T70+vOJrQzGYQ2+vKCAqpP19fWseSCMrsAWfrvt9PHihQ/X1f4wnkbwRKG316QThNSbgN+Rf0iBKXvEqBynqYY4Ed518waQQs1q772FbuDesV7hnBr9H68oI7yv16/XSOUdsMTLNwXBvvQnfz+ETKxDdAKdGoxGxYEerwJJmi1fy60aumvvD+83b/dKxxwBSIcbMclre16Q9Jo31rAUxbk+fyf84cJ7RxoEyywjGZLRmZOYPUM1y5LaBXvGzTMOpD9Azk6gZw/tGL7OzHxCX0So2e6Sn/2PlGsSp/TQfopFY1YI1Ehldsy32kYrlkJr4piqsagSwLfzGMXhi59f8Ro/tCnPNkgE0lm4apWRtWwrGaw5rFWIizTTzLH0/wB/KBZ07mYcxJLbX1+MRzMQ+8LCA1+JawuwffWn+USHbLDABYmAoUUgEgkEgqztmro426bvFxhZYUSl2yuQDq3Mxath0/OAcIKC711BYV3Pm/pFlhWDVADvswqC+1v7fbNlZogiTHhgQCTQ/AlyNLv6q1jPzLAbl/r2i3xk/MHNCQKbC+XrfV7esUoU670eDGjk3sNwEgTylCjlSkknqeY7/hHzi1mY3u1JANEpSFM2j0foSW84rMKnLR7kBxdnAX8W9yd4Mm4QjmUQCXBcauDbyL+QG0PLbpnI6Vosp85K1JqQ4d+pAFNaFLU29YUhKElaSXKzygEnxIYAWuSR0IfQmKqUoctCCAbkMzpIHmM1Sbg0Aao5JBHM7AfiBDFmqLu497tAofyDkjZJxRlIm5QFsQwVRACliSMwAf7zts7RW4WXLKUkywXYgpKyMt8yXVb7urMHNTDcDxF+7CqFfiL0IBJUXuQxNNM5I0Ij4HNZKRmukhixSFEqQx0Z0mrgagu4hUqTO3s9CJcpYPiylLgAliULWWd2Zks9eUl4N4bxYJKEqScgPdlVRQuCVHUEoqd0+go8XivFmYKzO4AYFAykEUZgpYGnhB3iYLBWkJAAUAGZw6mNQBcMpJv6k1ZwtbOXTOkcQkDJLWkkZVFn/AsFRFTqculCG6xuezGIKpQeMIjHhNw6S4d3DBgw3zEhjpcjSNj2QxOaWzM0HpL4tMnm7NHChQo2EDPfaBLJ4diWJDIegdwCCRY0Nn+UfOU5cfSXbTjAw2CnzaghJSkpZwtfIg1sxIMfNKluX/z7xmzdlsfR5MllVAP91gfIX6sfhX5xZYBPiV5De14HnKauwIPziPLwVryRLSzHclq6Hp8PSHE0PnEeJPMzu2rM5Yef5Qirl+vrWCjjHhUS/dAe58mYD9T7QLmiTvLaD6tHQJEqtE5UKkAt1rEA0h6D9fX1SOpeTlk6DWFiC1q1b9PrrDR9GnkNa+kCqnEm9gT7UDe4946Aia/XlEaVvDSqI0K+vr6rHKOF52XAM+pIZCi4LapF3tWNh3BfxhQ0zAH5cw84yPZeW65hdmSBUkDmLkPpRHxjSCUsMcxYbZD51yfPyjTjVRJS2zC9s8UV4gh3Et0Brcpq1T95StdBFKFQ/HTyteY3USo+ZJUfWsQoLx04T4SU6vLo/T0iyQjTq3mKmvmwfyO8B4QfKvs0GplEj1+Zv8/cdYlJlIoKwqH9mNNQ4D7GqfaLEKp0IJvp7HQNbQb1Bwln3P6gVsziCZ8xgEChJAO2gHxIPoIzy7LroZOqhRrV1Bn8L18x+h9KZF0vqXp0p6RYGayNqagaMdvMesVM9bBPl836RWCJyZouBJCw6gSSodOWZnKyKXcpbzfSDJq0kOo8oVVtQSAGpUB/KxiiwMxUvKpBLtYuzh2IIszdbxed2FYYBLlgonzORtWLJSf7hCzWxoydAWIAEwUcG4foo6X5gGANQBuDA8kMqhYgEF2IcBRVUWfYvZVHNZpoIKmOwIBqQQXFdDlTvcNaGg1yirihS7MprD8q7feaKR0hXsLw4egGUWYkpH3C7FmBYVBuKgxPgZWWa5bKSs8yXISVUDs48RII0XTqHglZlDKcuYDYsxytRuUkk6ONmgnHECWtmOYBINKJyAksLHKhFKEZVNQBuP6O9gGHQqYS7UDl2ykApSoHVLqmJ67nWHIlFCpYOjqSaVQTLXmeoNQt21SdaQpc0FFTUrL1DMmho+p7snSgIAasaVjKvwjKogWZkqIFR/UHBBtSgZxaN/hMUFiWHfOARcEBIbwk0oDXcnUtHVuz2HCZQaODcHxikzJQWcqc2UBy4WokhLAUCjmXU/fA0Ed47NqeSIbEqQmXst4UKFFSRh/tgyf9PIVN7v8AeJKQKlZAVyNmDiuYmrZXaOBrP19fVDvH0h297Mft2FErvDLKVhYOXM7BSWIcfi3jg/Fex+JkryFGe7KTans1GvGfJFt2Wg1VAGCnJAKSA4VTzLAVvcfAQFxSYEKS5Au2uwgo8Dn37leulaX8v8UiuxyiSkEaH5mzxPhTH5WhveAl3fc9Qzw4qcNEWGwIJcDSrRZYXh61OpMskCpYE3FPP/ED/gAZMhncu3t9NExpt9bxMvBLAzGWoAmhIPlt5ViZXC5j1lr6cpJo3TrBQWQAfXTT6MTSZdCa66ba1t/iDcFwaYskZSGa4y3rr7e2kFr7OTgHCAaWf5dfhaCpeEGimma9N92P5/LSAEK5VHySPIF//Vov8b2fnBKmQVaU2PTe9OvvFN7NTwlshJOzFi52tQx2nXRy0UKTpExk8pUAPlto3XTa29mjsdiGByCtWzBx0MOR2WxIBHd3O6drmv08daZxNB/ZuWUyQxlnOpSiFZiaco8vBfrBuOxgTKWaILEDJMBcnoQ7bsWZzSHyMAqXKQlSByJSHZ6sHJoxq+8U3HZMyblRKlkq5lEAA8oBSATRqvTpGnpEvJiJiiS+9Ylkp12+qRc4bsNilrylAQNVEghmejFztSLIfZ5iEEMlKkgGrs9qVF39PKFfR1FDJlkEUt69P19ulLBANuj/ADp8CIIxHZqfJSVKl0B0L7gGlQKv7RBKQ5JDsAWHk7/P4xnl/JaOwmQ4c2A+YLpf3PtDlrKjerauPEXezbdPyahCiCACbmldmfpDpPD5qiwQotSxFbAafXwkrZS0gSZQHy9NC3kzimwinni4dwLb0t8DGqxPZ+ecyQg2voRSxN9Q3nSKRPAJ615e6UCXNUlIpepoL/FovBPySk0LBqcBg7ZQB7Zq3Id9NTF1h5xYAblO+YsABS4vT+IR5w7sPiAoF0gZXrzAKLgpIFw1z/F0jSYPsMos7uNhTXfqSYaUGxVNIzU2W+Yv4Uk7smWFMS13L7gOOkCzcIoJdtQRq1wRoQLFjt1aN4r7P1gUdqXDlhoCGZ7eUS4XsGVjKoKUd3Iq4Oh6D2jihJDOcTByXC0qCXUS43AAKWozsS79DqYIxskqRlDqzKDEi1CrIoks79bC9K7rF/ZsogtmSSDUWDgizNrFRM7CTpaClJcAkgMRmJAczDrUAt0axMDhIFNGWwuEdBd2Jy2rfMSACam2jZRo8F4jhpRM7xYOXmIQU3WpVWUAOXOo7UUrUtF3w2QoSO7Xh5yVBRYlYRQMAS4zZg1GoGo8F4XgxysxYpY1VbZwbGr+dX1T3/R32/ZluFhRmSUFRYZWJrYFTUNHYg6UADsI712OWe6rHMpfZhOZKshd7adH3b/cdW7M4cplDMI0Q6Izey6hQoUOIeEQBjeComXAhQoAAB2RlbRXY7sFLWfCk0aoBpdvJ4UKAAWT9nyU0AAGwAA+EFYbsKlJ0baFCgAKV2Llw2X2KQLwoUAEsvsdLBeDh2elfhEKFABGezEraPB2XlNaFCgAdJ7Myk6R6ezUr8IhQoAI5nZaURaAD2JRmfSFCgAPldlpQFoL/wCiy2bKI9hQAQTOzkojwiKCd2ARm5EpSDsAPkIUKAD1HYNINKbwXL7EohQoADU9lZTM0RzeyEs6QoUABWG7Oy0hmgyXw5CbJEKFABMcOnaEnDpFgI8hQAPKBtESsGk3Aj2FABX4ns5LWXIiaTwSWkeEQoUAEo4XL/CIJQgCghQoAHQoUK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cxnSp>
        <p:nvCxnSpPr>
          <p:cNvPr id="49" name="Straight Connector 48"/>
          <p:cNvCxnSpPr/>
          <p:nvPr/>
        </p:nvCxnSpPr>
        <p:spPr>
          <a:xfrm rot="5400000">
            <a:off x="1203698" y="2722959"/>
            <a:ext cx="4019576" cy="2383"/>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29216" y="4357700"/>
            <a:ext cx="718466" cy="338554"/>
          </a:xfrm>
          <a:prstGeom prst="rect">
            <a:avLst/>
          </a:prstGeom>
          <a:noFill/>
        </p:spPr>
        <p:txBody>
          <a:bodyPr wrap="none" rtlCol="0">
            <a:spAutoFit/>
          </a:bodyPr>
          <a:lstStyle/>
          <a:p>
            <a:r>
              <a:rPr lang="en-US" dirty="0" smtClean="0">
                <a:solidFill>
                  <a:schemeClr val="bg1"/>
                </a:solidFill>
              </a:rPr>
              <a:t>primal</a:t>
            </a:r>
            <a:endParaRPr lang="en-GB" dirty="0">
              <a:solidFill>
                <a:schemeClr val="bg1"/>
              </a:solidFill>
            </a:endParaRPr>
          </a:p>
        </p:txBody>
      </p:sp>
      <p:sp>
        <p:nvSpPr>
          <p:cNvPr id="64" name="TextBox 63"/>
          <p:cNvSpPr txBox="1"/>
          <p:nvPr/>
        </p:nvSpPr>
        <p:spPr>
          <a:xfrm>
            <a:off x="3285757" y="4357700"/>
            <a:ext cx="786177" cy="338554"/>
          </a:xfrm>
          <a:prstGeom prst="rect">
            <a:avLst/>
          </a:prstGeom>
          <a:noFill/>
        </p:spPr>
        <p:txBody>
          <a:bodyPr wrap="none" rtlCol="0">
            <a:spAutoFit/>
          </a:bodyPr>
          <a:lstStyle/>
          <a:p>
            <a:r>
              <a:rPr lang="en-US" dirty="0" smtClean="0">
                <a:solidFill>
                  <a:schemeClr val="bg1"/>
                </a:solidFill>
              </a:rPr>
              <a:t>Fourier</a:t>
            </a:r>
            <a:endParaRPr lang="en-GB" dirty="0">
              <a:solidFill>
                <a:schemeClr val="bg1"/>
              </a:solidFill>
            </a:endParaRPr>
          </a:p>
        </p:txBody>
      </p:sp>
      <p:grpSp>
        <p:nvGrpSpPr>
          <p:cNvPr id="156" name="Group 155"/>
          <p:cNvGrpSpPr/>
          <p:nvPr/>
        </p:nvGrpSpPr>
        <p:grpSpPr>
          <a:xfrm>
            <a:off x="785786" y="928676"/>
            <a:ext cx="2030034" cy="785818"/>
            <a:chOff x="1643042" y="2041726"/>
            <a:chExt cx="1000132" cy="387147"/>
          </a:xfrm>
        </p:grpSpPr>
        <p:cxnSp>
          <p:nvCxnSpPr>
            <p:cNvPr id="157" name="Straight Arrow Connector 156"/>
            <p:cNvCxnSpPr/>
            <p:nvPr/>
          </p:nvCxnSpPr>
          <p:spPr>
            <a:xfrm rot="5400000" flipH="1" flipV="1">
              <a:off x="1500815" y="2285349"/>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1643439" y="2427939"/>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61685" y="242520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1593139" y="223450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2"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3000364" y="1142990"/>
            <a:ext cx="571504" cy="571504"/>
          </a:xfrm>
          <a:prstGeom prst="rect">
            <a:avLst/>
          </a:prstGeom>
          <a:noFill/>
          <a:ln w="9525">
            <a:noFill/>
            <a:miter lim="800000"/>
            <a:headEnd/>
            <a:tailEnd/>
          </a:ln>
          <a:effectLst/>
        </p:spPr>
      </p:pic>
      <p:grpSp>
        <p:nvGrpSpPr>
          <p:cNvPr id="164" name="Group 136"/>
          <p:cNvGrpSpPr/>
          <p:nvPr/>
        </p:nvGrpSpPr>
        <p:grpSpPr>
          <a:xfrm>
            <a:off x="4538722" y="785800"/>
            <a:ext cx="3033674" cy="1001111"/>
            <a:chOff x="1285852" y="3261522"/>
            <a:chExt cx="6281781" cy="1239053"/>
          </a:xfrm>
        </p:grpSpPr>
        <p:cxnSp>
          <p:nvCxnSpPr>
            <p:cNvPr id="167" name="Straight Arrow Connector 166"/>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1071538" y="1071552"/>
            <a:ext cx="1077218" cy="338554"/>
          </a:xfrm>
          <a:prstGeom prst="rect">
            <a:avLst/>
          </a:prstGeom>
          <a:noFill/>
        </p:spPr>
        <p:txBody>
          <a:bodyPr wrap="none" rtlCol="0">
            <a:spAutoFit/>
          </a:bodyPr>
          <a:lstStyle/>
          <a:p>
            <a:r>
              <a:rPr lang="en-US" smtClean="0">
                <a:solidFill>
                  <a:schemeClr val="bg1"/>
                </a:solidFill>
              </a:rPr>
              <a:t>Dirac delta</a:t>
            </a:r>
            <a:endParaRPr lang="en-GB" dirty="0">
              <a:solidFill>
                <a:schemeClr val="bg1"/>
              </a:solidFill>
            </a:endParaRPr>
          </a:p>
        </p:txBody>
      </p:sp>
      <p:sp>
        <p:nvSpPr>
          <p:cNvPr id="173" name="TextBox 172"/>
          <p:cNvSpPr txBox="1"/>
          <p:nvPr/>
        </p:nvSpPr>
        <p:spPr>
          <a:xfrm>
            <a:off x="928662" y="1661692"/>
            <a:ext cx="292068" cy="338554"/>
          </a:xfrm>
          <a:prstGeom prst="rect">
            <a:avLst/>
          </a:prstGeom>
          <a:noFill/>
        </p:spPr>
        <p:txBody>
          <a:bodyPr wrap="none" rtlCol="0">
            <a:spAutoFit/>
          </a:bodyPr>
          <a:lstStyle/>
          <a:p>
            <a:r>
              <a:rPr lang="en-US" dirty="0" smtClean="0">
                <a:solidFill>
                  <a:schemeClr val="bg1"/>
                </a:solidFill>
              </a:rPr>
              <a:t>p</a:t>
            </a:r>
            <a:endParaRPr lang="en-GB" dirty="0">
              <a:solidFill>
                <a:schemeClr val="bg1"/>
              </a:solidFill>
            </a:endParaRPr>
          </a:p>
        </p:txBody>
      </p:sp>
      <p:sp>
        <p:nvSpPr>
          <p:cNvPr id="107" name="TextBox 106"/>
          <p:cNvSpPr txBox="1"/>
          <p:nvPr/>
        </p:nvSpPr>
        <p:spPr>
          <a:xfrm>
            <a:off x="2559036" y="875874"/>
            <a:ext cx="1655774" cy="338554"/>
          </a:xfrm>
          <a:prstGeom prst="rect">
            <a:avLst/>
          </a:prstGeom>
          <a:noFill/>
        </p:spPr>
        <p:txBody>
          <a:bodyPr wrap="none" rtlCol="0">
            <a:spAutoFit/>
          </a:bodyPr>
          <a:lstStyle/>
          <a:p>
            <a:r>
              <a:rPr lang="en-US" dirty="0" smtClean="0">
                <a:solidFill>
                  <a:schemeClr val="bg1"/>
                </a:solidFill>
              </a:rPr>
              <a:t>Fourier transform</a:t>
            </a:r>
            <a:endParaRPr lang="en-GB" dirty="0">
              <a:solidFill>
                <a:schemeClr val="bg1"/>
              </a:solidFill>
            </a:endParaRPr>
          </a:p>
        </p:txBody>
      </p:sp>
      <p:sp>
        <p:nvSpPr>
          <p:cNvPr id="60" name="TextBox 59"/>
          <p:cNvSpPr txBox="1"/>
          <p:nvPr/>
        </p:nvSpPr>
        <p:spPr>
          <a:xfrm>
            <a:off x="6500826" y="1733130"/>
            <a:ext cx="1055610" cy="338554"/>
          </a:xfrm>
          <a:prstGeom prst="rect">
            <a:avLst/>
          </a:prstGeom>
          <a:noFill/>
        </p:spPr>
        <p:txBody>
          <a:bodyPr wrap="none" rtlCol="0">
            <a:spAutoFit/>
          </a:bodyPr>
          <a:lstStyle/>
          <a:p>
            <a:r>
              <a:rPr lang="en-US" smtClean="0">
                <a:solidFill>
                  <a:schemeClr val="bg1"/>
                </a:solidFill>
              </a:rPr>
              <a:t>Frequency</a:t>
            </a:r>
            <a:endParaRPr lang="en-GB" dirty="0">
              <a:solidFill>
                <a:schemeClr val="bg1"/>
              </a:solidFill>
            </a:endParaRPr>
          </a:p>
        </p:txBody>
      </p:sp>
      <p:sp>
        <p:nvSpPr>
          <p:cNvPr id="61" name="Rectangle 60"/>
          <p:cNvSpPr/>
          <p:nvPr/>
        </p:nvSpPr>
        <p:spPr>
          <a:xfrm>
            <a:off x="5072066" y="857238"/>
            <a:ext cx="142876" cy="1143008"/>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5" name="Rectangle 74"/>
          <p:cNvSpPr/>
          <p:nvPr/>
        </p:nvSpPr>
        <p:spPr>
          <a:xfrm>
            <a:off x="3482332" y="2143122"/>
            <a:ext cx="404815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76" name="Group 75"/>
          <p:cNvGrpSpPr/>
          <p:nvPr/>
        </p:nvGrpSpPr>
        <p:grpSpPr>
          <a:xfrm>
            <a:off x="3714744" y="2214560"/>
            <a:ext cx="3357586" cy="2214578"/>
            <a:chOff x="3714744" y="2143122"/>
            <a:chExt cx="3357586" cy="2214578"/>
          </a:xfrm>
        </p:grpSpPr>
        <p:grpSp>
          <p:nvGrpSpPr>
            <p:cNvPr id="77" name="Group 74"/>
            <p:cNvGrpSpPr/>
            <p:nvPr/>
          </p:nvGrpSpPr>
          <p:grpSpPr>
            <a:xfrm>
              <a:off x="3714744" y="3211600"/>
              <a:ext cx="3357586" cy="726"/>
              <a:chOff x="2500442" y="3134347"/>
              <a:chExt cx="4332758" cy="528"/>
            </a:xfrm>
          </p:grpSpPr>
          <p:cxnSp>
            <p:nvCxnSpPr>
              <p:cNvPr id="81" name="Straight Arrow Connector 80"/>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78" name="Group 76"/>
            <p:cNvGrpSpPr/>
            <p:nvPr/>
          </p:nvGrpSpPr>
          <p:grpSpPr>
            <a:xfrm>
              <a:off x="5396923" y="2143122"/>
              <a:ext cx="425" cy="2214578"/>
              <a:chOff x="5396923" y="2143122"/>
              <a:chExt cx="425" cy="2214578"/>
            </a:xfrm>
          </p:grpSpPr>
          <p:cxnSp>
            <p:nvCxnSpPr>
              <p:cNvPr id="79" name="Straight Arrow Connector 78"/>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83" name="Oval 82"/>
          <p:cNvSpPr/>
          <p:nvPr/>
        </p:nvSpPr>
        <p:spPr>
          <a:xfrm>
            <a:off x="4526502" y="2500312"/>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6532182" y="3019014"/>
            <a:ext cx="540148" cy="338554"/>
          </a:xfrm>
          <a:prstGeom prst="rect">
            <a:avLst/>
          </a:prstGeom>
          <a:noFill/>
        </p:spPr>
        <p:txBody>
          <a:bodyPr wrap="none" rtlCol="0">
            <a:spAutoFit/>
          </a:bodyPr>
          <a:lstStyle/>
          <a:p>
            <a:r>
              <a:rPr lang="en-US" dirty="0" smtClean="0">
                <a:solidFill>
                  <a:schemeClr val="bg1"/>
                </a:solidFill>
              </a:rPr>
              <a:t>Real</a:t>
            </a:r>
            <a:endParaRPr lang="en-GB" dirty="0">
              <a:solidFill>
                <a:schemeClr val="bg1"/>
              </a:solidFill>
            </a:endParaRPr>
          </a:p>
        </p:txBody>
      </p:sp>
      <p:sp>
        <p:nvSpPr>
          <p:cNvPr id="85" name="TextBox 84"/>
          <p:cNvSpPr txBox="1"/>
          <p:nvPr/>
        </p:nvSpPr>
        <p:spPr>
          <a:xfrm>
            <a:off x="5389174" y="2143122"/>
            <a:ext cx="1011239" cy="338554"/>
          </a:xfrm>
          <a:prstGeom prst="rect">
            <a:avLst/>
          </a:prstGeom>
          <a:noFill/>
        </p:spPr>
        <p:txBody>
          <a:bodyPr wrap="none" rtlCol="0">
            <a:spAutoFit/>
          </a:bodyPr>
          <a:lstStyle/>
          <a:p>
            <a:r>
              <a:rPr lang="en-US" dirty="0" smtClean="0">
                <a:solidFill>
                  <a:schemeClr val="bg1"/>
                </a:solidFill>
              </a:rPr>
              <a:t>Imaginary</a:t>
            </a:r>
            <a:endParaRPr lang="en-GB" dirty="0">
              <a:solidFill>
                <a:schemeClr val="bg1"/>
              </a:solidFill>
            </a:endParaRPr>
          </a:p>
        </p:txBody>
      </p:sp>
      <p:sp>
        <p:nvSpPr>
          <p:cNvPr id="86" name="TextBox 85"/>
          <p:cNvSpPr txBox="1"/>
          <p:nvPr/>
        </p:nvSpPr>
        <p:spPr>
          <a:xfrm>
            <a:off x="6072198" y="4286262"/>
            <a:ext cx="1415900" cy="338554"/>
          </a:xfrm>
          <a:prstGeom prst="rect">
            <a:avLst/>
          </a:prstGeom>
          <a:solidFill>
            <a:srgbClr val="000000">
              <a:alpha val="76863"/>
            </a:srgbClr>
          </a:solidFill>
        </p:spPr>
        <p:txBody>
          <a:bodyPr wrap="none" rtlCol="0">
            <a:spAutoFit/>
          </a:bodyPr>
          <a:lstStyle/>
          <a:p>
            <a:r>
              <a:rPr lang="en-US" dirty="0" smtClean="0">
                <a:solidFill>
                  <a:schemeClr val="bg1"/>
                </a:solidFill>
              </a:rPr>
              <a:t>Complex plane</a:t>
            </a:r>
            <a:endParaRPr lang="en-GB" dirty="0">
              <a:solidFill>
                <a:schemeClr val="bg1"/>
              </a:solidFill>
            </a:endParaRPr>
          </a:p>
        </p:txBody>
      </p:sp>
      <p:sp>
        <p:nvSpPr>
          <p:cNvPr id="87" name="Oval 86"/>
          <p:cNvSpPr/>
          <p:nvPr/>
        </p:nvSpPr>
        <p:spPr>
          <a:xfrm>
            <a:off x="4636953" y="2766609"/>
            <a:ext cx="142876" cy="1428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88" name="Straight Arrow Connector 87"/>
          <p:cNvCxnSpPr/>
          <p:nvPr/>
        </p:nvCxnSpPr>
        <p:spPr>
          <a:xfrm rot="10800000">
            <a:off x="4773345" y="2909485"/>
            <a:ext cx="610519" cy="415660"/>
          </a:xfrm>
          <a:prstGeom prst="straightConnector1">
            <a:avLst/>
          </a:prstGeom>
          <a:ln w="38100">
            <a:solidFill>
              <a:srgbClr val="FFFF00"/>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89" name="Arc 88"/>
          <p:cNvSpPr/>
          <p:nvPr/>
        </p:nvSpPr>
        <p:spPr>
          <a:xfrm>
            <a:off x="5033156" y="3032906"/>
            <a:ext cx="714380" cy="642942"/>
          </a:xfrm>
          <a:prstGeom prst="arc">
            <a:avLst>
              <a:gd name="adj1" fmla="val 283068"/>
              <a:gd name="adj2" fmla="val 12521212"/>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TextBox 89"/>
          <p:cNvSpPr txBox="1"/>
          <p:nvPr/>
        </p:nvSpPr>
        <p:spPr>
          <a:xfrm>
            <a:off x="4968105" y="2804700"/>
            <a:ext cx="1032655" cy="338554"/>
          </a:xfrm>
          <a:prstGeom prst="rect">
            <a:avLst/>
          </a:prstGeom>
          <a:noFill/>
        </p:spPr>
        <p:txBody>
          <a:bodyPr wrap="none" rtlCol="0">
            <a:spAutoFit/>
          </a:bodyPr>
          <a:lstStyle/>
          <a:p>
            <a:r>
              <a:rPr lang="en-US" dirty="0" smtClean="0">
                <a:solidFill>
                  <a:srgbClr val="FFFF00"/>
                </a:solidFill>
              </a:rPr>
              <a:t>amplitude</a:t>
            </a:r>
            <a:endParaRPr lang="en-GB" dirty="0">
              <a:solidFill>
                <a:srgbClr val="FFFF00"/>
              </a:solidFill>
            </a:endParaRPr>
          </a:p>
        </p:txBody>
      </p:sp>
      <p:sp>
        <p:nvSpPr>
          <p:cNvPr id="91" name="TextBox 90"/>
          <p:cNvSpPr txBox="1"/>
          <p:nvPr/>
        </p:nvSpPr>
        <p:spPr>
          <a:xfrm>
            <a:off x="4786314" y="3590518"/>
            <a:ext cx="679994" cy="338554"/>
          </a:xfrm>
          <a:prstGeom prst="rect">
            <a:avLst/>
          </a:prstGeom>
          <a:noFill/>
        </p:spPr>
        <p:txBody>
          <a:bodyPr wrap="none" rtlCol="0">
            <a:spAutoFit/>
          </a:bodyPr>
          <a:lstStyle/>
          <a:p>
            <a:r>
              <a:rPr lang="en-US" dirty="0" smtClean="0">
                <a:solidFill>
                  <a:schemeClr val="tx2">
                    <a:lumMod val="40000"/>
                    <a:lumOff val="60000"/>
                  </a:schemeClr>
                </a:solidFill>
              </a:rPr>
              <a:t>phase</a:t>
            </a:r>
            <a:endParaRPr lang="en-GB" dirty="0">
              <a:solidFill>
                <a:schemeClr val="tx2">
                  <a:lumMod val="40000"/>
                  <a:lumOff val="60000"/>
                </a:schemeClr>
              </a:solidFill>
            </a:endParaRPr>
          </a:p>
        </p:txBody>
      </p:sp>
      <p:grpSp>
        <p:nvGrpSpPr>
          <p:cNvPr id="94" name="Group 93"/>
          <p:cNvGrpSpPr/>
          <p:nvPr/>
        </p:nvGrpSpPr>
        <p:grpSpPr>
          <a:xfrm>
            <a:off x="817469" y="928171"/>
            <a:ext cx="1900519" cy="785818"/>
            <a:chOff x="857224" y="936122"/>
            <a:chExt cx="1900519" cy="785818"/>
          </a:xfrm>
        </p:grpSpPr>
        <p:cxnSp>
          <p:nvCxnSpPr>
            <p:cNvPr id="92" name="Straight Connector 91"/>
            <p:cNvCxnSpPr/>
            <p:nvPr/>
          </p:nvCxnSpPr>
          <p:spPr>
            <a:xfrm>
              <a:off x="857224" y="1714494"/>
              <a:ext cx="1900519" cy="8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718092" y="1327419"/>
              <a:ext cx="785818" cy="32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Oval 43"/>
          <p:cNvSpPr/>
          <p:nvPr/>
        </p:nvSpPr>
        <p:spPr>
          <a:xfrm>
            <a:off x="5072066" y="1071552"/>
            <a:ext cx="142876" cy="142876"/>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5" name="Oval 44"/>
          <p:cNvSpPr/>
          <p:nvPr/>
        </p:nvSpPr>
        <p:spPr>
          <a:xfrm>
            <a:off x="5072066" y="1857370"/>
            <a:ext cx="142876" cy="14287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0078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2000"/>
                                        <p:tgtEl>
                                          <p:spTgt spid="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20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94"/>
                                        </p:tgtEl>
                                      </p:cBhvr>
                                      <p:by x="1000" y="1000"/>
                                    </p:animScale>
                                  </p:childTnLst>
                                </p:cTn>
                              </p:par>
                              <p:par>
                                <p:cTn id="18" presetID="49" presetClass="path" presetSubtype="0" accel="50000" decel="50000" fill="hold" nodeType="withEffect">
                                  <p:stCondLst>
                                    <p:cond delay="0"/>
                                  </p:stCondLst>
                                  <p:childTnLst>
                                    <p:animMotion origin="layout" path="M 8.33333E-7 -8.917E-7 L 0.32257 0.29898 " pathEditMode="relative" rAng="0" ptsTypes="AA">
                                      <p:cBhvr>
                                        <p:cTn id="19" dur="2000" fill="hold"/>
                                        <p:tgtEl>
                                          <p:spTgt spid="94"/>
                                        </p:tgtEl>
                                        <p:attrNameLst>
                                          <p:attrName>ppt_x</p:attrName>
                                          <p:attrName>ppt_y</p:attrName>
                                        </p:attrNameLst>
                                      </p:cBhvr>
                                      <p:rCtr x="16100" y="14900"/>
                                    </p:animMotion>
                                  </p:childTnLst>
                                </p:cTn>
                              </p:par>
                              <p:par>
                                <p:cTn id="20" presetID="10"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2000"/>
                                        <p:tgtEl>
                                          <p:spTgt spid="8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2000"/>
                                        <p:tgtEl>
                                          <p:spTgt spid="8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20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2000"/>
                                        <p:tgtEl>
                                          <p:spTgt spid="87"/>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20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2000"/>
                                        <p:tgtEl>
                                          <p:spTgt spid="8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2000"/>
                                        <p:tgtEl>
                                          <p:spTgt spid="9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20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2000"/>
                                        <p:tgtEl>
                                          <p:spTgt spid="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2000"/>
                                        <p:tgtEl>
                                          <p:spTgt spid="4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5" grpId="0" animBg="1"/>
      <p:bldP spid="83" grpId="0" animBg="1"/>
      <p:bldP spid="84" grpId="0"/>
      <p:bldP spid="85" grpId="0"/>
      <p:bldP spid="86" grpId="0" animBg="1"/>
      <p:bldP spid="87" grpId="0" animBg="1"/>
      <p:bldP spid="89" grpId="0" animBg="1"/>
      <p:bldP spid="90" grpId="0"/>
      <p:bldP spid="91" grpId="0"/>
      <p:bldP spid="44" grpId="0" animBg="1"/>
      <p:bldP spid="45"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dissecting the sampling spectrum</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17"/>
          <p:cNvGrpSpPr/>
          <p:nvPr/>
        </p:nvGrpSpPr>
        <p:grpSpPr>
          <a:xfrm>
            <a:off x="1357290" y="1071552"/>
            <a:ext cx="2030029" cy="785818"/>
            <a:chOff x="1643042" y="2041726"/>
            <a:chExt cx="1000132" cy="387147"/>
          </a:xfrm>
        </p:grpSpPr>
        <p:cxnSp>
          <p:nvCxnSpPr>
            <p:cNvPr id="42" name="Straight Arrow Connector 41"/>
            <p:cNvCxnSpPr/>
            <p:nvPr/>
          </p:nvCxnSpPr>
          <p:spPr>
            <a:xfrm rot="5400000" flipH="1" flipV="1">
              <a:off x="1500815" y="2285349"/>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643439" y="2427939"/>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61685" y="242520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593139" y="223450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Group 133"/>
          <p:cNvGrpSpPr/>
          <p:nvPr/>
        </p:nvGrpSpPr>
        <p:grpSpPr>
          <a:xfrm>
            <a:off x="4643438" y="1071921"/>
            <a:ext cx="2857520" cy="856888"/>
            <a:chOff x="2938450" y="3224217"/>
            <a:chExt cx="5260318" cy="1214445"/>
          </a:xfrm>
        </p:grpSpPr>
        <p:grpSp>
          <p:nvGrpSpPr>
            <p:cNvPr id="4" name="Group 136"/>
            <p:cNvGrpSpPr/>
            <p:nvPr/>
          </p:nvGrpSpPr>
          <p:grpSpPr>
            <a:xfrm>
              <a:off x="2938627" y="3224217"/>
              <a:ext cx="5261190" cy="1001110"/>
              <a:chOff x="1285852" y="3261522"/>
              <a:chExt cx="6281781" cy="1239053"/>
            </a:xfrm>
          </p:grpSpPr>
          <p:cxnSp>
            <p:nvCxnSpPr>
              <p:cNvPr id="50" name="Straight Arrow Connector 49"/>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2938450" y="3652844"/>
              <a:ext cx="521497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009888" y="3867158"/>
              <a:ext cx="5143536" cy="57150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5072066" y="857238"/>
            <a:ext cx="142876" cy="11430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4" name="Rectangle 53"/>
          <p:cNvSpPr/>
          <p:nvPr/>
        </p:nvSpPr>
        <p:spPr>
          <a:xfrm>
            <a:off x="3481380" y="2143122"/>
            <a:ext cx="404815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8" name="Group 77"/>
          <p:cNvGrpSpPr/>
          <p:nvPr/>
        </p:nvGrpSpPr>
        <p:grpSpPr>
          <a:xfrm>
            <a:off x="3714744" y="2285998"/>
            <a:ext cx="3357586" cy="2214578"/>
            <a:chOff x="3714744" y="2143122"/>
            <a:chExt cx="3357586" cy="2214578"/>
          </a:xfrm>
        </p:grpSpPr>
        <p:grpSp>
          <p:nvGrpSpPr>
            <p:cNvPr id="9" name="Group 74"/>
            <p:cNvGrpSpPr/>
            <p:nvPr/>
          </p:nvGrpSpPr>
          <p:grpSpPr>
            <a:xfrm>
              <a:off x="3714744" y="3211600"/>
              <a:ext cx="3357586" cy="726"/>
              <a:chOff x="2500442" y="3134347"/>
              <a:chExt cx="4332758" cy="528"/>
            </a:xfrm>
          </p:grpSpPr>
          <p:cxnSp>
            <p:nvCxnSpPr>
              <p:cNvPr id="65" name="Straight Arrow Connector 64"/>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0" name="Group 76"/>
            <p:cNvGrpSpPr/>
            <p:nvPr/>
          </p:nvGrpSpPr>
          <p:grpSpPr>
            <a:xfrm>
              <a:off x="5396923" y="2143122"/>
              <a:ext cx="425" cy="2214578"/>
              <a:chOff x="5396923" y="2143122"/>
              <a:chExt cx="425" cy="2214578"/>
            </a:xfrm>
          </p:grpSpPr>
          <p:cxnSp>
            <p:nvCxnSpPr>
              <p:cNvPr id="64" name="Straight Arrow Connector 63"/>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pic>
        <p:nvPicPr>
          <p:cNvPr id="79"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3714744" y="1214428"/>
            <a:ext cx="571504" cy="571504"/>
          </a:xfrm>
          <a:prstGeom prst="rect">
            <a:avLst/>
          </a:prstGeom>
          <a:noFill/>
          <a:ln w="9525">
            <a:noFill/>
            <a:miter lim="800000"/>
            <a:headEnd/>
            <a:tailEnd/>
          </a:ln>
          <a:effectLst/>
        </p:spPr>
      </p:pic>
      <p:sp>
        <p:nvSpPr>
          <p:cNvPr id="80" name="Oval 79"/>
          <p:cNvSpPr/>
          <p:nvPr/>
        </p:nvSpPr>
        <p:spPr>
          <a:xfrm>
            <a:off x="4526502" y="2500312"/>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6532182" y="3019014"/>
            <a:ext cx="540148" cy="338554"/>
          </a:xfrm>
          <a:prstGeom prst="rect">
            <a:avLst/>
          </a:prstGeom>
          <a:noFill/>
        </p:spPr>
        <p:txBody>
          <a:bodyPr wrap="none" rtlCol="0">
            <a:spAutoFit/>
          </a:bodyPr>
          <a:lstStyle/>
          <a:p>
            <a:r>
              <a:rPr lang="en-US" dirty="0" smtClean="0">
                <a:solidFill>
                  <a:schemeClr val="bg1"/>
                </a:solidFill>
              </a:rPr>
              <a:t>Real</a:t>
            </a:r>
            <a:endParaRPr lang="en-GB" dirty="0">
              <a:solidFill>
                <a:schemeClr val="bg1"/>
              </a:solidFill>
            </a:endParaRPr>
          </a:p>
        </p:txBody>
      </p:sp>
      <p:sp>
        <p:nvSpPr>
          <p:cNvPr id="82" name="TextBox 81"/>
          <p:cNvSpPr txBox="1"/>
          <p:nvPr/>
        </p:nvSpPr>
        <p:spPr>
          <a:xfrm>
            <a:off x="5389174" y="2143122"/>
            <a:ext cx="1011239" cy="338554"/>
          </a:xfrm>
          <a:prstGeom prst="rect">
            <a:avLst/>
          </a:prstGeom>
          <a:noFill/>
        </p:spPr>
        <p:txBody>
          <a:bodyPr wrap="none" rtlCol="0">
            <a:spAutoFit/>
          </a:bodyPr>
          <a:lstStyle/>
          <a:p>
            <a:r>
              <a:rPr lang="en-US" dirty="0" smtClean="0">
                <a:solidFill>
                  <a:schemeClr val="bg1"/>
                </a:solidFill>
              </a:rPr>
              <a:t>Imaginary</a:t>
            </a:r>
            <a:endParaRPr lang="en-GB" dirty="0">
              <a:solidFill>
                <a:schemeClr val="bg1"/>
              </a:solidFill>
            </a:endParaRPr>
          </a:p>
        </p:txBody>
      </p:sp>
      <p:sp>
        <p:nvSpPr>
          <p:cNvPr id="83" name="TextBox 82"/>
          <p:cNvSpPr txBox="1"/>
          <p:nvPr/>
        </p:nvSpPr>
        <p:spPr>
          <a:xfrm>
            <a:off x="6072198" y="4286262"/>
            <a:ext cx="1415900" cy="338554"/>
          </a:xfrm>
          <a:prstGeom prst="rect">
            <a:avLst/>
          </a:prstGeom>
          <a:solidFill>
            <a:srgbClr val="000000">
              <a:alpha val="76863"/>
            </a:srgbClr>
          </a:solidFill>
        </p:spPr>
        <p:txBody>
          <a:bodyPr wrap="none" rtlCol="0">
            <a:spAutoFit/>
          </a:bodyPr>
          <a:lstStyle/>
          <a:p>
            <a:r>
              <a:rPr lang="en-US" dirty="0" smtClean="0">
                <a:solidFill>
                  <a:schemeClr val="bg1"/>
                </a:solidFill>
              </a:rPr>
              <a:t>Complex plane</a:t>
            </a:r>
            <a:endParaRPr lang="en-GB" dirty="0">
              <a:solidFill>
                <a:schemeClr val="bg1"/>
              </a:solidFill>
            </a:endParaRPr>
          </a:p>
        </p:txBody>
      </p:sp>
      <p:sp>
        <p:nvSpPr>
          <p:cNvPr id="84" name="Oval 83"/>
          <p:cNvSpPr/>
          <p:nvPr/>
        </p:nvSpPr>
        <p:spPr>
          <a:xfrm>
            <a:off x="4636953" y="2766609"/>
            <a:ext cx="142876" cy="1428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1622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 -2.07035E-6 L 0.26042 -0.00185 " pathEditMode="relative" rAng="0" ptsTypes="AA">
                                      <p:cBhvr>
                                        <p:cTn id="6" dur="2000" fill="hold"/>
                                        <p:tgtEl>
                                          <p:spTgt spid="53"/>
                                        </p:tgtEl>
                                        <p:attrNameLst>
                                          <p:attrName>ppt_x</p:attrName>
                                          <p:attrName>ppt_y</p:attrName>
                                        </p:attrNameLst>
                                      </p:cBhvr>
                                      <p:rCtr x="13000" y="-100"/>
                                    </p:animMotion>
                                  </p:childTnLst>
                                </p:cTn>
                              </p:par>
                              <p:par>
                                <p:cTn id="7" presetID="1" presetClass="path" presetSubtype="0" accel="50000" decel="50000" fill="hold" grpId="0" nodeType="withEffect">
                                  <p:stCondLst>
                                    <p:cond delay="0"/>
                                  </p:stCondLst>
                                  <p:childTnLst>
                                    <p:animMotion origin="layout" path="M 0.00087 0.0037 C 0.03177 -0.06847 0.0908 -0.08359 0.13142 -0.02899 C 0.17135 0.02591 0.17917 0.13048 0.14826 0.20327 C 0.11684 0.27668 0.05868 0.29025 0.01788 0.23535 C -0.02292 0.18014 -0.03055 0.07681 0.00087 0.0037 Z " pathEditMode="relative" rAng="-24767014" ptsTypes="fffff">
                                      <p:cBhvr>
                                        <p:cTn id="8" dur="2000" fill="hold"/>
                                        <p:tgtEl>
                                          <p:spTgt spid="84"/>
                                        </p:tgtEl>
                                        <p:attrNameLst>
                                          <p:attrName>ppt_x</p:attrName>
                                          <p:attrName>ppt_y</p:attrName>
                                        </p:attrNameLst>
                                      </p:cBhvr>
                                      <p:rCtr x="7400" y="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4"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366682" y="39039"/>
            <a:ext cx="8420160" cy="619125"/>
          </a:xfrm>
        </p:spPr>
        <p:txBody>
          <a:bodyPr>
            <a:normAutofit/>
          </a:bodyPr>
          <a:lstStyle/>
          <a:p>
            <a:pPr algn="ctr"/>
            <a:r>
              <a:rPr lang="en-US" dirty="0" smtClean="0"/>
              <a:t>Review: in the Fourier domain …</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4578" name="AutoShape 2" descr="data:image/jpeg;base64,/9j/4AAQSkZJRgABAQAAAQABAAD/2wCEAAkGBhQSERQUExIWExUVFxoYGRcYFxgWGhwWFhoYFRgYGBsaHCYfFxwjHBgYHy8gIycpLC4tFh4xNTAqNSYrLCkBCQoKDgwOGg8PGikkHCQsKSwsLCwsLCkpLCwsKSksLCwpLCwsLCwsKSwsLCwpLCksKSwsLCwsKSwsLCwsLCwsKf/AABEIALgBEQMBIgACEQEDEQH/xAAcAAABBQEBAQAAAAAAAAAAAAAEAAIDBQYHAQj/xABCEAABAgQEAwYDBQgBBAEFAAABAhEAAyExBBJBUQUiYQYTMnGBkaGx8AdCUsHRFCNicoKi4fGSFTNDwsMWNFNzsv/EABkBAAMBAQEAAAAAAAAAAAAAAAACAwQBBf/EACcRAAICAgIBBAEFAQAAAAAAAAABAhEDIRIxQQQiMlETFCNhcYGh/9oADAMBAAIRAxEAPwDq/aHtZIwYT3hdSjRCWKmrzMSKOG8zGYR9o05Qph5aSSQCpZAADM4u93s1Kbl9vsASuVNIKkAFJFwFOCCwSTUZgatyp9cRx9T4aayv/GRaxNOpG9fjGPLmlGXFGrHji48mbvh/b7vJaZndDIUqL5qkglrigoXev5vV23KAVLlhgNCXd269faOd8F4oE4RCSzgVRzPVRJTbVLno9948RjVLzlRcWy1AbpVql6lz+eafqMifZZYYNdGp4r9qk2QUHu5a0rWU5eZJACQq5sXoxGsE8O+1BS6rloCSLAqBfmNzowe3zaOfcSnhU0IQxyuGp4vvAONwK7iGYGQVKUJfLRtg7tlTcaVJpQNvHfzZKWw/HC+jqsv7SpbnNJWEs4UGL9KtX10i6/8AqqTQ82UhyWZuhF45jw3hFSVOFgC4AU9XNaBqUFKt56GZh6HarB9a/rr184P1U0c/BA0ae2aCf+0sB7mhatW9NdjrSDJfaqQbry/zBt/axrGREoJANmBuLdfP6o0VmPmhg7OsPX+Igkt5Ee8IvWZLO/poM6Hh+1OFWjOMRLAdqrCSCNCCxBh+G7RyV2XR2BNAeo6F44uvhzTDQgAv6Va4bp9V1vDVDIG/lI0cAGnuPh6Vl6ySqkL+mX2byZ2ikAA96kvYCp60FRaCDjg1jHN+F4MmaxLgrLHopQSPZwPSN/Gn0+V5bbRDLiUKJjjj+H4w39vOwiNoRSI0kaCP+oDY/CPTjxsYFyw0wBQYceNjEKscrp5XiBoTQATjHq2EPGPP4fjAjwiqAA0Y/wDhhKx+yfjAJVAUzjCAVAHNk8RDAAi4cmpGvtd2WUlFWzqjfRepxqfKG/8AVZWbJ3qApnylQCmpViX1HvGImdvUMtpZcIKkuoEFQsFAMw9dPWOa8dxRmKKlHMpai5Uzmr1HmCfIH1R5F4HWP7O/4TjMmaCZc1C2JBZQNU39t4ix/aPDySgTJyEmYrKmruSCqrWDC5pUbx80qXZqkhtHIIY1qAKD/MGIQQkn77U8k0AT0SwAH8XWOPJQLHZ9BzO2GDSQDiZblRT4n5gWanUwJP8AtCwSUv3z0JYJU9N6U9Y4sgBSUkfdsHINWGe9/CNB8WfLWwqLAs4FS7pCumvVm1ibzMosSOsS/tSwpnd3lmpYOSUgMdlB3FP9Rdye1mFUkqE9AAd3LEMctjq+nUbiODYKU5ckh0ipFHW1yASR12zeluFkIDJBL2L/AIjqSSKkmtn1NYPzNdh+JM7XhONyZpaXNQs1LAglhR226waDHEezE9KZiwLlggWcJLlNNma58NHpHTezHGFTRzRTHl5tolOHE0UKFCixMwX2mY1aDJSkkJUFPVhmBSz6G5v7RzfHyf3bhaswygBxlAKkpLAGgY6NbWOjfaniAgSDV+f72jA+HzY5ujaxy/F8WdKcoJyl8ormLFIbS4vePLzcnlN+Kvxk09yHBZjf3Op0BHuLO8KTxH8QBKealjltTMyTVtbjrDcDJmTSyKk2yggk2uQKe5YWNi2TLeV3gDTFkIArdSghm1ANdyK2MSjDeyt/RDw/CkzVCY5yBRL6qBrUHmAKS7FjbcRc8KUeZOqOU6EgOeZiDYualyOpZ2JwoQsKQmyAksK0I5yAXNAx15nrUwDiliXOBIBSoC7kEPQh7ULU1OoBdr5HFo02CWFBKWO4dyxDhg9FPlVWlC9SC9rJmDKU0Tkq5VRIALFzZqkh2DCojJYXiSgoE02YnQObWFAdj5PF7O4jkSJmZsygwT4iC1AHqAkp0t7hGrAtcRoKFywehr513t5xVyGmFU13CVEJAtynKHe9gfQaCLGTOXLylaU5ZpCUpy8yHqkFiUkOL0YtcVFcJeSWoPmKVGtTRL3rqkCn+IhVPQ8XYFNUO8GY+IV8Ph+6+ozDLewAajRccKRlSka1P5Drp8TGfMoqAUbJDBku1SalqVJ+Aq0afgsvkQToOu6vlQfpAxvATw2UO/SwbnAf+oqP6ekaoGM1wlDzhtnJ9gf0HvGkj1PRfB/2YfUfI9eEI8eE0bTOPEeGPGiHGzsktSgxIFAbFVgKVvHG6Vgid48aPEGgfaFHQE0NJhzxBi8amUkqWWHxJ2A1P0d443W2BSdtePfsuGJSWmLORG41UodQKeahGP4biQMLMJ1SlLAKJckJJAS5qCdPuvFf9onGjOmoJ5UpDAXYFyba0D30EV6eKKRhlKcoDoTo5BUtexYlkEm/5Y8v7lUaIe2wnH4tOVeXRtWc1fTZxbeM9xPEMrK/hzB91Hb3HtE4n8pKq0zEblnHz/u6tFbKllSjuavtq59oaMfJ2THyZRClUqzt1+6l7XLHS+0WE1IJAFE3f+EKcdKnMbCuXaGYSXnYps42NCp39CPcRPh1BJQ9HCAaPQp5qasny8VIG7BaQRKJ8nFSKtbyahQBDlklJAJoovVnIHeX0AzJ+LWePcECMo/hY1diXSfi46uGvEqRoqx115U+J7s9NbFWozSY4/hklrA1UzaNyjpqS3m4dos5a8wBAoC5elgVah3ObW1zUtEGHRmUgUJLjo5SSL0Jy/M+pSgJcsAlJzApLkJFTlVVZAAZqFnv/FEpOx0D4UlE1Fw7l+YUASQNWJzFgdH1THQ+w8nleMrwfhoXN70jOcuWWAFMAWWGUQAo0HhJYDQ31XYXE5kVBF3CgQoEFiCDUF3jT6afJtV9GbP4NhChPCjYZzlv22YJKjgzUrzTUgMGy5UrUp2LEZRoaExgpGECSzB3NyT0uzkN8PMR0b7XFEKwZMoLRnWAoeMLUhTJqcpCgLMapTZg+CkA57gFsoNWCjfSrDQ3pvGLP8jbgXtL3guCKQZlaAl/QKGzDVqCzRQcQmolLkofKgE3eplgByRZ+8J82reNThk5ZS0h0goUHJJ5iDmVUO7Hf7o2jEcQYzFrXQJBKRuUuotf7zv0A2jLDcmXlpF2eMJIYOVO2rBixNSaClemmlTisNVOYvQOXq4d9d3FmFg0eYNbEOa2o2mhsGp8bQVxHEgzABXla9Xdn9gC7em/YivYBIIDh96akDZ/yf4xfdm8DnmAq5QPCHYkl670FuoimkBKljMAXO7Mno9dX93pBmFxCpMwEFwD1DtQ+4p6+6TlWkdSOhSpoCqpYIsH2CqkauAWc6WpSr4g6JbdG9wA3lV+nybhsYJ0uYtJcmWtg75XCk5SABUsS+zdXH4gs8ssjZvWgck9elNbxCqY6JsDhnQkmv3jStaDUk0JDBtekX3D2KKMPIhtWZqH02O0VUiQpRCRYU1YtQ/I6am4i5w2GKSkG93vvq0I3s6w/gcsHMvoEj15j10H0Yt4zPCscQU5XYioIZ2D/wBLA7NptGhlzQoOI9b0mSLjx8ow5otOyVo8jx48K2qWA1J21JjaQK/j/GU4aSVksoghFH52OV9g7OfLcRQdjZUydLzzMRNnDNmVnFApspQCRWxJagBAAEZztN2lOKXQESkrOR9UgBILdSFl60KRpXofZ7BmThZMtQZSUDMNlK5iPQlvSMt/lnXhHpZMCwenjN/OT/4WEKPDCjUeaetHP+LcfE+ZNZWaWnMlBDVCQ5Ka2JDv8xFx9oXHBh8EsAtMnPKQ12V/3FD+VBPqpMc7w2IyJb5bNptb4Rm9Q9UWwrdlRxwZprAucosGrYFvNR+nhvHVgYWUHqtalAX5UjLm/vp/KfQjE4Y94WqxCR11/Me3lFPxvFBcyh5ZSUyxa4POodConzqdYnHbSHlq2T4hdG+nT09U+ohshJSiYn7yiEPoJSi6yXqHyhHks3avuHl55ai5qnK/kK+5c+ghYSY5zEf9zToEq93p154p4FLLhks8+gckGtHaraauOhLijxYhTqzeEaDzTlY9eRz0DC7wXlZ6+JIB0dRIJpoWQqulOseYDCmbOQkC5D1oHZIDa1PwG0Tutj14LPB4QulKgxoNAygeX0uLGxiywXCUJR3+KUmXLQXZXKCFG6t9UpTdk2rSwk93LE+eshCECqmciWWIAGqlKUwDOaC7mM9+3KxE1C5qAB/4JIciWF5gZqh/5J1uayeZiMoJzq5t/QzdaL+dJVNU8uX3MsJz95NzKmFKQxUmS4UAKgZ1A6FNYUzs/h5LzZyiTl5p81QUtABoUNyoYsGQkVIbMS0HIMuRJVMxEwSkhCErKncJFUps6jzMAHJy+UUc/EHFLROmAysOgpVLlqykqqp508V5wFApll2c0KjCR38dI4/otsDxabiCXKsNh0nIhD5JyyAlRVNXdDgjkQQQ9SbRc9hpTEsAEigAsAKADpGRViCJikXQFKSgZgyQlLObAupAP0x2/YeQcrmNvp12yGVVRsIUewo1kTNfaDIzYGa2V0seajsagUNSCRRr3EcfwklQWCqWujkDK/U+B7DYbaR2Pt5/9opixKkhnZ62PTX0eOZyJgKwXYM9CKW2NNLRi9Q9mz060Ow2PGRVQ4BcAFwQ1DYigoPL0znGFkYWUlR5phdQapclRHxIb+JV4t8dO2YNyUY2AoR0Kj7FmArTYyYCpDDwpJA6EhL+uU+8ZFrZoewdEkkc1N9S4+vWCJeCdgCz6nbqB5W8vKISSdddesFyZZfyLVu406WiezqSCJWBABy+Leg2pW29TekTzMEpCVEsGIF6ORmHyhmEqzA0KVA/DbqPUtFti5ZUkjKSCuUpmJHhmJIp1SmJ19jf0VnDcWju84CgFBiCaUNQduYDw/gvBkta1rCiMrZaE1861B+mGokqUAonQlRDA1Bq9qku7gG/UQZJnhRSASXIHKkmj1LMzCp9IpWziNfweQAnMPvetiQ7mpzX9toOUQGWdMzk7BTt6VHnAPZ6YFSEVDkaCgLlxYbwuO4pEoICgTnVRIucoJ1IpQfCM7XuYgsNMITJAKc6gS5uxqSBrVm/ONBgSag9G+I/IRlOF8UTmSSzBBSAlzQlw58INW3+Q0+Bmgkkah41emkllVE8vxD4qu1AP7LNDpCSkhZUop/dkHMEsKqNEgU8d9z5+IShOZRp+ewih4ngP29KQcyJQOYLCmCnDOkEfvKOyqCtCXj1ZzSfHyZYxfZzjC4pEpaVACZkUlRckhwXGYOyQ4tQUa0dS4PxwzQkTEhExQfKC7CwPr0J0gvhHC5eGlCXKDDU6qUzFSjqT7CwYUj3iGHzFCwWKCan8Ksr+TFKFf0trRHCUFcf9HeRzdTYZHjQHJ4zJWrKmakqzFOV65kuSwaoYEvYi0VPbrjf7PhF5S0yb+6QbEFXiV/SjMX3KYvaqyNHOO2nF/2rGqUlRVLR+7RewYEgGnMoqPUNAKJj+gB9AWNT5n2PqJhiyVKIo4Ie2UW2O3sY8Wosa/TlVfUNGOfuZpjoLXiSO+UlgUS1KCrl8tG0FWNjVWkZOYhkkfhB/Ony+EaRbdzOL0ICPdQA/tEZ0pJBc013hsaqxZuy2kpaSR+Jn1bNlI/tUH/lMSylZZiCRZ1EH8IAPyB+mh+GkhMpIVRgFH0zkvuGy+oG8LBgglSqFYqbgIYO3VyinRtKdAJnclLiWcoId7FJHoSoPoFFrNF12ewrHM/hU5sHJZm3spRGmm0VCJClLloAZalIO7Ppq5STm1e5vGv7OSwpTI8Eq50cGw1ZJDa1FKViOaXGJSPYH2swypmKwUgAlLibMAcAtN7sFW+VKVBLtVR1MOxHFpeEmS0SUnE4o5j+zghkgJNZhFJaUpY7/uwzAvFR9oHanJiZKMIT+0yAsKWllVm5VKlh3BZiTsS34ol7H9mBh1GZNVmWsArOoS+Yjq6gknUt5gpCP7acuvr7OXbaReSeG98P2jEr72dkOUWlSsxUkS5CDQKULKPPQl3IBr8RxQrUmUaJQkrDNU1QBQVJqphZ1DcwVxnHOEy8vIlGYJbbMSXuQQkJ18XtWSJBQyiXUVBIDtdR/eBrswW7+ECr27Fff+HaoKkSibhlCpGjmpoavzVrSrNHT+yEoiUHjmKCQtN8pc0S1Won+F6n+k7sOndj5zyhGvB0yGbtGhhQoUXIlF23w614GemXL7xZQcodIILeIZkkOBUUfasfPMjtMpD/ALwKzVFyR55hlfyNWq9BH0d2n4QcVhZslKzLK0sFAqDG4fKQSNxHzTj+HFE5aHQvKopzJUCC1OUnSM+ZK9ovibXRcTOIBctAS9mbZtetn84pl8Zl96t1M3KHfQNsRd/8RPh8IW8BUQksHCjbRiXHlZo8MlKmeWFKAYUAU4YAV9mMZeKV2aHJslkcQQsslYLVoXIiyw8+oL06l/SKTE4UZCAALO6AlQ6WBan6xNhMVlHMQGDOGuxuGetfcwjgqtDcq7NJgsQgVNakuDRjQadX9YsZOKzryI8RSpP9YZQFRWqWHU6XjMp4qGP7xJ2b0JoPL0baH4Xi5Qp0NnIo7liS7mzln9jEXB2U5IvkzDkUSKLD0c5QFZhpuDUdaBmhmHcKp0IbY0ChTzr/AIceVxdCUoGV1hID0XQUFAOlH36QxGMLvltQVag+IEDkkd7NRwPjISsiZyglVnYOc1DdiCfKnpJ2vWCqUQnM9Dlfd0tt4VV6iKDBIWpYymp9L+vxOkafimEm5ClkTAEcoDhRKAFZRViVMog0Y0tUQlJSejjVbKzhywkEBJd9eQv7tqaOGjW8Bw0wOpTJQpLpGbMXUxejtTrr0jET8WEpVLSAlQdKnoxBIPNu41/KNZ2Y4tLyJlZ0hQDkONamgNHJ+exjvpeMcnKaEy246C+HlU9c4TAFy0TFJSFFznQtbgp1DKAqRRIDEWus0RJWDb6/WHx70ONWtmCV+T0qjxVQQbGnoaQo8igoPhOHy5TlKeYhiokqURfxKJLdBTpHKPtI433+MMpJ5JIMof8A7CXmK9wEf0dY6lxriYw+Hmzj/wCNBIG6rIHqspHrHB8xKyVKqzlR1UeYk+ZI+ERm1FUUgrYSoMhKdyC/RI/Uk/09Y8J9WNa7kfOr+cME4qKaOyQAB1qP/wCvjClDmpvS9aMD6xmLj5haQBUusufJAR7/ALw+qRu0U+Nw+UKbQttdII66/HpFpimIko2Kio7qUzkdGygPfL1gTiRdJ6rL63GZt6Bh6Q8WK0S4ieFSUMS3K51axetSQQT5M+1ngE5tHLUT0TQ1GjKA/q/lihwtUgP4QP8AkafAP8Ts+37O8GzygVcju9A4YJJ1dqJGrEONI5kkoqzsVbA5+AKly0pV40KWoiisoUEBtnIfq2wMX3EuJ5F9yCyJYYy0k5lrKQoOBZCUKSAVcubMakBs9xXjneY0yZASGJTMnhuRCRmyy6M6WVWtXaoCosMLw7LNSEu5o5dRzFwpRURzrUynN6gViLV7kP8A0UnCcIufj5isQpLoVUJHKlQDJQkU5QhDO33I6AiQQUghkrKkE0fKkdRbM5o9JoLExgeA4tsXNnVDzJuYgmxmMoZW8IQQ5NBdxeNvMxLIW4LoKhl0DlQU/wDEP/dW7wZrtHIFTxReUuwzpSqmj5SyLVcqJJLkkDdyIhXhJJLAM4Y5g4LXYgUcXcCoZ3cSUSAzcwydMxBABtQH4JO9IsTOzpGynzOGJB5stqUDtqwFHgj0OwzBqzLJJdw76uoso+Rdn1yx1Xsrh8soRyzhYeYlL26uH5QpnqzgdLbR2Dg0nLKSOkbcS9pkzfIPhQoUVJEWImBKSouwBNASaB6AAk+0cb4rwyRMSuYMOcQRmUe6SUzArKVAKVLQylG7Lc84ooM3aDHC+L4ibKxWIykLBnTCCaqTmIRzHKMtUi5HiHmM2dOky+HtogndmVJlPKV3wzZmUyFMQOV3KSa2BvpURQT8cDMCjWoruAGH5RczOOTDmclykEh2FiQQNmVQi+a9oy83SMu5dmlug6fi0qDEAjrX22geZw9KwyTkc2qQf0PlTprECILlE/KORhx6OOd9jpHAzZSiABdOW3mVJdx0tpB+H4XYIVlv+Eqqda0N2prDsNNahqOtfnQwsScqgpBygBx03G+V/wA/OJT5PoeNFlK4YaddS5r1eDMNw1LFSiSxOwBYkQBhONZg6iHSHJ6Pcan211j2bxEmQAHJIBIBsFNzGtnb3BjKoSb2VclWi3wU5lsE1LMBU0D2PRRc00G0Hftq5eJIJUoKCSUkWowIB3ZRbY+1F2ZUnOpSndqqJegOYvTdhfSraX/aVZRNkTKAkModUjOkgnbMuuz+luCTom2UnaDhCcPNDCkxIWOjkggqN2Ip/MNnNp2MUkSjy5iqYpZzB6JTlatzl+KjC+0EBSJCmLvMRbfuy39qh6R52bk5akAlm2AfKVB9aKHok9YZR9py/BssOoA5QlKdsrD5M8TSsRmBbQsfOhb2IPrFQviOVbOOVIFL5uap9BZrqA0gWVMUoFVClRzWq7IR/wDGesNgyvHOvBKcOSNLmMLMYzT9IG4jxDuZS5hFEJdjqqgSPVRA9Y9mzHRQfaf2kK5gwqDyy2VM6zLpSf5R/cr+GMRiXCUD/wDIsuf5MrN6l/SI5uIKlFSjmUSSo7qJdR9S8LGqbudu7d9itSgT1PI/rGaT5SLxVIKwpHeAmwI9gw+QHt1j3CEgEi+nmSEv6AvX8mgZC2T5D2ZyfkfaCMNUj093OXzoR7q3hGh0eTVgFewCAB0TLSR77+cQcdRlEttQf+VH/L/ETqGaYduUU6ISPagh/GpgMsJAdTu+ouKDQGn/ABELdNDdpgPZ8OVGjBJLkhgfDXYkKLVumkaftDxFUyUiTIWqXLBKVKYpmKYBISH/AO3LI3uoqJAFVZLhaFCcCKkKGRIqnOqjtv10y+2lwjTV51MKrBclICiESzWwoVN1KdKQ80rsRbVD+AYESZSSkZc7EEu7uOYWcsOlcoFwDeyiAsrAbu8rJcVWlKSUpNCSWy2+89jSvWTmQkgEqOcJYBTAhYBAdmJFKWTsID4o4ChLYTASxKgWJSzKoUg8xBd7gAADMmLXNlPigHs0cpTMUAFspW1ZhUS9QwDJL/xAaiNthv8AtTFKFEpLaOCJeRyaqJs+zPtGH4QCZCCdCH1FA+Ym9SA/nU3baiYMigzvq5ZQygJJGhId1NY6GsGfZzGZ9IJbldRS7OwIzcyermn8qjqQ/kmcCpQc+I1auRQGgYCi1ONz5EiT1XFXLgG9wVB6OD4vRKQbgRJhVOqtM5ZL1AfNVXTlHkxNhR60F7LfhUoiakEjMnMKa1luevOFn+o7mOzcFfukvtHG+DSyFZyWdZ2LlKVJboASn1faOwcAxGeUI04ncTPl+RZwoUKKkgbiOOTJlLmrLJQkqNrAPqQH09Y4VxEFc0z0gtOJdySc4IVkKlCrlmYAknybsPbfFGXgZ5BYlOUFgpsxCaghmYmppHDMTNIWQzhItqAWfWztceYrGbO+kacK02BLmODoCDZxcHXzY+QPSApv18dOtPbzEFTZnj0qAz9Fa/PzgWWsFwx6XYa/r7xBFGPlJglCNIjkSyzhL6etPr16xPLVbT3eOnKCUFq2iZSiQOn+394EekTSphuLwrQ9nisGldUgJVppW+ln/S14fw45UEaKBFyKFxp0J9wYZMnjM6RlDCnkEj5iPM9mtp5afpE3EZM1nBcElJJBcJYqHK7XIttS7EH0hvGOJ55cl6lK2KtWCVMX6jMfSKjh2KKTeiqEPopnsdn/AOXqDOMYkLWrKScyEqDlyKZwknUgMlyTdtIWkDDMfNz4QboUFDyH7sj2WTD+FYgS5feEeEjy5gQ1PT+2KxGOHdKB2Vc0qnLb1HtDcLjMycvqwDVGvnUjQV0jng70wqfjySWJBNPSjsfQj1O9b7hOLzSij7yB/askj0fMPSMphC/MbEtpYOo/X+YsOCYn95MF+VLl2sVMC1/F8POCELmhZuos0ZJjG/aJxPKmXJFMx7xWlA6UD1OY/wBKd4007FiWlSlUSkFRqTRIcs42BjkHGeJrxE1UxZqo+wsEjoBQeUeqzCkey1cr+sSlObXoPIJAAs1AG9fWIUDlA6/p+nxgiWlkvZnb2DH3SIgWREpTS0jUkA10DH2LJ94sMOksOuUU6sf1isn/AHANR8HFf7fiI0EkiWQpKhmuDUhFCcxpzLSkhWUP912sVl1oeJDiE5ZywKlOUE/dCwBnD/eIIBO3nSIMbMfvAbJCb/ygWs+v0II4fhc0wS0ua2HUAPc321NIb9oMkyJ+WWEhKkIV7gu79QfYQlrkonX02B8Dl5iqYSBlzFzQJJSQFEuzAFXq0aDiGN7pCAkKT3kxj+NQCAUqYczKLijVZyOZ8xgMcVyRh0JpmC1raub7qU7bOXBJBagfRSpOSvjXyqBNSoBykkuCDqzhwUbGHkt7ORetHqCtbqRyApUhgWJoVAcqmSmqmCTqKkW9w60pdJowILGurXvyhN2LgPeHzOIJAypHKCSOo2chwHzE9cvWAsNiiZgJIBKnL+inqKOXNesKzouH4bIhMvMDkUpILMDkWtAUQXYEodtvjoOGYkKlN4ArMlJdnOQgFybgO3VSdHiilApmKFGC1NWvOO+CWNXGcJt93o8S4XFESVS3qmiWr4wCE0tzC72IIqKE1YRZMcGozCEpIeYLUbNmmpAfSlUu4AFxEOFkHMQQyUPqEjIwBIJZKWSKuaVJIBjRySVKQpJzd2CVMGzJUFBLg1B58wp940LOKjHqGchNmJWQ2oDZhYgAW0UAS5iSm26HcV2aXBKBTJS4LFVAGZiE1eoNDfUkXBjqHCpQEsNSkcg7PzCFDMRmSaipII5deYvlKnNswJ8Udg4ZNBljyjZg1GjLlvkFwoUKLkiu7QhJws7MkrTkU6QkKJDaBVDux2j52xWIda70ZDHZNANTRq+Udz+0XiKZWBmZisd5yJyEDmIJ5ifusC41trHAFrYdKm3s23+Iy5u0aMXQzMa1vT8haFJxMtiDLSS5qQl2YEVu9/aGzAzP0fUXfXprFapeVZrcP8Af0+MToe9mowfEEZAkEoNqjMnyHNQfW8SY5bp+6rXMmvoacr5uooa752Uqiff6MSFRcaNVx9ecSrZTlqg39ppEiZ79G+nvtFWtdSXJNyeup29YlkzSTVQFNQ/yI+UP4smWa5th9fTt7xJKGm3r9f7gNIIq4U2xexe19OvpBEle5sw/X9fSFYyLOUbHz+Df594Xecw6GBE4vxVsB5bD/fUxJKVV/rr9dYmUGYyY6Weyvg5MSYaayU+Xz+cB4ya7+3oIUub+7pd2/P8AWGktCp7LJOIABbq3z+vOLLsykJlFSyHmqJqSKJdIrb8XuIoSf3b70HXT1rGukSlS0JQCkhIALoW9KXBAq3WLenVuyWZ6oA7ZY4Jwc1iOYoQCCDdQUfD/AApV7xzFJpG6+0KY+FQCXJnJ1H4Jr0Z2rZ7mOfS5lY1Mgi1lgfl8P9fCJZpYkGzOH6EAfXSBkTapHkT1asNx86vlT0+hEaKnhSF6slCWfpt7mNH2dwiVrJUlwlNAz1UqtAK8o+MVPA8FnmITSuZZcOOUDKDuxUknoTtF/iOIrw5ySkc8tQdQOVAqVFK1DW9AM1HLaTyNv2x7Hgq2z2XjJWEedMXnVdI5SDVxrUgjRrRmuJTp09ZmKSJecvUc1bBrgUarWi8lT3m99NSmZMYso8oBZv3aBRDUOYkknaKHGOp1Co386D845jSTvyE22g/goHLlLB2ckXBzOobEp8tCGNLhfFULJSM4S/Ooi1SssbZrsktZWtIpeHYpMmSVKFfCOtM4q9KlT9C4q8S9mOHBX70uVBbpGlGY9TmpWgbUloo0u2cV9IvuHcE7xSkLUZZSR4md1asC7EJU1izUvAOK4dNSBMUg5PCFgpKSaMzE00Hp0gvikxpiVAlwkpCnZ0gzCkg7nMbk0y3Zo94TxVaZvdrZSDygUYJzFPs4ZgDUEbRPb2htLRWT0jMgu37tAWK+JzlUPhtTrEUxTuSkDUhyKAGl2apHTN1AjRY/g6VIXOQ4IQolFMuQFSxlJqzKqKgsWZhmzxXQPXQs9mqejhXoTpDJ30caouMNxJSQkgkcrGtw1KXUKPlu6gN3KnTUkkGhqh6ZkuoPs9Mw/wCJLVjNJWQXFCLU2enxZrM/WDJkudMzKCVFKgx1DqGckPqcz9NGaiOCuxlPwaHhQ5iQokrIJrdgEhxd2SfYbV692clFMoPHKOzOGmJmJE8Zc1UuQSpvGaPRzqX6VEdkwAGQNtGzFXEzZPkEwoUKKEzM/aLglzeHzky1BJAcuQkFA8QJNLVFRUCsfPazf29KD5H4R3b7VuHzpuCJlKZMs55iWLqSkUZvwnmY7PRo4QXe3Xfr+sZcvyNGPo8xRHwMVuJTTN5P7f4gucqhhstAVLWP5T70+vOJrQzGYQ2+vKCAqpP19fWseSCMrsAWfrvt9PHihQ/X1f4wnkbwRKG316QThNSbgN+Rf0iBKXvEqBynqYY4Ed518waQQs1q772FbuDesV7hnBr9H68oI7yv16/XSOUdsMTLNwXBvvQnfz+ETKxDdAKdGoxGxYEerwJJmi1fy60aumvvD+83b/dKxxwBSIcbMclre16Q9Jo31rAUxbk+fyf84cJ7RxoEyywjGZLRmZOYPUM1y5LaBXvGzTMOpD9Azk6gZw/tGL7OzHxCX0So2e6Sn/2PlGsSp/TQfopFY1YI1Ehldsy32kYrlkJr4piqsagSwLfzGMXhi59f8Ro/tCnPNkgE0lm4apWRtWwrGaw5rFWIizTTzLH0/wB/KBZ07mYcxJLbX1+MRzMQ+8LCA1+JawuwffWn+USHbLDABYmAoUUgEgkEgqztmro426bvFxhZYUSl2yuQDq3Mxath0/OAcIKC711BYV3Pm/pFlhWDVADvswqC+1v7fbNlZogiTHhgQCTQ/AlyNLv6q1jPzLAbl/r2i3xk/MHNCQKbC+XrfV7esUoU670eDGjk3sNwEgTylCjlSkknqeY7/hHzi1mY3u1JANEpSFM2j0foSW84rMKnLR7kBxdnAX8W9yd4Mm4QjmUQCXBcauDbyL+QG0PLbpnI6Vosp85K1JqQ4d+pAFNaFLU29YUhKElaSXKzygEnxIYAWuSR0IfQmKqUoctCCAbkMzpIHmM1Sbg0Aao5JBHM7AfiBDFmqLu497tAofyDkjZJxRlIm5QFsQwVRACliSMwAf7zts7RW4WXLKUkywXYgpKyMt8yXVb7urMHNTDcDxF+7CqFfiL0IBJUXuQxNNM5I0Ij4HNZKRmukhixSFEqQx0Z0mrgagu4hUqTO3s9CJcpYPiylLgAliULWWd2Zks9eUl4N4bxYJKEqScgPdlVRQuCVHUEoqd0+go8XivFmYKzO4AYFAykEUZgpYGnhB3iYLBWkJAAUAGZw6mNQBcMpJv6k1ZwtbOXTOkcQkDJLWkkZVFn/AsFRFTqculCG6xuezGIKpQeMIjHhNw6S4d3DBgw3zEhjpcjSNj2QxOaWzM0HpL4tMnm7NHChQo2EDPfaBLJ4diWJDIegdwCCRY0Nn+UfOU5cfSXbTjAw2CnzaghJSkpZwtfIg1sxIMfNKluX/z7xmzdlsfR5MllVAP91gfIX6sfhX5xZYBPiV5De14HnKauwIPziPLwVryRLSzHclq6Hp8PSHE0PnEeJPMzu2rM5Yef5Qirl+vrWCjjHhUS/dAe58mYD9T7QLmiTvLaD6tHQJEqtE5UKkAt1rEA0h6D9fX1SOpeTlk6DWFiC1q1b9PrrDR9GnkNa+kCqnEm9gT7UDe4946Aia/XlEaVvDSqI0K+vr6rHKOF52XAM+pIZCi4LapF3tWNh3BfxhQ0zAH5cw84yPZeW65hdmSBUkDmLkPpRHxjSCUsMcxYbZD51yfPyjTjVRJS2zC9s8UV4gh3Et0Brcpq1T95StdBFKFQ/HTyteY3USo+ZJUfWsQoLx04T4SU6vLo/T0iyQjTq3mKmvmwfyO8B4QfKvs0GplEj1+Zv8/cdYlJlIoKwqH9mNNQ4D7GqfaLEKp0IJvp7HQNbQb1Bwln3P6gVsziCZ8xgEChJAO2gHxIPoIzy7LroZOqhRrV1Bn8L18x+h9KZF0vqXp0p6RYGayNqagaMdvMesVM9bBPl836RWCJyZouBJCw6gSSodOWZnKyKXcpbzfSDJq0kOo8oVVtQSAGpUB/KxiiwMxUvKpBLtYuzh2IIszdbxed2FYYBLlgonzORtWLJSf7hCzWxoydAWIAEwUcG4foo6X5gGANQBuDA8kMqhYgEF2IcBRVUWfYvZVHNZpoIKmOwIBqQQXFdDlTvcNaGg1yirihS7MprD8q7feaKR0hXsLw4egGUWYkpH3C7FmBYVBuKgxPgZWWa5bKSs8yXISVUDs48RII0XTqHglZlDKcuYDYsxytRuUkk6ONmgnHECWtmOYBINKJyAksLHKhFKEZVNQBuP6O9gGHQqYS7UDl2ykApSoHVLqmJ67nWHIlFCpYOjqSaVQTLXmeoNQt21SdaQpc0FFTUrL1DMmho+p7snSgIAasaVjKvwjKogWZkqIFR/UHBBtSgZxaN/hMUFiWHfOARcEBIbwk0oDXcnUtHVuz2HCZQaODcHxikzJQWcqc2UBy4WokhLAUCjmXU/fA0Ed47NqeSIbEqQmXst4UKFFSRh/tgyf9PIVN7v8AeJKQKlZAVyNmDiuYmrZXaOBrP19fVDvH0h297Mft2FErvDLKVhYOXM7BSWIcfi3jg/Fex+JkryFGe7KTans1GvGfJFt2Wg1VAGCnJAKSA4VTzLAVvcfAQFxSYEKS5Au2uwgo8Dn37leulaX8v8UiuxyiSkEaH5mzxPhTH5WhveAl3fc9Qzw4qcNEWGwIJcDSrRZYXh61OpMskCpYE3FPP/ED/gAZMhncu3t9NExpt9bxMvBLAzGWoAmhIPlt5ViZXC5j1lr6cpJo3TrBQWQAfXTT6MTSZdCa66ba1t/iDcFwaYskZSGa4y3rr7e2kFr7OTgHCAaWf5dfhaCpeEGimma9N92P5/LSAEK5VHySPIF//Vov8b2fnBKmQVaU2PTe9OvvFN7NTwlshJOzFi52tQx2nXRy0UKTpExk8pUAPlto3XTa29mjsdiGByCtWzBx0MOR2WxIBHd3O6drmv08daZxNB/ZuWUyQxlnOpSiFZiaco8vBfrBuOxgTKWaILEDJMBcnoQ7bsWZzSHyMAqXKQlSByJSHZ6sHJoxq+8U3HZMyblRKlkq5lEAA8oBSATRqvTpGnpEvJiJiiS+9Ylkp12+qRc4bsNilrylAQNVEghmejFztSLIfZ5iEEMlKkgGrs9qVF39PKFfR1FDJlkEUt69P19ulLBANuj/ADp8CIIxHZqfJSVKl0B0L7gGlQKv7RBKQ5JDsAWHk7/P4xnl/JaOwmQ4c2A+YLpf3PtDlrKjerauPEXezbdPyahCiCACbmldmfpDpPD5qiwQotSxFbAafXwkrZS0gSZQHy9NC3kzimwinni4dwLb0t8DGqxPZ+ecyQg2voRSxN9Q3nSKRPAJ615e6UCXNUlIpepoL/FovBPySk0LBqcBg7ZQB7Zq3Id9NTF1h5xYAblO+YsABS4vT+IR5w7sPiAoF0gZXrzAKLgpIFw1z/F0jSYPsMos7uNhTXfqSYaUGxVNIzU2W+Yv4Uk7smWFMS13L7gOOkCzcIoJdtQRq1wRoQLFjt1aN4r7P1gUdqXDlhoCGZ7eUS4XsGVjKoKUd3Iq4Oh6D2jihJDOcTByXC0qCXUS43AAKWozsS79DqYIxskqRlDqzKDEi1CrIoks79bC9K7rF/ZsogtmSSDUWDgizNrFRM7CTpaClJcAkgMRmJAczDrUAt0axMDhIFNGWwuEdBd2Jy2rfMSACam2jZRo8F4jhpRM7xYOXmIQU3WpVWUAOXOo7UUrUtF3w2QoSO7Xh5yVBRYlYRQMAS4zZg1GoGo8F4XgxysxYpY1VbZwbGr+dX1T3/R32/ZluFhRmSUFRYZWJrYFTUNHYg6UADsI712OWe6rHMpfZhOZKshd7adH3b/cdW7M4cplDMI0Q6Izey6hQoUOIeEQBjeComXAhQoAAB2RlbRXY7sFLWfCk0aoBpdvJ4UKAAWT9nyU0AAGwAA+EFYbsKlJ0baFCgAKV2Llw2X2KQLwoUAEsvsdLBeDh2elfhEKFABGezEraPB2XlNaFCgAdJ7Myk6R6ezUr8IhQoAI5nZaURaAD2JRmfSFCgAPldlpQFoL/wCiy2bKI9hQAQTOzkojwiKCd2ARm5EpSDsAPkIUKAD1HYNINKbwXL7EohQoADU9lZTM0RzeyEs6QoUABWG7Oy0hmgyXw5CbJEKFABMcOnaEnDpFgI8hQAPKBtESsGk3Aj2FABX4ns5LWXIiaTwSWkeEQoUAEo4XL/CIJQgCghQoAHQoUK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cxnSp>
        <p:nvCxnSpPr>
          <p:cNvPr id="49" name="Straight Connector 48"/>
          <p:cNvCxnSpPr/>
          <p:nvPr/>
        </p:nvCxnSpPr>
        <p:spPr>
          <a:xfrm rot="5400000">
            <a:off x="1203698" y="2722959"/>
            <a:ext cx="4019576" cy="2383"/>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29216" y="4357700"/>
            <a:ext cx="718466" cy="338554"/>
          </a:xfrm>
          <a:prstGeom prst="rect">
            <a:avLst/>
          </a:prstGeom>
          <a:noFill/>
        </p:spPr>
        <p:txBody>
          <a:bodyPr wrap="none" rtlCol="0">
            <a:spAutoFit/>
          </a:bodyPr>
          <a:lstStyle/>
          <a:p>
            <a:r>
              <a:rPr lang="en-US" dirty="0" smtClean="0">
                <a:solidFill>
                  <a:schemeClr val="bg1"/>
                </a:solidFill>
              </a:rPr>
              <a:t>primal</a:t>
            </a:r>
            <a:endParaRPr lang="en-GB" dirty="0">
              <a:solidFill>
                <a:schemeClr val="bg1"/>
              </a:solidFill>
            </a:endParaRPr>
          </a:p>
        </p:txBody>
      </p:sp>
      <p:sp>
        <p:nvSpPr>
          <p:cNvPr id="64" name="TextBox 63"/>
          <p:cNvSpPr txBox="1"/>
          <p:nvPr/>
        </p:nvSpPr>
        <p:spPr>
          <a:xfrm>
            <a:off x="3285757" y="4357700"/>
            <a:ext cx="786177" cy="338554"/>
          </a:xfrm>
          <a:prstGeom prst="rect">
            <a:avLst/>
          </a:prstGeom>
          <a:noFill/>
        </p:spPr>
        <p:txBody>
          <a:bodyPr wrap="none" rtlCol="0">
            <a:spAutoFit/>
          </a:bodyPr>
          <a:lstStyle/>
          <a:p>
            <a:r>
              <a:rPr lang="en-US" dirty="0" smtClean="0">
                <a:solidFill>
                  <a:schemeClr val="bg1"/>
                </a:solidFill>
              </a:rPr>
              <a:t>Fourier</a:t>
            </a:r>
            <a:endParaRPr lang="en-GB" dirty="0">
              <a:solidFill>
                <a:schemeClr val="bg1"/>
              </a:solidFill>
            </a:endParaRPr>
          </a:p>
        </p:txBody>
      </p:sp>
      <p:grpSp>
        <p:nvGrpSpPr>
          <p:cNvPr id="2" name="Group 155"/>
          <p:cNvGrpSpPr/>
          <p:nvPr/>
        </p:nvGrpSpPr>
        <p:grpSpPr>
          <a:xfrm>
            <a:off x="756016" y="928676"/>
            <a:ext cx="2030034" cy="785818"/>
            <a:chOff x="1643042" y="2041726"/>
            <a:chExt cx="1000132" cy="387147"/>
          </a:xfrm>
        </p:grpSpPr>
        <p:cxnSp>
          <p:nvCxnSpPr>
            <p:cNvPr id="157" name="Straight Arrow Connector 156"/>
            <p:cNvCxnSpPr/>
            <p:nvPr/>
          </p:nvCxnSpPr>
          <p:spPr>
            <a:xfrm rot="5400000" flipH="1" flipV="1">
              <a:off x="1500815" y="2285349"/>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1643439" y="2427939"/>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61685" y="242520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1593139" y="223450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2"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3071802" y="1142990"/>
            <a:ext cx="571504" cy="571504"/>
          </a:xfrm>
          <a:prstGeom prst="rect">
            <a:avLst/>
          </a:prstGeom>
          <a:noFill/>
          <a:ln w="9525">
            <a:noFill/>
            <a:miter lim="800000"/>
            <a:headEnd/>
            <a:tailEnd/>
          </a:ln>
          <a:effectLst/>
        </p:spPr>
      </p:pic>
      <p:grpSp>
        <p:nvGrpSpPr>
          <p:cNvPr id="3" name="Group 162"/>
          <p:cNvGrpSpPr/>
          <p:nvPr/>
        </p:nvGrpSpPr>
        <p:grpSpPr>
          <a:xfrm>
            <a:off x="4538662" y="785800"/>
            <a:ext cx="1785950" cy="1214446"/>
            <a:chOff x="2938450" y="3224217"/>
            <a:chExt cx="5260318" cy="1214445"/>
          </a:xfrm>
        </p:grpSpPr>
        <p:grpSp>
          <p:nvGrpSpPr>
            <p:cNvPr id="4" name="Group 136"/>
            <p:cNvGrpSpPr/>
            <p:nvPr/>
          </p:nvGrpSpPr>
          <p:grpSpPr>
            <a:xfrm>
              <a:off x="2938627" y="3224217"/>
              <a:ext cx="5261190" cy="1001110"/>
              <a:chOff x="1285852" y="3261522"/>
              <a:chExt cx="6281781" cy="1239053"/>
            </a:xfrm>
          </p:grpSpPr>
          <p:cxnSp>
            <p:nvCxnSpPr>
              <p:cNvPr id="167" name="Straight Arrow Connector 166"/>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a:off x="2938450" y="3652844"/>
              <a:ext cx="521497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3009888" y="3867158"/>
              <a:ext cx="5143536" cy="57150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70" name="TextBox 169"/>
          <p:cNvSpPr txBox="1"/>
          <p:nvPr/>
        </p:nvSpPr>
        <p:spPr>
          <a:xfrm>
            <a:off x="5578349" y="857238"/>
            <a:ext cx="2208361" cy="400110"/>
          </a:xfrm>
          <a:prstGeom prst="rect">
            <a:avLst/>
          </a:prstGeom>
          <a:noFill/>
        </p:spPr>
        <p:txBody>
          <a:bodyPr wrap="none" rtlCol="0">
            <a:spAutoFit/>
          </a:bodyPr>
          <a:lstStyle/>
          <a:p>
            <a:r>
              <a:rPr lang="en-US" sz="2000" dirty="0" smtClean="0">
                <a:solidFill>
                  <a:srgbClr val="FFFF00"/>
                </a:solidFill>
              </a:rPr>
              <a:t>constant amplitude</a:t>
            </a:r>
            <a:endParaRPr lang="en-GB" sz="2000" dirty="0">
              <a:solidFill>
                <a:srgbClr val="FFFF00"/>
              </a:solidFill>
            </a:endParaRPr>
          </a:p>
        </p:txBody>
      </p:sp>
      <p:sp>
        <p:nvSpPr>
          <p:cNvPr id="171" name="TextBox 170"/>
          <p:cNvSpPr txBox="1"/>
          <p:nvPr/>
        </p:nvSpPr>
        <p:spPr>
          <a:xfrm>
            <a:off x="5395918" y="3171772"/>
            <a:ext cx="2279791" cy="400110"/>
          </a:xfrm>
          <a:prstGeom prst="rect">
            <a:avLst/>
          </a:prstGeom>
          <a:noFill/>
        </p:spPr>
        <p:txBody>
          <a:bodyPr wrap="none" rtlCol="0">
            <a:spAutoFit/>
          </a:bodyPr>
          <a:lstStyle/>
          <a:p>
            <a:r>
              <a:rPr lang="en-US" sz="2000" dirty="0" smtClean="0">
                <a:solidFill>
                  <a:schemeClr val="tx2">
                    <a:lumMod val="40000"/>
                    <a:lumOff val="60000"/>
                  </a:schemeClr>
                </a:solidFill>
              </a:rPr>
              <a:t>phase depends on p</a:t>
            </a:r>
            <a:endParaRPr lang="en-GB" sz="2000" dirty="0">
              <a:solidFill>
                <a:schemeClr val="tx2">
                  <a:lumMod val="40000"/>
                  <a:lumOff val="60000"/>
                </a:schemeClr>
              </a:solidFill>
            </a:endParaRPr>
          </a:p>
        </p:txBody>
      </p:sp>
      <p:sp>
        <p:nvSpPr>
          <p:cNvPr id="172" name="TextBox 171"/>
          <p:cNvSpPr txBox="1"/>
          <p:nvPr/>
        </p:nvSpPr>
        <p:spPr>
          <a:xfrm>
            <a:off x="1071538" y="1071552"/>
            <a:ext cx="1077218" cy="338554"/>
          </a:xfrm>
          <a:prstGeom prst="rect">
            <a:avLst/>
          </a:prstGeom>
          <a:noFill/>
        </p:spPr>
        <p:txBody>
          <a:bodyPr wrap="none" rtlCol="0">
            <a:spAutoFit/>
          </a:bodyPr>
          <a:lstStyle/>
          <a:p>
            <a:r>
              <a:rPr lang="en-US" smtClean="0">
                <a:solidFill>
                  <a:schemeClr val="bg1"/>
                </a:solidFill>
              </a:rPr>
              <a:t>Dirac delta</a:t>
            </a:r>
            <a:endParaRPr lang="en-GB" dirty="0">
              <a:solidFill>
                <a:schemeClr val="bg1"/>
              </a:solidFill>
            </a:endParaRPr>
          </a:p>
        </p:txBody>
      </p:sp>
      <p:sp>
        <p:nvSpPr>
          <p:cNvPr id="173" name="TextBox 172"/>
          <p:cNvSpPr txBox="1"/>
          <p:nvPr/>
        </p:nvSpPr>
        <p:spPr>
          <a:xfrm>
            <a:off x="928662" y="1661692"/>
            <a:ext cx="292068" cy="338554"/>
          </a:xfrm>
          <a:prstGeom prst="rect">
            <a:avLst/>
          </a:prstGeom>
          <a:noFill/>
        </p:spPr>
        <p:txBody>
          <a:bodyPr wrap="none" rtlCol="0">
            <a:spAutoFit/>
          </a:bodyPr>
          <a:lstStyle/>
          <a:p>
            <a:r>
              <a:rPr lang="en-US" dirty="0" smtClean="0">
                <a:solidFill>
                  <a:schemeClr val="bg1"/>
                </a:solidFill>
              </a:rPr>
              <a:t>p</a:t>
            </a:r>
            <a:endParaRPr lang="en-GB" dirty="0">
              <a:solidFill>
                <a:schemeClr val="bg1"/>
              </a:solidFill>
            </a:endParaRPr>
          </a:p>
        </p:txBody>
      </p:sp>
      <p:sp>
        <p:nvSpPr>
          <p:cNvPr id="107" name="TextBox 106"/>
          <p:cNvSpPr txBox="1"/>
          <p:nvPr/>
        </p:nvSpPr>
        <p:spPr>
          <a:xfrm>
            <a:off x="2559036" y="875874"/>
            <a:ext cx="1655774" cy="338554"/>
          </a:xfrm>
          <a:prstGeom prst="rect">
            <a:avLst/>
          </a:prstGeom>
          <a:noFill/>
        </p:spPr>
        <p:txBody>
          <a:bodyPr wrap="none" rtlCol="0">
            <a:spAutoFit/>
          </a:bodyPr>
          <a:lstStyle/>
          <a:p>
            <a:r>
              <a:rPr lang="en-US" dirty="0" smtClean="0">
                <a:solidFill>
                  <a:schemeClr val="bg1"/>
                </a:solidFill>
              </a:rPr>
              <a:t>Fourier transform</a:t>
            </a:r>
            <a:endParaRPr lang="en-GB" dirty="0">
              <a:solidFill>
                <a:schemeClr val="bg1"/>
              </a:solidFill>
            </a:endParaRPr>
          </a:p>
        </p:txBody>
      </p:sp>
    </p:spTree>
    <p:extLst>
      <p:ext uri="{BB962C8B-B14F-4D97-AF65-F5344CB8AC3E}">
        <p14:creationId xmlns:p14="http://schemas.microsoft.com/office/powerpoint/2010/main" val="435399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variance-bias trade-off</a:t>
            </a:r>
            <a:endParaRPr lang="en-US" dirty="0"/>
          </a:p>
        </p:txBody>
      </p:sp>
      <p:pic>
        <p:nvPicPr>
          <p:cNvPr id="2050" name="Picture 2"/>
          <p:cNvPicPr>
            <a:picLocks noChangeAspect="1" noChangeArrowheads="1"/>
          </p:cNvPicPr>
          <p:nvPr/>
        </p:nvPicPr>
        <p:blipFill>
          <a:blip r:embed="rId3"/>
          <a:srcRect/>
          <a:stretch>
            <a:fillRect/>
          </a:stretch>
        </p:blipFill>
        <p:spPr bwMode="auto">
          <a:xfrm>
            <a:off x="419088" y="1490672"/>
            <a:ext cx="1581144" cy="158114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7143768" y="1490672"/>
            <a:ext cx="1581144" cy="1581144"/>
          </a:xfrm>
          <a:prstGeom prst="rect">
            <a:avLst/>
          </a:prstGeom>
          <a:noFill/>
          <a:ln w="9525">
            <a:noFill/>
            <a:miter lim="800000"/>
            <a:headEnd/>
            <a:tailEnd/>
          </a:ln>
          <a:effectLst/>
        </p:spPr>
      </p:pic>
      <p:sp>
        <p:nvSpPr>
          <p:cNvPr id="15" name="TextBox 14"/>
          <p:cNvSpPr txBox="1"/>
          <p:nvPr/>
        </p:nvSpPr>
        <p:spPr>
          <a:xfrm>
            <a:off x="357158" y="1071552"/>
            <a:ext cx="1596334" cy="400110"/>
          </a:xfrm>
          <a:prstGeom prst="rect">
            <a:avLst/>
          </a:prstGeom>
          <a:noFill/>
        </p:spPr>
        <p:txBody>
          <a:bodyPr wrap="none" rtlCol="0">
            <a:spAutoFit/>
          </a:bodyPr>
          <a:lstStyle/>
          <a:p>
            <a:r>
              <a:rPr lang="en-US" sz="2000" dirty="0" smtClean="0">
                <a:solidFill>
                  <a:srgbClr val="FFFF00"/>
                </a:solidFill>
              </a:rPr>
              <a:t>High variance</a:t>
            </a:r>
            <a:endParaRPr lang="en-GB" sz="2000" dirty="0">
              <a:solidFill>
                <a:srgbClr val="FFFF00"/>
              </a:solidFill>
            </a:endParaRPr>
          </a:p>
        </p:txBody>
      </p:sp>
      <p:sp>
        <p:nvSpPr>
          <p:cNvPr id="19" name="TextBox 18"/>
          <p:cNvSpPr txBox="1"/>
          <p:nvPr/>
        </p:nvSpPr>
        <p:spPr>
          <a:xfrm>
            <a:off x="7365843" y="1100070"/>
            <a:ext cx="1135247" cy="400110"/>
          </a:xfrm>
          <a:prstGeom prst="rect">
            <a:avLst/>
          </a:prstGeom>
          <a:noFill/>
        </p:spPr>
        <p:txBody>
          <a:bodyPr wrap="none" rtlCol="0">
            <a:spAutoFit/>
          </a:bodyPr>
          <a:lstStyle/>
          <a:p>
            <a:r>
              <a:rPr lang="en-US" sz="2000" dirty="0" smtClean="0">
                <a:solidFill>
                  <a:srgbClr val="FFFF00"/>
                </a:solidFill>
              </a:rPr>
              <a:t>High bias</a:t>
            </a:r>
            <a:endParaRPr lang="en-GB" sz="2000" dirty="0">
              <a:solidFill>
                <a:srgbClr val="FFFF00"/>
              </a:solidFill>
            </a:endParaRPr>
          </a:p>
        </p:txBody>
      </p:sp>
      <p:pic>
        <p:nvPicPr>
          <p:cNvPr id="3074" name="Picture 2"/>
          <p:cNvPicPr>
            <a:picLocks noChangeAspect="1" noChangeArrowheads="1"/>
          </p:cNvPicPr>
          <p:nvPr/>
        </p:nvPicPr>
        <p:blipFill>
          <a:blip r:embed="rId5"/>
          <a:srcRect/>
          <a:stretch>
            <a:fillRect/>
          </a:stretch>
        </p:blipFill>
        <p:spPr bwMode="auto">
          <a:xfrm>
            <a:off x="2133600" y="1490672"/>
            <a:ext cx="1581144" cy="1581144"/>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a:srcRect/>
          <a:stretch>
            <a:fillRect/>
          </a:stretch>
        </p:blipFill>
        <p:spPr bwMode="auto">
          <a:xfrm>
            <a:off x="3786182" y="1490672"/>
            <a:ext cx="1581144" cy="1581144"/>
          </a:xfrm>
          <a:prstGeom prst="rect">
            <a:avLst/>
          </a:prstGeom>
          <a:noFill/>
          <a:ln w="9525">
            <a:noFill/>
            <a:miter lim="800000"/>
            <a:headEnd/>
            <a:tailEnd/>
          </a:ln>
          <a:effectLst/>
        </p:spPr>
      </p:pic>
      <p:pic>
        <p:nvPicPr>
          <p:cNvPr id="3077" name="Picture 5"/>
          <p:cNvPicPr>
            <a:picLocks noChangeAspect="1" noChangeArrowheads="1"/>
          </p:cNvPicPr>
          <p:nvPr/>
        </p:nvPicPr>
        <p:blipFill>
          <a:blip r:embed="rId7"/>
          <a:srcRect/>
          <a:stretch>
            <a:fillRect/>
          </a:stretch>
        </p:blipFill>
        <p:spPr bwMode="auto">
          <a:xfrm>
            <a:off x="5429256" y="1490672"/>
            <a:ext cx="1581144" cy="1581144"/>
          </a:xfrm>
          <a:prstGeom prst="rect">
            <a:avLst/>
          </a:prstGeom>
          <a:noFill/>
          <a:ln w="9525">
            <a:noFill/>
            <a:miter lim="800000"/>
            <a:headEnd/>
            <a:tailEnd/>
          </a:ln>
          <a:effectLst/>
        </p:spPr>
      </p:pic>
      <p:sp>
        <p:nvSpPr>
          <p:cNvPr id="11" name="TextBox 10"/>
          <p:cNvSpPr txBox="1"/>
          <p:nvPr/>
        </p:nvSpPr>
        <p:spPr>
          <a:xfrm>
            <a:off x="3419331" y="3363838"/>
            <a:ext cx="2351156" cy="400110"/>
          </a:xfrm>
          <a:prstGeom prst="rect">
            <a:avLst/>
          </a:prstGeom>
          <a:noFill/>
        </p:spPr>
        <p:txBody>
          <a:bodyPr wrap="none" rtlCol="0">
            <a:spAutoFit/>
          </a:bodyPr>
          <a:lstStyle/>
          <a:p>
            <a:r>
              <a:rPr lang="en-US" sz="2000">
                <a:solidFill>
                  <a:srgbClr val="FFFF00"/>
                </a:solidFill>
              </a:rPr>
              <a:t>a</a:t>
            </a:r>
            <a:r>
              <a:rPr lang="en-US" sz="2000" smtClean="0">
                <a:solidFill>
                  <a:srgbClr val="FFFF00"/>
                </a:solidFill>
              </a:rPr>
              <a:t>nalysis is non-trivial</a:t>
            </a:r>
            <a:endParaRPr lang="en-GB" sz="2000" dirty="0">
              <a:solidFill>
                <a:srgbClr val="FFFF00"/>
              </a:solidFill>
            </a:endParaRPr>
          </a:p>
        </p:txBody>
      </p:sp>
    </p:spTree>
    <p:extLst>
      <p:ext uri="{BB962C8B-B14F-4D97-AF65-F5344CB8AC3E}">
        <p14:creationId xmlns:p14="http://schemas.microsoft.com/office/powerpoint/2010/main" val="575675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dissecting the sampling spectrum</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41" name="Group 17"/>
          <p:cNvGrpSpPr/>
          <p:nvPr/>
        </p:nvGrpSpPr>
        <p:grpSpPr>
          <a:xfrm>
            <a:off x="1357290" y="1071552"/>
            <a:ext cx="2030029" cy="785818"/>
            <a:chOff x="1643042" y="2041726"/>
            <a:chExt cx="1000132" cy="387147"/>
          </a:xfrm>
        </p:grpSpPr>
        <p:cxnSp>
          <p:nvCxnSpPr>
            <p:cNvPr id="42" name="Straight Arrow Connector 41"/>
            <p:cNvCxnSpPr/>
            <p:nvPr/>
          </p:nvCxnSpPr>
          <p:spPr>
            <a:xfrm rot="5400000" flipH="1" flipV="1">
              <a:off x="1500815" y="2285349"/>
              <a:ext cx="285000" cy="545"/>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643439" y="2427939"/>
              <a:ext cx="999735" cy="183"/>
            </a:xfrm>
            <a:prstGeom prst="straightConnector1">
              <a:avLst/>
            </a:prstGeom>
            <a:ln>
              <a:solidFill>
                <a:schemeClr val="accent6">
                  <a:lumMod val="60000"/>
                  <a:lumOff val="40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61685" y="2425205"/>
              <a:ext cx="936324" cy="4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593139" y="2234506"/>
              <a:ext cx="387147"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133"/>
          <p:cNvGrpSpPr/>
          <p:nvPr/>
        </p:nvGrpSpPr>
        <p:grpSpPr>
          <a:xfrm>
            <a:off x="4643438" y="1142621"/>
            <a:ext cx="3714776" cy="857625"/>
            <a:chOff x="2938450" y="3224217"/>
            <a:chExt cx="5260318" cy="1214445"/>
          </a:xfrm>
        </p:grpSpPr>
        <p:grpSp>
          <p:nvGrpSpPr>
            <p:cNvPr id="47" name="Group 136"/>
            <p:cNvGrpSpPr/>
            <p:nvPr/>
          </p:nvGrpSpPr>
          <p:grpSpPr>
            <a:xfrm>
              <a:off x="2938627" y="3224217"/>
              <a:ext cx="5261190" cy="1001110"/>
              <a:chOff x="1285852" y="3261522"/>
              <a:chExt cx="6281781" cy="1239053"/>
            </a:xfrm>
          </p:grpSpPr>
          <p:cxnSp>
            <p:nvCxnSpPr>
              <p:cNvPr id="50" name="Straight Arrow Connector 49"/>
              <p:cNvCxnSpPr/>
              <p:nvPr/>
            </p:nvCxnSpPr>
            <p:spPr>
              <a:xfrm rot="5400000" flipH="1" flipV="1">
                <a:off x="3809994" y="3880652"/>
                <a:ext cx="1239053"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364039"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1285852" y="4429138"/>
                <a:ext cx="3203594" cy="794"/>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2938450" y="3652844"/>
              <a:ext cx="521497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009888" y="3867158"/>
              <a:ext cx="5143536" cy="57150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5357818" y="857238"/>
            <a:ext cx="142876" cy="11430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4" name="Rectangle 53"/>
          <p:cNvSpPr/>
          <p:nvPr/>
        </p:nvSpPr>
        <p:spPr>
          <a:xfrm>
            <a:off x="3482332" y="2143122"/>
            <a:ext cx="4048154" cy="2500330"/>
          </a:xfrm>
          <a:prstGeom prst="rect">
            <a:avLst/>
          </a:prstGeom>
          <a:solidFill>
            <a:srgbClr val="000000">
              <a:alpha val="89804"/>
            </a:srgbClr>
          </a:solidFill>
          <a:ln>
            <a:noFill/>
          </a:ln>
          <a:effectLst>
            <a:glow rad="63500">
              <a:schemeClr val="accent6">
                <a:satMod val="175000"/>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t"/>
          <a:lstStyle/>
          <a:p>
            <a:endParaRPr lang="en-GB" dirty="0" smtClean="0"/>
          </a:p>
        </p:txBody>
      </p:sp>
      <p:grpSp>
        <p:nvGrpSpPr>
          <p:cNvPr id="78" name="Group 77"/>
          <p:cNvGrpSpPr/>
          <p:nvPr/>
        </p:nvGrpSpPr>
        <p:grpSpPr>
          <a:xfrm>
            <a:off x="3714744" y="2214560"/>
            <a:ext cx="3357586" cy="2214578"/>
            <a:chOff x="3714744" y="2143122"/>
            <a:chExt cx="3357586" cy="2214578"/>
          </a:xfrm>
        </p:grpSpPr>
        <p:grpSp>
          <p:nvGrpSpPr>
            <p:cNvPr id="75" name="Group 74"/>
            <p:cNvGrpSpPr/>
            <p:nvPr/>
          </p:nvGrpSpPr>
          <p:grpSpPr>
            <a:xfrm>
              <a:off x="3714744" y="3211600"/>
              <a:ext cx="3357586" cy="726"/>
              <a:chOff x="2500442" y="3134347"/>
              <a:chExt cx="4332758" cy="528"/>
            </a:xfrm>
          </p:grpSpPr>
          <p:cxnSp>
            <p:nvCxnSpPr>
              <p:cNvPr id="65" name="Straight Arrow Connector 64"/>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5396923" y="2143122"/>
              <a:ext cx="425" cy="2214578"/>
              <a:chOff x="5396923" y="2143122"/>
              <a:chExt cx="425" cy="2214578"/>
            </a:xfrm>
          </p:grpSpPr>
          <p:cxnSp>
            <p:nvCxnSpPr>
              <p:cNvPr id="64" name="Straight Arrow Connector 63"/>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pic>
        <p:nvPicPr>
          <p:cNvPr id="79" name="Picture 20"/>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rot="16200000">
            <a:off x="3714744" y="1214428"/>
            <a:ext cx="571504" cy="571504"/>
          </a:xfrm>
          <a:prstGeom prst="rect">
            <a:avLst/>
          </a:prstGeom>
          <a:noFill/>
          <a:ln w="9525">
            <a:noFill/>
            <a:miter lim="800000"/>
            <a:headEnd/>
            <a:tailEnd/>
          </a:ln>
          <a:effectLst/>
        </p:spPr>
      </p:pic>
      <p:sp>
        <p:nvSpPr>
          <p:cNvPr id="80" name="Oval 79"/>
          <p:cNvSpPr/>
          <p:nvPr/>
        </p:nvSpPr>
        <p:spPr>
          <a:xfrm>
            <a:off x="4526502" y="2500312"/>
            <a:ext cx="1714512" cy="1714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6532182" y="3019014"/>
            <a:ext cx="540148" cy="338554"/>
          </a:xfrm>
          <a:prstGeom prst="rect">
            <a:avLst/>
          </a:prstGeom>
          <a:noFill/>
        </p:spPr>
        <p:txBody>
          <a:bodyPr wrap="none" rtlCol="0">
            <a:spAutoFit/>
          </a:bodyPr>
          <a:lstStyle/>
          <a:p>
            <a:r>
              <a:rPr lang="en-US" dirty="0" smtClean="0">
                <a:solidFill>
                  <a:schemeClr val="bg1"/>
                </a:solidFill>
              </a:rPr>
              <a:t>Real</a:t>
            </a:r>
            <a:endParaRPr lang="en-GB" dirty="0">
              <a:solidFill>
                <a:schemeClr val="bg1"/>
              </a:solidFill>
            </a:endParaRPr>
          </a:p>
        </p:txBody>
      </p:sp>
      <p:sp>
        <p:nvSpPr>
          <p:cNvPr id="82" name="TextBox 81"/>
          <p:cNvSpPr txBox="1"/>
          <p:nvPr/>
        </p:nvSpPr>
        <p:spPr>
          <a:xfrm>
            <a:off x="5389174" y="2143122"/>
            <a:ext cx="1011239" cy="338554"/>
          </a:xfrm>
          <a:prstGeom prst="rect">
            <a:avLst/>
          </a:prstGeom>
          <a:noFill/>
        </p:spPr>
        <p:txBody>
          <a:bodyPr wrap="none" rtlCol="0">
            <a:spAutoFit/>
          </a:bodyPr>
          <a:lstStyle/>
          <a:p>
            <a:r>
              <a:rPr lang="en-US" dirty="0" smtClean="0">
                <a:solidFill>
                  <a:schemeClr val="bg1"/>
                </a:solidFill>
              </a:rPr>
              <a:t>Imaginary</a:t>
            </a:r>
            <a:endParaRPr lang="en-GB" dirty="0">
              <a:solidFill>
                <a:schemeClr val="bg1"/>
              </a:solidFill>
            </a:endParaRPr>
          </a:p>
        </p:txBody>
      </p:sp>
      <p:sp>
        <p:nvSpPr>
          <p:cNvPr id="83" name="TextBox 82"/>
          <p:cNvSpPr txBox="1"/>
          <p:nvPr/>
        </p:nvSpPr>
        <p:spPr>
          <a:xfrm>
            <a:off x="6072198" y="4286262"/>
            <a:ext cx="1415900" cy="338554"/>
          </a:xfrm>
          <a:prstGeom prst="rect">
            <a:avLst/>
          </a:prstGeom>
          <a:solidFill>
            <a:srgbClr val="000000">
              <a:alpha val="76863"/>
            </a:srgbClr>
          </a:solidFill>
        </p:spPr>
        <p:txBody>
          <a:bodyPr wrap="none" rtlCol="0">
            <a:spAutoFit/>
          </a:bodyPr>
          <a:lstStyle/>
          <a:p>
            <a:r>
              <a:rPr lang="en-US" dirty="0" smtClean="0">
                <a:solidFill>
                  <a:schemeClr val="bg1"/>
                </a:solidFill>
              </a:rPr>
              <a:t>Complex plane</a:t>
            </a:r>
            <a:endParaRPr lang="en-GB" dirty="0">
              <a:solidFill>
                <a:schemeClr val="bg1"/>
              </a:solidFill>
            </a:endParaRPr>
          </a:p>
        </p:txBody>
      </p:sp>
      <p:sp>
        <p:nvSpPr>
          <p:cNvPr id="84" name="Oval 83"/>
          <p:cNvSpPr/>
          <p:nvPr/>
        </p:nvSpPr>
        <p:spPr>
          <a:xfrm>
            <a:off x="4636953" y="2766609"/>
            <a:ext cx="142876" cy="1428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89" name="Straight Arrow Connector 88"/>
          <p:cNvCxnSpPr/>
          <p:nvPr/>
        </p:nvCxnSpPr>
        <p:spPr>
          <a:xfrm rot="10800000">
            <a:off x="4773345" y="2909485"/>
            <a:ext cx="610519" cy="415660"/>
          </a:xfrm>
          <a:prstGeom prst="straightConnector1">
            <a:avLst/>
          </a:prstGeom>
          <a:ln w="38100">
            <a:solidFill>
              <a:srgbClr val="FFFF00"/>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96" name="Arc 95"/>
          <p:cNvSpPr/>
          <p:nvPr/>
        </p:nvSpPr>
        <p:spPr>
          <a:xfrm>
            <a:off x="5033156" y="3032906"/>
            <a:ext cx="714380" cy="642942"/>
          </a:xfrm>
          <a:prstGeom prst="arc">
            <a:avLst>
              <a:gd name="adj1" fmla="val 283068"/>
              <a:gd name="adj2" fmla="val 12521212"/>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TextBox 96"/>
          <p:cNvSpPr txBox="1"/>
          <p:nvPr/>
        </p:nvSpPr>
        <p:spPr>
          <a:xfrm>
            <a:off x="5000628" y="2804700"/>
            <a:ext cx="1032655" cy="338554"/>
          </a:xfrm>
          <a:prstGeom prst="rect">
            <a:avLst/>
          </a:prstGeom>
          <a:noFill/>
        </p:spPr>
        <p:txBody>
          <a:bodyPr wrap="none" rtlCol="0">
            <a:spAutoFit/>
          </a:bodyPr>
          <a:lstStyle/>
          <a:p>
            <a:r>
              <a:rPr lang="en-US" dirty="0" smtClean="0">
                <a:solidFill>
                  <a:srgbClr val="FFFF00"/>
                </a:solidFill>
              </a:rPr>
              <a:t>amplitude</a:t>
            </a:r>
            <a:endParaRPr lang="en-GB" dirty="0">
              <a:solidFill>
                <a:srgbClr val="FFFF00"/>
              </a:solidFill>
            </a:endParaRPr>
          </a:p>
        </p:txBody>
      </p:sp>
      <p:sp>
        <p:nvSpPr>
          <p:cNvPr id="98" name="TextBox 97"/>
          <p:cNvSpPr txBox="1"/>
          <p:nvPr/>
        </p:nvSpPr>
        <p:spPr>
          <a:xfrm>
            <a:off x="4786314" y="3590518"/>
            <a:ext cx="679994" cy="338554"/>
          </a:xfrm>
          <a:prstGeom prst="rect">
            <a:avLst/>
          </a:prstGeom>
          <a:noFill/>
        </p:spPr>
        <p:txBody>
          <a:bodyPr wrap="none" rtlCol="0">
            <a:spAutoFit/>
          </a:bodyPr>
          <a:lstStyle/>
          <a:p>
            <a:r>
              <a:rPr lang="en-US" dirty="0" smtClean="0">
                <a:solidFill>
                  <a:schemeClr val="tx2">
                    <a:lumMod val="40000"/>
                    <a:lumOff val="60000"/>
                  </a:schemeClr>
                </a:solidFill>
              </a:rPr>
              <a:t>phase</a:t>
            </a:r>
            <a:endParaRPr lang="en-GB" dirty="0">
              <a:solidFill>
                <a:schemeClr val="tx2">
                  <a:lumMod val="40000"/>
                  <a:lumOff val="60000"/>
                </a:schemeClr>
              </a:solidFill>
            </a:endParaRPr>
          </a:p>
        </p:txBody>
      </p:sp>
    </p:spTree>
    <p:extLst>
      <p:ext uri="{BB962C8B-B14F-4D97-AF65-F5344CB8AC3E}">
        <p14:creationId xmlns:p14="http://schemas.microsoft.com/office/powerpoint/2010/main" val="2650193322"/>
      </p:ext>
    </p:extLst>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err="1" smtClean="0"/>
              <a:t>periodogram</a:t>
            </a:r>
            <a:r>
              <a:rPr lang="en-US" dirty="0" smtClean="0"/>
              <a:t> is even more conservative</a:t>
            </a:r>
            <a:endParaRPr lang="en-US" dirty="0"/>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10" name="Group 57"/>
          <p:cNvGrpSpPr/>
          <p:nvPr/>
        </p:nvGrpSpPr>
        <p:grpSpPr>
          <a:xfrm>
            <a:off x="2174205" y="1211907"/>
            <a:ext cx="4977127" cy="3282786"/>
            <a:chOff x="3714744" y="2143122"/>
            <a:chExt cx="3357586" cy="2214578"/>
          </a:xfrm>
        </p:grpSpPr>
        <p:grpSp>
          <p:nvGrpSpPr>
            <p:cNvPr id="11" name="Group 74"/>
            <p:cNvGrpSpPr/>
            <p:nvPr/>
          </p:nvGrpSpPr>
          <p:grpSpPr>
            <a:xfrm>
              <a:off x="3714744" y="3211600"/>
              <a:ext cx="3357586" cy="726"/>
              <a:chOff x="2500442" y="3134347"/>
              <a:chExt cx="4332758" cy="528"/>
            </a:xfrm>
          </p:grpSpPr>
          <p:cxnSp>
            <p:nvCxnSpPr>
              <p:cNvPr id="15" name="Straight Arrow Connector 14"/>
              <p:cNvCxnSpPr/>
              <p:nvPr/>
            </p:nvCxnSpPr>
            <p:spPr>
              <a:xfrm>
                <a:off x="462357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00442" y="3134347"/>
                <a:ext cx="2209628" cy="528"/>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2" name="Group 76"/>
            <p:cNvGrpSpPr/>
            <p:nvPr/>
          </p:nvGrpSpPr>
          <p:grpSpPr>
            <a:xfrm>
              <a:off x="5396923" y="2143122"/>
              <a:ext cx="425" cy="2214578"/>
              <a:chOff x="5396923" y="2143122"/>
              <a:chExt cx="425" cy="2214578"/>
            </a:xfrm>
          </p:grpSpPr>
          <p:cxnSp>
            <p:nvCxnSpPr>
              <p:cNvPr id="13" name="Straight Arrow Connector 12"/>
              <p:cNvCxnSpPr/>
              <p:nvPr/>
            </p:nvCxnSpPr>
            <p:spPr>
              <a:xfrm rot="5400000" flipH="1" flipV="1">
                <a:off x="4830210" y="2709835"/>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830210" y="3790562"/>
                <a:ext cx="1133851" cy="425"/>
              </a:xfrm>
              <a:prstGeom prst="straightConnector1">
                <a:avLst/>
              </a:prstGeom>
              <a:ln w="12700">
                <a:solidFill>
                  <a:schemeClr val="bg2">
                    <a:lumMod val="75000"/>
                  </a:schemeClr>
                </a:solidFill>
                <a:tailEnd type="stealth" w="sm"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sp>
        <p:nvSpPr>
          <p:cNvPr id="17" name="Oval 16"/>
          <p:cNvSpPr/>
          <p:nvPr/>
        </p:nvSpPr>
        <p:spPr>
          <a:xfrm>
            <a:off x="3377517" y="1529596"/>
            <a:ext cx="2541511" cy="2541512"/>
          </a:xfrm>
          <a:prstGeom prst="ellipse">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497966" y="1881063"/>
            <a:ext cx="298352" cy="2983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19" name="Oval 18"/>
          <p:cNvSpPr/>
          <p:nvPr/>
        </p:nvSpPr>
        <p:spPr>
          <a:xfrm>
            <a:off x="4171794" y="1447865"/>
            <a:ext cx="298352" cy="2983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20" name="Oval 19"/>
          <p:cNvSpPr/>
          <p:nvPr/>
        </p:nvSpPr>
        <p:spPr>
          <a:xfrm>
            <a:off x="3748211" y="3633082"/>
            <a:ext cx="298352" cy="2983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21" name="Oval 20"/>
          <p:cNvSpPr/>
          <p:nvPr/>
        </p:nvSpPr>
        <p:spPr>
          <a:xfrm>
            <a:off x="5702409" y="2997704"/>
            <a:ext cx="298352" cy="2983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22" name="Oval 21"/>
          <p:cNvSpPr/>
          <p:nvPr/>
        </p:nvSpPr>
        <p:spPr>
          <a:xfrm>
            <a:off x="3214678" y="2857502"/>
            <a:ext cx="298352" cy="2857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23" name="Oval 22"/>
          <p:cNvSpPr/>
          <p:nvPr/>
        </p:nvSpPr>
        <p:spPr>
          <a:xfrm>
            <a:off x="4166253" y="2250888"/>
            <a:ext cx="125878" cy="12587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cxnSp>
        <p:nvCxnSpPr>
          <p:cNvPr id="25" name="Straight Arrow Connector 24"/>
          <p:cNvCxnSpPr/>
          <p:nvPr/>
        </p:nvCxnSpPr>
        <p:spPr>
          <a:xfrm rot="16200000" flipV="1">
            <a:off x="4263297" y="2376769"/>
            <a:ext cx="423582" cy="423581"/>
          </a:xfrm>
          <a:prstGeom prst="straightConnector1">
            <a:avLst/>
          </a:prstGeom>
          <a:ln w="38100">
            <a:solidFill>
              <a:srgbClr val="FFFF00"/>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60123" y="2416732"/>
            <a:ext cx="3240439" cy="369332"/>
          </a:xfrm>
          <a:prstGeom prst="rect">
            <a:avLst/>
          </a:prstGeom>
          <a:noFill/>
        </p:spPr>
        <p:txBody>
          <a:bodyPr wrap="none" rtlCol="0">
            <a:spAutoFit/>
          </a:bodyPr>
          <a:lstStyle/>
          <a:p>
            <a:pPr algn="ctr"/>
            <a:r>
              <a:rPr lang="en-US" sz="1800" dirty="0" smtClean="0">
                <a:solidFill>
                  <a:srgbClr val="FFFF00"/>
                </a:solidFill>
              </a:rPr>
              <a:t>amplitude of expected spectrum</a:t>
            </a:r>
            <a:endParaRPr lang="en-GB" sz="1800" dirty="0">
              <a:solidFill>
                <a:srgbClr val="FFFF00"/>
              </a:solidFill>
            </a:endParaRPr>
          </a:p>
        </p:txBody>
      </p:sp>
      <p:cxnSp>
        <p:nvCxnSpPr>
          <p:cNvPr id="33" name="Straight Arrow Connector 32"/>
          <p:cNvCxnSpPr/>
          <p:nvPr/>
        </p:nvCxnSpPr>
        <p:spPr>
          <a:xfrm flipV="1">
            <a:off x="4695421" y="1993761"/>
            <a:ext cx="857258" cy="785818"/>
          </a:xfrm>
          <a:prstGeom prst="straightConnector1">
            <a:avLst/>
          </a:prstGeom>
          <a:ln w="38100">
            <a:solidFill>
              <a:schemeClr val="bg1">
                <a:lumMod val="65000"/>
              </a:schemeClr>
            </a:solidFill>
            <a:headEnd type="triangle" w="med" len="med"/>
            <a:tailEnd type="triangle"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72132" y="1702352"/>
            <a:ext cx="1399807" cy="369332"/>
          </a:xfrm>
          <a:prstGeom prst="rect">
            <a:avLst/>
          </a:prstGeom>
          <a:noFill/>
          <a:ln>
            <a:noFill/>
          </a:ln>
        </p:spPr>
        <p:txBody>
          <a:bodyPr wrap="none" rtlCol="0">
            <a:spAutoFit/>
          </a:bodyPr>
          <a:lstStyle/>
          <a:p>
            <a:pPr algn="ctr"/>
            <a:r>
              <a:rPr lang="en-US" sz="1800" dirty="0" err="1" smtClean="0">
                <a:solidFill>
                  <a:schemeClr val="bg1">
                    <a:lumMod val="75000"/>
                  </a:schemeClr>
                </a:solidFill>
              </a:rPr>
              <a:t>periodogram</a:t>
            </a:r>
            <a:endParaRPr lang="en-GB" sz="1800" dirty="0">
              <a:solidFill>
                <a:schemeClr val="bg1">
                  <a:lumMod val="75000"/>
                </a:schemeClr>
              </a:solidFill>
            </a:endParaRPr>
          </a:p>
        </p:txBody>
      </p:sp>
      <p:sp>
        <p:nvSpPr>
          <p:cNvPr id="38" name="TextBox 37"/>
          <p:cNvSpPr txBox="1"/>
          <p:nvPr/>
        </p:nvSpPr>
        <p:spPr>
          <a:xfrm>
            <a:off x="3000365" y="1571618"/>
            <a:ext cx="928693" cy="338554"/>
          </a:xfrm>
          <a:prstGeom prst="rect">
            <a:avLst/>
          </a:prstGeom>
          <a:noFill/>
        </p:spPr>
        <p:txBody>
          <a:bodyPr wrap="square" rtlCol="0">
            <a:spAutoFit/>
          </a:bodyPr>
          <a:lstStyle/>
          <a:p>
            <a:r>
              <a:rPr lang="en-US" dirty="0" smtClean="0">
                <a:solidFill>
                  <a:schemeClr val="bg1"/>
                </a:solidFill>
              </a:rPr>
              <a:t>samples</a:t>
            </a:r>
            <a:endParaRPr lang="en-GB" dirty="0">
              <a:solidFill>
                <a:schemeClr val="bg1"/>
              </a:solidFill>
            </a:endParaRPr>
          </a:p>
        </p:txBody>
      </p:sp>
      <p:sp>
        <p:nvSpPr>
          <p:cNvPr id="24" name="TextBox 23"/>
          <p:cNvSpPr txBox="1"/>
          <p:nvPr/>
        </p:nvSpPr>
        <p:spPr>
          <a:xfrm>
            <a:off x="5534194" y="1996857"/>
            <a:ext cx="2824020" cy="369332"/>
          </a:xfrm>
          <a:prstGeom prst="rect">
            <a:avLst/>
          </a:prstGeom>
          <a:noFill/>
        </p:spPr>
        <p:txBody>
          <a:bodyPr wrap="square" rtlCol="0">
            <a:spAutoFit/>
          </a:bodyPr>
          <a:lstStyle/>
          <a:p>
            <a:pPr algn="ctr"/>
            <a:r>
              <a:rPr lang="en-US" sz="1800" dirty="0" smtClean="0">
                <a:solidFill>
                  <a:schemeClr val="accent1">
                    <a:lumMod val="20000"/>
                    <a:lumOff val="80000"/>
                  </a:schemeClr>
                </a:solidFill>
              </a:rPr>
              <a:t>(expected power spectrum)</a:t>
            </a:r>
            <a:endParaRPr lang="en-GB" sz="1800" dirty="0">
              <a:solidFill>
                <a:schemeClr val="accent1">
                  <a:lumMod val="20000"/>
                  <a:lumOff val="80000"/>
                </a:schemeClr>
              </a:solidFill>
            </a:endParaRPr>
          </a:p>
        </p:txBody>
      </p:sp>
    </p:spTree>
    <p:extLst>
      <p:ext uri="{BB962C8B-B14F-4D97-AF65-F5344CB8AC3E}">
        <p14:creationId xmlns:p14="http://schemas.microsoft.com/office/powerpoint/2010/main" val="2052088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p:bldP spid="24"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Summary of results</a:t>
            </a:r>
            <a:endParaRPr lang="en-US" dirty="0"/>
          </a:p>
        </p:txBody>
      </p:sp>
      <p:sp>
        <p:nvSpPr>
          <p:cNvPr id="8" name="Content Placeholder 2"/>
          <p:cNvSpPr>
            <a:spLocks noGrp="1"/>
          </p:cNvSpPr>
          <p:nvPr>
            <p:ph idx="1"/>
          </p:nvPr>
        </p:nvSpPr>
        <p:spPr>
          <a:xfrm>
            <a:off x="457200" y="785800"/>
            <a:ext cx="8229600" cy="3929091"/>
          </a:xfrm>
        </p:spPr>
        <p:txBody>
          <a:bodyPr>
            <a:normAutofit/>
          </a:bodyPr>
          <a:lstStyle/>
          <a:p>
            <a:r>
              <a:rPr lang="en-US" sz="2800" dirty="0" smtClean="0">
                <a:solidFill>
                  <a:schemeClr val="bg1"/>
                </a:solidFill>
              </a:rPr>
              <a:t>for low bias </a:t>
            </a:r>
          </a:p>
          <a:p>
            <a:pPr lvl="1"/>
            <a:r>
              <a:rPr lang="en-US" sz="2400" dirty="0" smtClean="0">
                <a:solidFill>
                  <a:schemeClr val="bg1"/>
                </a:solidFill>
              </a:rPr>
              <a:t>amplitude of expected sampling spectrum</a:t>
            </a:r>
          </a:p>
          <a:p>
            <a:pPr lvl="1"/>
            <a:r>
              <a:rPr lang="en-US" sz="2400" dirty="0" smtClean="0">
                <a:solidFill>
                  <a:schemeClr val="bg1"/>
                </a:solidFill>
              </a:rPr>
              <a:t>keep orthogonal to integrand’s Fourier spectrum</a:t>
            </a:r>
          </a:p>
          <a:p>
            <a:pPr lvl="1">
              <a:buNone/>
            </a:pPr>
            <a:endParaRPr lang="en-US" sz="2400" dirty="0" smtClean="0">
              <a:solidFill>
                <a:schemeClr val="bg1"/>
              </a:solidFill>
            </a:endParaRPr>
          </a:p>
          <a:p>
            <a:r>
              <a:rPr lang="en-US" sz="2800" dirty="0" smtClean="0">
                <a:solidFill>
                  <a:schemeClr val="bg1"/>
                </a:solidFill>
              </a:rPr>
              <a:t>for low variance </a:t>
            </a:r>
          </a:p>
          <a:p>
            <a:pPr lvl="1"/>
            <a:r>
              <a:rPr lang="en-US" sz="2400" dirty="0" smtClean="0">
                <a:solidFill>
                  <a:schemeClr val="bg1"/>
                </a:solidFill>
              </a:rPr>
              <a:t>variance of sampling spectrum</a:t>
            </a:r>
          </a:p>
          <a:p>
            <a:pPr lvl="1"/>
            <a:r>
              <a:rPr lang="en-US" sz="2400" dirty="0" smtClean="0">
                <a:solidFill>
                  <a:schemeClr val="bg1"/>
                </a:solidFill>
              </a:rPr>
              <a:t>keep orthogonal to integrand’s power spectrum</a:t>
            </a: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614498035"/>
      </p:ext>
    </p:extLst>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r>
              <a:rPr lang="en-US" dirty="0" smtClean="0"/>
              <a:t>Acknowledgements</a:t>
            </a:r>
            <a:endParaRPr lang="en-US" dirty="0"/>
          </a:p>
        </p:txBody>
      </p:sp>
      <p:sp>
        <p:nvSpPr>
          <p:cNvPr id="8" name="Content Placeholder 2"/>
          <p:cNvSpPr>
            <a:spLocks noGrp="1"/>
          </p:cNvSpPr>
          <p:nvPr>
            <p:ph idx="1"/>
          </p:nvPr>
        </p:nvSpPr>
        <p:spPr>
          <a:xfrm>
            <a:off x="457200" y="785800"/>
            <a:ext cx="8229600" cy="3929091"/>
          </a:xfrm>
        </p:spPr>
        <p:txBody>
          <a:bodyPr>
            <a:normAutofit/>
          </a:bodyPr>
          <a:lstStyle/>
          <a:p>
            <a:r>
              <a:rPr lang="en-US" sz="2400" dirty="0" smtClean="0">
                <a:solidFill>
                  <a:schemeClr val="bg1"/>
                </a:solidFill>
              </a:rPr>
              <a:t>Royal Society’s Newton International Fellowship</a:t>
            </a:r>
          </a:p>
          <a:p>
            <a:endParaRPr lang="en-US" sz="2400" dirty="0" smtClean="0">
              <a:solidFill>
                <a:schemeClr val="bg1"/>
              </a:solidFill>
            </a:endParaRPr>
          </a:p>
          <a:p>
            <a:r>
              <a:rPr lang="en-US" sz="2400" dirty="0" smtClean="0">
                <a:solidFill>
                  <a:schemeClr val="bg1"/>
                </a:solidFill>
              </a:rPr>
              <a:t>Sylvain Paris, Cyril </a:t>
            </a:r>
            <a:r>
              <a:rPr lang="en-US" sz="2400" dirty="0" err="1" smtClean="0">
                <a:solidFill>
                  <a:schemeClr val="bg1"/>
                </a:solidFill>
              </a:rPr>
              <a:t>Soler</a:t>
            </a:r>
            <a:r>
              <a:rPr lang="en-US" sz="2400" dirty="0" smtClean="0">
                <a:solidFill>
                  <a:schemeClr val="bg1"/>
                </a:solidFill>
              </a:rPr>
              <a:t>, </a:t>
            </a:r>
            <a:r>
              <a:rPr lang="en-US" sz="2400" dirty="0" err="1" smtClean="0">
                <a:solidFill>
                  <a:schemeClr val="bg1"/>
                </a:solidFill>
              </a:rPr>
              <a:t>Fredo</a:t>
            </a:r>
            <a:r>
              <a:rPr lang="en-US" sz="2400" dirty="0" smtClean="0">
                <a:solidFill>
                  <a:schemeClr val="bg1"/>
                </a:solidFill>
              </a:rPr>
              <a:t> Durand</a:t>
            </a:r>
          </a:p>
          <a:p>
            <a:endParaRPr lang="en-US" sz="2400" dirty="0" smtClean="0">
              <a:solidFill>
                <a:schemeClr val="bg1"/>
              </a:solidFill>
            </a:endParaRPr>
          </a:p>
          <a:p>
            <a:r>
              <a:rPr lang="en-US" sz="2400" dirty="0" smtClean="0">
                <a:solidFill>
                  <a:schemeClr val="bg1"/>
                </a:solidFill>
              </a:rPr>
              <a:t>Anonymous SIGGRAPH reviewers</a:t>
            </a:r>
          </a:p>
          <a:p>
            <a:endParaRPr lang="en-US" sz="2400" dirty="0" smtClean="0">
              <a:solidFill>
                <a:schemeClr val="bg1"/>
              </a:solidFill>
            </a:endParaRP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240119288"/>
      </p:ext>
    </p:extLst>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7230" y="95250"/>
            <a:ext cx="7943860" cy="523875"/>
          </a:xfrm>
        </p:spPr>
        <p:txBody>
          <a:bodyPr/>
          <a:lstStyle/>
          <a:p>
            <a:pPr algn="ctr"/>
            <a:r>
              <a:rPr lang="en-US" dirty="0" smtClean="0"/>
              <a:t>quantitative experiments</a:t>
            </a:r>
            <a:endParaRPr lang="en-GB" dirty="0"/>
          </a:p>
        </p:txBody>
      </p:sp>
    </p:spTree>
    <p:extLst>
      <p:ext uri="{BB962C8B-B14F-4D97-AF65-F5344CB8AC3E}">
        <p14:creationId xmlns:p14="http://schemas.microsoft.com/office/powerpoint/2010/main" val="3186177988"/>
      </p:ext>
    </p:extLst>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61921" y="704837"/>
            <a:ext cx="8415396" cy="410054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23872" y="39039"/>
            <a:ext cx="7705780" cy="619125"/>
          </a:xfrm>
        </p:spPr>
        <p:txBody>
          <a:bodyPr>
            <a:normAutofit/>
          </a:bodyPr>
          <a:lstStyle/>
          <a:p>
            <a:pPr algn="ctr"/>
            <a:endParaRPr lang="en-US" dirty="0"/>
          </a:p>
        </p:txBody>
      </p:sp>
      <p:sp>
        <p:nvSpPr>
          <p:cNvPr id="8" name="Content Placeholder 2"/>
          <p:cNvSpPr>
            <a:spLocks noGrp="1"/>
          </p:cNvSpPr>
          <p:nvPr>
            <p:ph idx="1"/>
          </p:nvPr>
        </p:nvSpPr>
        <p:spPr>
          <a:xfrm>
            <a:off x="457200" y="785800"/>
            <a:ext cx="8229600" cy="3929091"/>
          </a:xfrm>
        </p:spPr>
        <p:txBody>
          <a:bodyPr>
            <a:normAutofit/>
          </a:bodyPr>
          <a:lstStyle/>
          <a:p>
            <a:endParaRPr lang="en-US" sz="2800" dirty="0">
              <a:solidFill>
                <a:schemeClr val="bg1"/>
              </a:solidFill>
            </a:endParaRPr>
          </a:p>
        </p:txBody>
      </p:sp>
      <p:sp>
        <p:nvSpPr>
          <p:cNvPr id="5" name="Title 1"/>
          <p:cNvSpPr txBox="1">
            <a:spLocks/>
          </p:cNvSpPr>
          <p:nvPr/>
        </p:nvSpPr>
        <p:spPr>
          <a:xfrm>
            <a:off x="876272" y="191439"/>
            <a:ext cx="7705780" cy="619125"/>
          </a:xfrm>
          <a:prstGeom prst="rect">
            <a:avLst/>
          </a:prstGeom>
        </p:spPr>
        <p:txBody>
          <a:bodyPr vert="horz" lIns="81639" tIns="40819" rIns="81639" bIns="40819" rtlCol="0" anchor="ctr">
            <a:normAutofit/>
          </a:bodyPr>
          <a:lstStyle/>
          <a:p>
            <a:pPr marL="0" marR="0" lvl="0" indent="0" algn="ctr" defTabSz="816388"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850794142"/>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KARTIC@FJXCXMNFUVWZY5H8" val="4946"/>
</p:tagLst>
</file>

<file path=ppt/theme/theme1.xml><?xml version="1.0" encoding="utf-8"?>
<a:theme xmlns:a="http://schemas.openxmlformats.org/drawingml/2006/main" name="FourSamp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FourSampV1</Template>
  <TotalTime>0</TotalTime>
  <Words>4082</Words>
  <Application>Microsoft Office PowerPoint</Application>
  <PresentationFormat>On-screen Show (16:9)</PresentationFormat>
  <Paragraphs>711</Paragraphs>
  <Slides>95</Slides>
  <Notes>78</Notes>
  <HiddenSlides>35</HiddenSlides>
  <MMClips>0</MMClips>
  <ScaleCrop>false</ScaleCrop>
  <HeadingPairs>
    <vt:vector size="4" baseType="variant">
      <vt:variant>
        <vt:lpstr>Theme</vt:lpstr>
      </vt:variant>
      <vt:variant>
        <vt:i4>2</vt:i4>
      </vt:variant>
      <vt:variant>
        <vt:lpstr>Slide Titles</vt:lpstr>
      </vt:variant>
      <vt:variant>
        <vt:i4>95</vt:i4>
      </vt:variant>
    </vt:vector>
  </HeadingPairs>
  <TitlesOfParts>
    <vt:vector size="97" baseType="lpstr">
      <vt:lpstr>FourSampV1</vt:lpstr>
      <vt:lpstr>1_Office Theme</vt:lpstr>
      <vt:lpstr>Fourier Analysis of Stochastic Sampling  For Assessing Bias and Variance in Integration</vt:lpstr>
      <vt:lpstr>great sampling papers</vt:lpstr>
      <vt:lpstr>PowerPoint Presentation</vt:lpstr>
      <vt:lpstr>BUT WHY?</vt:lpstr>
      <vt:lpstr>numerical integration, you must try</vt:lpstr>
      <vt:lpstr>assessing quality: eg. rendering</vt:lpstr>
      <vt:lpstr>variance and bias</vt:lpstr>
      <vt:lpstr>bias and variance</vt:lpstr>
      <vt:lpstr>variance-bias trade-off</vt:lpstr>
      <vt:lpstr>Abstracting away the application…</vt:lpstr>
      <vt:lpstr>numerical integration implies sampling</vt:lpstr>
      <vt:lpstr>numerical integration implies sampling</vt:lpstr>
      <vt:lpstr>the sampling function</vt:lpstr>
      <vt:lpstr>sampling func. decides integration quality</vt:lpstr>
      <vt:lpstr>strategies to improve estimators</vt:lpstr>
      <vt:lpstr>strategies to improve estimators</vt:lpstr>
      <vt:lpstr>abstract away strategy: use Fourier domain</vt:lpstr>
      <vt:lpstr>abstract away strategy: use Fourier domain</vt:lpstr>
      <vt:lpstr>stochastic sampling &amp; instances of spectra</vt:lpstr>
      <vt:lpstr>assessing estimators using sampling spectra</vt:lpstr>
      <vt:lpstr>accuracy (bias) and precision (variance)</vt:lpstr>
      <vt:lpstr>overview</vt:lpstr>
      <vt:lpstr>related work</vt:lpstr>
      <vt:lpstr>stochastic jitter: undesirable but unavoidable</vt:lpstr>
      <vt:lpstr>we assess based on estimator bias and variance</vt:lpstr>
      <vt:lpstr>recent and most relevant</vt:lpstr>
      <vt:lpstr>recent and most relevant</vt:lpstr>
      <vt:lpstr>PowerPoint Presentation</vt:lpstr>
      <vt:lpstr>sampling function = sum of Dirac deltas</vt:lpstr>
      <vt:lpstr>Review: in the Fourier domain …</vt:lpstr>
      <vt:lpstr>Review: in the Fourier domain …</vt:lpstr>
      <vt:lpstr>amplitude spectrum is not flat</vt:lpstr>
      <vt:lpstr>sample contributions at a given frequency</vt:lpstr>
      <vt:lpstr>the sampling spectrum at a given frequency</vt:lpstr>
      <vt:lpstr>the sampling spectrum at a given frequency</vt:lpstr>
      <vt:lpstr>expected sampling spectrum and variance</vt:lpstr>
      <vt:lpstr>intuition: sampling spectrum’s phase is key</vt:lpstr>
      <vt:lpstr>Theoretical results</vt:lpstr>
      <vt:lpstr> Result 1: estimator bias</vt:lpstr>
      <vt:lpstr> Result 1: estimator bias</vt:lpstr>
      <vt:lpstr> expanded expression for bias</vt:lpstr>
      <vt:lpstr> expanded expression for bias</vt:lpstr>
      <vt:lpstr>omitting phase for conservative bias prediction</vt:lpstr>
      <vt:lpstr>new measure: ampl of expected sampling spectrum</vt:lpstr>
      <vt:lpstr>Result 2: estimator variance</vt:lpstr>
      <vt:lpstr>the equations say …</vt:lpstr>
      <vt:lpstr>case study: Gaussian jittered sampling</vt:lpstr>
      <vt:lpstr>case study: Gaussian jittered sampling</vt:lpstr>
      <vt:lpstr>1D Gaussian jitter</vt:lpstr>
      <vt:lpstr>1D Gaussian jitter in the Fourier domain</vt:lpstr>
      <vt:lpstr>derived Gaussian jitter properties</vt:lpstr>
      <vt:lpstr>Testing integration using Gaussian jitter</vt:lpstr>
      <vt:lpstr>bias-variance trade-off using Gaussian jitter</vt:lpstr>
      <vt:lpstr>Gaussian jitter converges rapidly</vt:lpstr>
      <vt:lpstr>Conclusion: Studied sampling spectrum</vt:lpstr>
      <vt:lpstr>Conclusion: bias</vt:lpstr>
      <vt:lpstr>Conclusion: variance</vt:lpstr>
      <vt:lpstr>Acknowledgements</vt:lpstr>
      <vt:lpstr>Take-home messages</vt:lpstr>
      <vt:lpstr>Questions?</vt:lpstr>
      <vt:lpstr>Sorry, what? Handling finite domain? </vt:lpstr>
      <vt:lpstr>conclusion</vt:lpstr>
      <vt:lpstr>Fourier Analysis of Stochastic Sampling Strategies For Assessing Bias and Variance  in Integration</vt:lpstr>
      <vt:lpstr>PowerPoint Presentation</vt:lpstr>
      <vt:lpstr>PowerPoint Presentation</vt:lpstr>
      <vt:lpstr>PowerPoint Presentation</vt:lpstr>
      <vt:lpstr>Theory</vt:lpstr>
      <vt:lpstr>a simple estimator</vt:lpstr>
      <vt:lpstr>the estimator in the Fourier domain</vt:lpstr>
      <vt:lpstr>sampling error accumulates as DC</vt:lpstr>
      <vt:lpstr>summary: the quantities involved</vt:lpstr>
      <vt:lpstr>image reconstruction: related work</vt:lpstr>
      <vt:lpstr>related work</vt:lpstr>
      <vt:lpstr>related work</vt:lpstr>
      <vt:lpstr>reconstruct image at pixel centers</vt:lpstr>
      <vt:lpstr>Image reconstruction: well studied problem</vt:lpstr>
      <vt:lpstr>image reconstruction problem</vt:lpstr>
      <vt:lpstr>what if radiance samples are approximate?</vt:lpstr>
      <vt:lpstr>image reconstruction using integration estimates</vt:lpstr>
      <vt:lpstr>image reconstruction using integration estimates</vt:lpstr>
      <vt:lpstr>accuracy and precision of estimators</vt:lpstr>
      <vt:lpstr>accuracy and precision of estimators</vt:lpstr>
      <vt:lpstr>2 has lower bias but higher variance</vt:lpstr>
      <vt:lpstr>we derive estimator bias and variance</vt:lpstr>
      <vt:lpstr>we derive estimator bias and variance</vt:lpstr>
      <vt:lpstr>Intuition: non-weighted samples</vt:lpstr>
      <vt:lpstr>Review: in the Fourier domain …</vt:lpstr>
      <vt:lpstr>dissecting the sampling spectrum</vt:lpstr>
      <vt:lpstr>Review: in the Fourier domain …</vt:lpstr>
      <vt:lpstr>dissecting the sampling spectrum</vt:lpstr>
      <vt:lpstr>periodogram is even more conservative</vt:lpstr>
      <vt:lpstr>Summary of results</vt:lpstr>
      <vt:lpstr>Acknowledgements</vt:lpstr>
      <vt:lpstr>quantitative experiments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2013-07-15T10:25:29Z</dcterms:created>
  <dcterms:modified xsi:type="dcterms:W3CDTF">2013-07-24T23:24:55Z</dcterms:modified>
</cp:coreProperties>
</file>