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7.xml" ContentType="application/vnd.openxmlformats-officedocument.presentationml.tags+xml"/>
  <Override PartName="/ppt/notesSlides/notesSlide37.xml" ContentType="application/vnd.openxmlformats-officedocument.presentationml.notesSlide+xml"/>
  <Override PartName="/ppt/tags/tag18.xml" ContentType="application/vnd.openxmlformats-officedocument.presentationml.tags+xml"/>
  <Override PartName="/ppt/notesSlides/notesSlide38.xml" ContentType="application/vnd.openxmlformats-officedocument.presentationml.notesSlide+xml"/>
  <Override PartName="/ppt/tags/tag19.xml" ContentType="application/vnd.openxmlformats-officedocument.presentationml.tags+xml"/>
  <Override PartName="/ppt/notesSlides/notesSlide39.xml" ContentType="application/vnd.openxmlformats-officedocument.presentationml.notesSlide+xml"/>
  <Override PartName="/ppt/tags/tag20.xml" ContentType="application/vnd.openxmlformats-officedocument.presentationml.tags+xml"/>
  <Override PartName="/ppt/notesSlides/notesSlide40.xml" ContentType="application/vnd.openxmlformats-officedocument.presentationml.notesSlide+xml"/>
  <Override PartName="/ppt/tags/tag21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57" r:id="rId2"/>
    <p:sldId id="317" r:id="rId3"/>
    <p:sldId id="258" r:id="rId4"/>
    <p:sldId id="260" r:id="rId5"/>
    <p:sldId id="315" r:id="rId6"/>
    <p:sldId id="262" r:id="rId7"/>
    <p:sldId id="289" r:id="rId8"/>
    <p:sldId id="290" r:id="rId9"/>
    <p:sldId id="291" r:id="rId10"/>
    <p:sldId id="319" r:id="rId11"/>
    <p:sldId id="311" r:id="rId12"/>
    <p:sldId id="265" r:id="rId13"/>
    <p:sldId id="266" r:id="rId14"/>
    <p:sldId id="267" r:id="rId15"/>
    <p:sldId id="268" r:id="rId16"/>
    <p:sldId id="293" r:id="rId17"/>
    <p:sldId id="309" r:id="rId18"/>
    <p:sldId id="269" r:id="rId19"/>
    <p:sldId id="271" r:id="rId20"/>
    <p:sldId id="272" r:id="rId21"/>
    <p:sldId id="273" r:id="rId22"/>
    <p:sldId id="274" r:id="rId23"/>
    <p:sldId id="276" r:id="rId24"/>
    <p:sldId id="277" r:id="rId25"/>
    <p:sldId id="279" r:id="rId26"/>
    <p:sldId id="280" r:id="rId27"/>
    <p:sldId id="297" r:id="rId28"/>
    <p:sldId id="314" r:id="rId29"/>
    <p:sldId id="303" r:id="rId30"/>
    <p:sldId id="282" r:id="rId31"/>
    <p:sldId id="316" r:id="rId32"/>
    <p:sldId id="310" r:id="rId33"/>
    <p:sldId id="294" r:id="rId34"/>
    <p:sldId id="283" r:id="rId35"/>
    <p:sldId id="295" r:id="rId36"/>
    <p:sldId id="298" r:id="rId37"/>
    <p:sldId id="284" r:id="rId38"/>
    <p:sldId id="285" r:id="rId39"/>
    <p:sldId id="320" r:id="rId40"/>
    <p:sldId id="287" r:id="rId41"/>
    <p:sldId id="286" r:id="rId42"/>
    <p:sldId id="308" r:id="rId43"/>
  </p:sldIdLst>
  <p:sldSz cx="9144000" cy="5143500" type="screen16x9"/>
  <p:notesSz cx="6858000" cy="9144000"/>
  <p:embeddedFontLst>
    <p:embeddedFont>
      <p:font typeface="Cambria Math" pitchFamily="18" charset="0"/>
      <p:regular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Comfortaa" pitchFamily="34" charset="0"/>
      <p:regular r:id="rId50"/>
      <p:bold r:id="rId5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4F81B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4" autoAdjust="0"/>
    <p:restoredTop sz="80432" autoAdjust="0"/>
  </p:normalViewPr>
  <p:slideViewPr>
    <p:cSldViewPr>
      <p:cViewPr varScale="1">
        <p:scale>
          <a:sx n="98" d="100"/>
          <a:sy n="98" d="100"/>
        </p:scale>
        <p:origin x="-46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6FDDA-A9FD-4E04-A2FF-31059676F6B3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9F995-2EF7-4D07-AC1E-AD1F0394F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44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pPr lvl="0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the introduction.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all for </a:t>
            </a:r>
            <a:r>
              <a:rPr lang="fr-FR" baseline="0" dirty="0" err="1" smtClean="0"/>
              <a:t>attending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endParaRPr lang="fr-FR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 b="0" dirty="0" err="1" smtClean="0"/>
              <a:t>this</a:t>
            </a:r>
            <a:r>
              <a:rPr lang="fr-FR" b="0" dirty="0" smtClean="0"/>
              <a:t> </a:t>
            </a:r>
            <a:r>
              <a:rPr lang="fr-FR" b="0" dirty="0" err="1" smtClean="0"/>
              <a:t>representation</a:t>
            </a:r>
            <a:r>
              <a:rPr lang="fr-FR" b="0" dirty="0" smtClean="0"/>
              <a:t> </a:t>
            </a:r>
            <a:r>
              <a:rPr lang="fr-FR" b="0" dirty="0" err="1" smtClean="0"/>
              <a:t>is</a:t>
            </a:r>
            <a:r>
              <a:rPr lang="fr-FR" b="0" dirty="0" smtClean="0"/>
              <a:t> </a:t>
            </a:r>
            <a:r>
              <a:rPr lang="fr-FR" b="0" dirty="0" err="1" smtClean="0"/>
              <a:t>build</a:t>
            </a:r>
            <a:r>
              <a:rPr lang="fr-FR" b="0" dirty="0" smtClean="0"/>
              <a:t> </a:t>
            </a:r>
            <a:r>
              <a:rPr lang="fr-FR" b="0" dirty="0" err="1" smtClean="0"/>
              <a:t>using</a:t>
            </a:r>
            <a:r>
              <a:rPr lang="fr-FR" b="0" dirty="0" smtClean="0"/>
              <a:t> the matrix of the second moments of the </a:t>
            </a:r>
            <a:r>
              <a:rPr lang="fr-FR" b="0" dirty="0" err="1" smtClean="0"/>
              <a:t>spectrum</a:t>
            </a:r>
            <a:r>
              <a:rPr lang="fr-FR" b="0" dirty="0" smtClean="0"/>
              <a:t>. </a:t>
            </a:r>
            <a:r>
              <a:rPr lang="fr-FR" b="1" dirty="0" smtClean="0"/>
              <a:t>*click*</a:t>
            </a:r>
            <a:r>
              <a:rPr lang="fr-FR" b="0" dirty="0" smtClean="0"/>
              <a:t> </a:t>
            </a:r>
            <a:r>
              <a:rPr lang="fr-FR" b="0" dirty="0" err="1" smtClean="0"/>
              <a:t>we</a:t>
            </a:r>
            <a:r>
              <a:rPr lang="fr-FR" b="0" dirty="0" smtClean="0"/>
              <a:t> display </a:t>
            </a:r>
            <a:r>
              <a:rPr lang="fr-FR" b="0" dirty="0" err="1" smtClean="0"/>
              <a:t>it</a:t>
            </a:r>
            <a:r>
              <a:rPr lang="fr-FR" b="0" dirty="0" smtClean="0"/>
              <a:t> </a:t>
            </a:r>
            <a:r>
              <a:rPr lang="fr-FR" b="0" dirty="0" err="1" smtClean="0"/>
              <a:t>using</a:t>
            </a:r>
            <a:r>
              <a:rPr lang="fr-FR" b="0" dirty="0" smtClean="0"/>
              <a:t> the </a:t>
            </a:r>
            <a:r>
              <a:rPr lang="fr-FR" b="0" baseline="0" dirty="0" err="1" smtClean="0"/>
              <a:t>equivalent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Gaussian</a:t>
            </a:r>
            <a:r>
              <a:rPr lang="fr-FR" b="0" baseline="0" dirty="0" smtClean="0"/>
              <a:t>, </a:t>
            </a:r>
            <a:r>
              <a:rPr lang="fr-FR" b="0" baseline="0" dirty="0" err="1" smtClean="0"/>
              <a:t>here</a:t>
            </a:r>
            <a:r>
              <a:rPr lang="fr-FR" b="0" baseline="0" dirty="0" smtClean="0"/>
              <a:t> by </a:t>
            </a:r>
            <a:r>
              <a:rPr lang="fr-FR" b="0" baseline="0" dirty="0" err="1" smtClean="0"/>
              <a:t>compressing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some</a:t>
            </a:r>
            <a:r>
              <a:rPr lang="fr-FR" b="0" baseline="0" dirty="0" smtClean="0"/>
              <a:t> dimensions.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The covariance </a:t>
            </a:r>
            <a:r>
              <a:rPr lang="fr-FR" b="0" baseline="0" dirty="0" err="1" smtClean="0"/>
              <a:t>correctly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depicts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shape</a:t>
            </a:r>
            <a:r>
              <a:rPr lang="fr-FR" b="0" baseline="0" dirty="0" smtClean="0"/>
              <a:t> of the </a:t>
            </a:r>
            <a:r>
              <a:rPr lang="fr-FR" b="0" baseline="0" dirty="0" err="1" smtClean="0"/>
              <a:t>spectrum</a:t>
            </a:r>
            <a:r>
              <a:rPr lang="fr-FR" b="0" baseline="0" dirty="0" smtClean="0"/>
              <a:t> and </a:t>
            </a:r>
            <a:r>
              <a:rPr lang="fr-FR" b="0" baseline="0" dirty="0" err="1" smtClean="0"/>
              <a:t>can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predict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whether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sprectrum</a:t>
            </a:r>
            <a:r>
              <a:rPr lang="fr-FR" b="0" baseline="0" dirty="0" smtClean="0"/>
              <a:t> lies in the </a:t>
            </a:r>
            <a:r>
              <a:rPr lang="fr-FR" b="0" baseline="0" dirty="0" err="1" smtClean="0"/>
              <a:t>spatio-temporal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domain</a:t>
            </a:r>
            <a:r>
              <a:rPr lang="fr-FR" b="0" baseline="0" dirty="0" smtClean="0"/>
              <a:t> </a:t>
            </a:r>
            <a:r>
              <a:rPr lang="fr-FR" b="0" baseline="0" dirty="0" smtClean="0"/>
              <a:t>for </a:t>
            </a:r>
            <a:r>
              <a:rPr lang="fr-FR" b="0" baseline="0" dirty="0" err="1" smtClean="0"/>
              <a:t>sliding</a:t>
            </a:r>
            <a:r>
              <a:rPr lang="fr-FR" b="0" baseline="0" dirty="0" smtClean="0"/>
              <a:t> motion </a:t>
            </a:r>
            <a:r>
              <a:rPr lang="fr-FR" b="0" baseline="0" dirty="0" err="1" smtClean="0"/>
              <a:t>blur</a:t>
            </a:r>
            <a:r>
              <a:rPr lang="fr-FR" b="0" baseline="0" dirty="0" smtClean="0"/>
              <a:t>, </a:t>
            </a:r>
            <a:r>
              <a:rPr lang="fr-FR" b="1" baseline="0" dirty="0" smtClean="0"/>
              <a:t>*click</a:t>
            </a:r>
            <a:r>
              <a:rPr lang="fr-FR" b="0" baseline="0" dirty="0" smtClean="0"/>
              <a:t>* or in the </a:t>
            </a:r>
            <a:r>
              <a:rPr lang="fr-FR" b="0" baseline="0" dirty="0" err="1" smtClean="0"/>
              <a:t>spatio-angular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domain</a:t>
            </a:r>
            <a:r>
              <a:rPr lang="fr-FR" b="0" baseline="0" dirty="0" smtClean="0"/>
              <a:t> </a:t>
            </a:r>
            <a:r>
              <a:rPr lang="fr-FR" b="0" baseline="0" dirty="0" smtClean="0"/>
              <a:t>for </a:t>
            </a:r>
            <a:r>
              <a:rPr lang="fr-FR" b="0" baseline="0" dirty="0" err="1" smtClean="0"/>
              <a:t>defocus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blur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show </a:t>
            </a:r>
            <a:r>
              <a:rPr lang="fr-FR" b="0" baseline="0" dirty="0" err="1" smtClean="0"/>
              <a:t>that</a:t>
            </a:r>
            <a:r>
              <a:rPr lang="fr-FR" b="0" baseline="0" dirty="0" smtClean="0"/>
              <a:t> the covariance </a:t>
            </a:r>
            <a:r>
              <a:rPr lang="fr-FR" b="0" baseline="0" dirty="0" err="1" smtClean="0"/>
              <a:t>can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be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easily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evaluated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using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analytical</a:t>
            </a:r>
            <a:r>
              <a:rPr lang="fr-FR" b="0" baseline="0" dirty="0" smtClean="0"/>
              <a:t> matrix </a:t>
            </a:r>
            <a:r>
              <a:rPr lang="fr-FR" b="0" baseline="0" dirty="0" err="1" smtClean="0"/>
              <a:t>operations</a:t>
            </a:r>
            <a:r>
              <a:rPr lang="fr-FR" b="0" baseline="0" dirty="0" smtClean="0"/>
              <a:t>. </a:t>
            </a:r>
            <a:r>
              <a:rPr lang="fr-FR" b="0" baseline="0" dirty="0" err="1" smtClean="0"/>
              <a:t>When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analytical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forms</a:t>
            </a:r>
            <a:r>
              <a:rPr lang="fr-FR" b="0" baseline="0" dirty="0" smtClean="0"/>
              <a:t> are not possible,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use a </a:t>
            </a:r>
            <a:r>
              <a:rPr lang="fr-FR" b="0" baseline="0" dirty="0" err="1" smtClean="0"/>
              <a:t>Gaussian</a:t>
            </a:r>
            <a:r>
              <a:rPr lang="fr-FR" b="0" baseline="0" dirty="0" smtClean="0"/>
              <a:t> approximation.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the covariance as </a:t>
            </a:r>
            <a:r>
              <a:rPr lang="fr-FR" b="0" baseline="0" dirty="0" err="1" smtClean="0"/>
              <a:t>very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interesting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properties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such</a:t>
            </a:r>
            <a:r>
              <a:rPr lang="fr-FR" b="0" baseline="0" dirty="0" smtClean="0"/>
              <a:t> as </a:t>
            </a:r>
            <a:r>
              <a:rPr lang="fr-FR" b="0" baseline="0" dirty="0" err="1" smtClean="0"/>
              <a:t>symmetry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which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allows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save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storage</a:t>
            </a:r>
            <a:r>
              <a:rPr lang="fr-FR" b="0" baseline="0" dirty="0" smtClean="0"/>
              <a:t> and </a:t>
            </a:r>
            <a:r>
              <a:rPr lang="fr-FR" b="0" baseline="0" dirty="0" err="1" smtClean="0"/>
              <a:t>additivity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which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makes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it</a:t>
            </a:r>
            <a:r>
              <a:rPr lang="fr-FR" b="0" baseline="0" dirty="0" smtClean="0"/>
              <a:t> compatible </a:t>
            </a:r>
            <a:r>
              <a:rPr lang="fr-FR" b="0" baseline="0" dirty="0" err="1" smtClean="0"/>
              <a:t>with</a:t>
            </a:r>
            <a:r>
              <a:rPr lang="fr-FR" b="0" baseline="0" dirty="0" smtClean="0"/>
              <a:t> monte </a:t>
            </a:r>
            <a:r>
              <a:rPr lang="fr-FR" b="0" baseline="0" dirty="0" err="1" smtClean="0"/>
              <a:t>carlo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</a:t>
            </a:r>
            <a:r>
              <a:rPr lang="fr-FR" baseline="0" dirty="0" smtClean="0"/>
              <a:t>ur contributions are the </a:t>
            </a:r>
            <a:r>
              <a:rPr lang="fr-FR" baseline="0" dirty="0" err="1" smtClean="0"/>
              <a:t>following</a:t>
            </a:r>
            <a:r>
              <a:rPr lang="fr-FR" baseline="0" dirty="0" smtClean="0"/>
              <a:t>: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introduce</a:t>
            </a:r>
            <a:r>
              <a:rPr lang="fr-FR" b="0" baseline="0" dirty="0" smtClean="0"/>
              <a:t> a </a:t>
            </a:r>
            <a:r>
              <a:rPr lang="fr-FR" b="0" baseline="0" dirty="0" err="1" smtClean="0"/>
              <a:t>unified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frequency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analysis</a:t>
            </a:r>
            <a:r>
              <a:rPr lang="fr-FR" b="0" baseline="0" dirty="0" smtClean="0"/>
              <a:t> </a:t>
            </a:r>
            <a:r>
              <a:rPr lang="fr-FR" b="0" baseline="0" dirty="0" smtClean="0"/>
              <a:t>of </a:t>
            </a:r>
            <a:r>
              <a:rPr lang="fr-FR" b="0" baseline="0" dirty="0" smtClean="0"/>
              <a:t>temporal </a:t>
            </a:r>
            <a:r>
              <a:rPr lang="fr-FR" b="0" baseline="0" dirty="0" smtClean="0"/>
              <a:t>light </a:t>
            </a:r>
            <a:r>
              <a:rPr lang="fr-FR" b="0" baseline="0" dirty="0" err="1" smtClean="0"/>
              <a:t>fields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 </a:t>
            </a:r>
            <a:r>
              <a:rPr lang="fr-FR" b="0" baseline="0" dirty="0" err="1" smtClean="0"/>
              <a:t>this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analysis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used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build</a:t>
            </a:r>
            <a:r>
              <a:rPr lang="fr-FR" b="0" baseline="0" dirty="0" smtClean="0"/>
              <a:t> a </a:t>
            </a:r>
            <a:r>
              <a:rPr lang="fr-FR" b="0" baseline="0" dirty="0" err="1" smtClean="0"/>
              <a:t>generic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representation</a:t>
            </a:r>
            <a:r>
              <a:rPr lang="fr-FR" b="0" baseline="0" dirty="0" smtClean="0"/>
              <a:t> of the </a:t>
            </a:r>
            <a:r>
              <a:rPr lang="fr-FR" b="0" baseline="0" dirty="0" err="1" smtClean="0"/>
              <a:t>spectrum</a:t>
            </a:r>
            <a:r>
              <a:rPr lang="fr-FR" b="0" baseline="0" dirty="0" smtClean="0"/>
              <a:t>, the covariance matrix.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also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introduce</a:t>
            </a:r>
            <a:r>
              <a:rPr lang="fr-FR" b="0" baseline="0" dirty="0" smtClean="0"/>
              <a:t> covariance </a:t>
            </a:r>
            <a:r>
              <a:rPr lang="fr-FR" b="0" baseline="0" dirty="0" err="1" smtClean="0"/>
              <a:t>tracing</a:t>
            </a:r>
            <a:r>
              <a:rPr lang="fr-FR" b="0" baseline="0" dirty="0" smtClean="0"/>
              <a:t>, a new </a:t>
            </a:r>
            <a:r>
              <a:rPr lang="fr-FR" b="0" baseline="0" dirty="0" err="1" smtClean="0"/>
              <a:t>way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produce</a:t>
            </a:r>
            <a:r>
              <a:rPr lang="fr-FR" b="0" baseline="0" dirty="0" smtClean="0"/>
              <a:t> </a:t>
            </a:r>
            <a:r>
              <a:rPr lang="fr-FR" b="0" baseline="0" dirty="0" smtClean="0"/>
              <a:t>light </a:t>
            </a:r>
            <a:r>
              <a:rPr lang="fr-FR" b="0" baseline="0" dirty="0" err="1" smtClean="0"/>
              <a:t>paths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with</a:t>
            </a:r>
            <a:r>
              <a:rPr lang="fr-FR" b="0" baseline="0" dirty="0" smtClean="0"/>
              <a:t> </a:t>
            </a:r>
            <a:r>
              <a:rPr lang="fr-FR" b="0" baseline="0" dirty="0" smtClean="0"/>
              <a:t>more information.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show the use of </a:t>
            </a:r>
            <a:r>
              <a:rPr lang="fr-FR" b="0" baseline="0" dirty="0" err="1" smtClean="0"/>
              <a:t>such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representation</a:t>
            </a:r>
            <a:r>
              <a:rPr lang="fr-FR" b="0" baseline="0" dirty="0" smtClean="0"/>
              <a:t> in an adaptive </a:t>
            </a:r>
            <a:r>
              <a:rPr lang="fr-FR" b="0" baseline="0" dirty="0" err="1" smtClean="0"/>
              <a:t>sampling</a:t>
            </a:r>
            <a:r>
              <a:rPr lang="fr-FR" b="0" baseline="0" dirty="0" smtClean="0"/>
              <a:t> and reconstruction </a:t>
            </a:r>
            <a:r>
              <a:rPr lang="fr-FR" b="0" baseline="0" dirty="0" err="1" smtClean="0"/>
              <a:t>algorithm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587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describe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algorithm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first,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estimate</a:t>
            </a:r>
            <a:r>
              <a:rPr lang="fr-FR" b="0" baseline="0" dirty="0" smtClean="0"/>
              <a:t> the covariance matrix in the </a:t>
            </a:r>
            <a:r>
              <a:rPr lang="fr-FR" b="0" baseline="0" dirty="0" err="1" smtClean="0"/>
              <a:t>screen</a:t>
            </a:r>
            <a:r>
              <a:rPr lang="fr-FR" b="0" baseline="0" dirty="0" smtClean="0"/>
              <a:t> by </a:t>
            </a:r>
            <a:r>
              <a:rPr lang="fr-FR" b="0" baseline="0" dirty="0" err="1" smtClean="0"/>
              <a:t>accumulating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it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</a:p>
          <a:p>
            <a:endParaRPr lang="fr-FR" b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938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The covariance matrix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estimate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required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in the temporal light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sampling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will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adapt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sharp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features</a:t>
            </a:r>
            <a:r>
              <a:rPr lang="fr-FR" b="0" baseline="0" dirty="0" smtClean="0"/>
              <a:t> in the 5D </a:t>
            </a:r>
            <a:r>
              <a:rPr lang="fr-FR" b="0" baseline="0" dirty="0" err="1" smtClean="0"/>
              <a:t>integration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domain</a:t>
            </a:r>
            <a:r>
              <a:rPr lang="fr-FR" b="0" baseline="0" dirty="0" smtClean="0"/>
              <a:t>. </a:t>
            </a:r>
            <a:r>
              <a:rPr lang="fr-FR" b="0" baseline="0" dirty="0" err="1" smtClean="0"/>
              <a:t>Less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samples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will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be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produced</a:t>
            </a:r>
            <a:r>
              <a:rPr lang="fr-FR" b="0" baseline="0" dirty="0" smtClean="0"/>
              <a:t> for </a:t>
            </a:r>
            <a:r>
              <a:rPr lang="fr-FR" b="0" baseline="0" dirty="0" err="1" smtClean="0"/>
              <a:t>regions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with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low</a:t>
            </a:r>
            <a:r>
              <a:rPr lang="fr-FR" b="0" baseline="0" dirty="0" smtClean="0"/>
              <a:t> variation in time and angle. </a:t>
            </a:r>
            <a:r>
              <a:rPr lang="fr-FR" b="1" baseline="0" dirty="0" smtClean="0"/>
              <a:t>*click*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938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estimate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required</a:t>
            </a:r>
            <a:r>
              <a:rPr lang="fr-FR" baseline="0" dirty="0" smtClean="0"/>
              <a:t> </a:t>
            </a:r>
            <a:r>
              <a:rPr lang="fr-FR" baseline="0" dirty="0" smtClean="0"/>
              <a:t>image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filters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reconstruct</a:t>
            </a:r>
            <a:r>
              <a:rPr lang="fr-FR" baseline="0" dirty="0" smtClean="0"/>
              <a:t> the image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set of 5D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938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err="1" smtClean="0"/>
              <a:t>Finally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acquire</a:t>
            </a:r>
            <a:r>
              <a:rPr lang="fr-FR" baseline="0" dirty="0" smtClean="0"/>
              <a:t> 5D </a:t>
            </a:r>
            <a:r>
              <a:rPr lang="fr-FR" baseline="0" dirty="0" err="1" smtClean="0"/>
              <a:t>dimensional</a:t>
            </a:r>
            <a:r>
              <a:rPr lang="fr-FR" baseline="0" dirty="0" smtClean="0"/>
              <a:t> adaptive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reconstruct</a:t>
            </a:r>
            <a:r>
              <a:rPr lang="fr-FR" baseline="0" dirty="0" smtClean="0"/>
              <a:t> the image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2D </a:t>
            </a:r>
            <a:r>
              <a:rPr lang="fr-FR" baseline="0" dirty="0" err="1" smtClean="0"/>
              <a:t>filters</a:t>
            </a:r>
            <a:r>
              <a:rPr lang="fr-FR" baseline="0" dirty="0" smtClean="0"/>
              <a:t>. This 5D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but 2D reconstruction </a:t>
            </a:r>
            <a:r>
              <a:rPr lang="fr-FR" baseline="0" dirty="0" err="1" smtClean="0"/>
              <a:t>allows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benefit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adaptive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the full temporal light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still</a:t>
            </a:r>
            <a:r>
              <a:rPr lang="fr-FR" baseline="0" dirty="0" smtClean="0"/>
              <a:t> have a simple formulation of the reconstruction. </a:t>
            </a:r>
            <a:r>
              <a:rPr lang="fr-FR" b="1" baseline="0" dirty="0" smtClean="0"/>
              <a:t>*click*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938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First </a:t>
            </a:r>
            <a:r>
              <a:rPr lang="fr-FR" baseline="0" dirty="0" err="1" smtClean="0"/>
              <a:t>lets</a:t>
            </a:r>
            <a:r>
              <a:rPr lang="fr-FR" baseline="0" dirty="0" smtClean="0"/>
              <a:t> have a look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how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create</a:t>
            </a:r>
            <a:r>
              <a:rPr lang="fr-FR" baseline="0" dirty="0" smtClean="0"/>
              <a:t> covariance information and </a:t>
            </a:r>
            <a:r>
              <a:rPr lang="fr-FR" baseline="0" dirty="0" err="1" smtClean="0"/>
              <a:t>accumulate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screen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</a:t>
            </a:r>
            <a:r>
              <a:rPr lang="fr-FR" b="1" baseline="0" dirty="0" smtClean="0"/>
              <a:t>*click*</a:t>
            </a:r>
          </a:p>
          <a:p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938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compute</a:t>
            </a:r>
            <a:r>
              <a:rPr lang="fr-FR" dirty="0" smtClean="0"/>
              <a:t> covariance information in </a:t>
            </a:r>
            <a:r>
              <a:rPr lang="fr-FR" dirty="0" err="1" smtClean="0"/>
              <a:t>screen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introduce</a:t>
            </a:r>
            <a:r>
              <a:rPr lang="fr-FR" baseline="0" dirty="0" smtClean="0"/>
              <a:t> covariance </a:t>
            </a:r>
            <a:r>
              <a:rPr lang="fr-FR" baseline="0" dirty="0" err="1" smtClean="0"/>
              <a:t>tracing</a:t>
            </a:r>
            <a:r>
              <a:rPr lang="fr-FR" baseline="0" dirty="0" smtClean="0"/>
              <a:t>,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a new </a:t>
            </a:r>
            <a:r>
              <a:rPr lang="fr-FR" b="0" baseline="0" dirty="0" err="1" smtClean="0"/>
              <a:t>way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add</a:t>
            </a:r>
            <a:r>
              <a:rPr lang="fr-FR" b="0" baseline="0" dirty="0" smtClean="0"/>
              <a:t> information </a:t>
            </a:r>
            <a:r>
              <a:rPr lang="fr-FR" b="0" baseline="0" dirty="0" smtClean="0"/>
              <a:t>to light </a:t>
            </a:r>
            <a:r>
              <a:rPr lang="fr-FR" b="0" baseline="0" dirty="0" err="1" smtClean="0"/>
              <a:t>paths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smtClean="0"/>
              <a:t>to </a:t>
            </a:r>
            <a:r>
              <a:rPr lang="fr-FR" b="0" baseline="0" dirty="0" err="1" smtClean="0"/>
              <a:t>obtain</a:t>
            </a:r>
            <a:r>
              <a:rPr lang="fr-FR" b="0" baseline="0" dirty="0" smtClean="0"/>
              <a:t> the covariance </a:t>
            </a:r>
            <a:r>
              <a:rPr lang="fr-FR" b="0" baseline="0" dirty="0" err="1" smtClean="0"/>
              <a:t>at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any</a:t>
            </a:r>
            <a:r>
              <a:rPr lang="fr-FR" b="0" baseline="0" dirty="0" smtClean="0"/>
              <a:t> point on a light </a:t>
            </a:r>
            <a:r>
              <a:rPr lang="fr-FR" b="0" baseline="0" dirty="0" err="1" smtClean="0"/>
              <a:t>path</a:t>
            </a:r>
            <a:r>
              <a:rPr lang="fr-FR" b="0" baseline="0" dirty="0" smtClean="0"/>
              <a:t>,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smtClean="0"/>
              <a:t>update the covariance </a:t>
            </a:r>
            <a:r>
              <a:rPr lang="fr-FR" b="0" baseline="0" dirty="0" err="1" smtClean="0"/>
              <a:t>representation</a:t>
            </a:r>
            <a:r>
              <a:rPr lang="fr-FR" b="0" baseline="0" dirty="0" smtClean="0"/>
              <a:t> of the light source </a:t>
            </a:r>
            <a:r>
              <a:rPr lang="fr-FR" b="0" baseline="0" dirty="0" err="1" smtClean="0"/>
              <a:t>spectrum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account</a:t>
            </a:r>
            <a:r>
              <a:rPr lang="fr-FR" b="0" baseline="0" dirty="0" smtClean="0"/>
              <a:t> for changes </a:t>
            </a:r>
            <a:r>
              <a:rPr lang="fr-FR" b="0" baseline="0" dirty="0" err="1" smtClean="0"/>
              <a:t>along</a:t>
            </a:r>
            <a:r>
              <a:rPr lang="fr-FR" b="0" baseline="0" dirty="0" smtClean="0"/>
              <a:t> the light </a:t>
            </a:r>
            <a:r>
              <a:rPr lang="fr-FR" b="0" baseline="0" dirty="0" err="1" smtClean="0"/>
              <a:t>path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made possible </a:t>
            </a:r>
            <a:r>
              <a:rPr lang="fr-FR" b="0" baseline="0" dirty="0" err="1" smtClean="0"/>
              <a:t>thanks</a:t>
            </a:r>
            <a:r>
              <a:rPr lang="fr-FR" b="0" baseline="0" dirty="0" smtClean="0"/>
              <a:t> to an </a:t>
            </a:r>
            <a:r>
              <a:rPr lang="fr-FR" b="0" baseline="0" dirty="0" err="1" smtClean="0"/>
              <a:t>atomic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decomposition</a:t>
            </a:r>
            <a:r>
              <a:rPr lang="fr-FR" b="0" baseline="0" dirty="0" smtClean="0"/>
              <a:t> of the interaction of light </a:t>
            </a:r>
            <a:r>
              <a:rPr lang="fr-FR" b="0" baseline="0" dirty="0" err="1" smtClean="0"/>
              <a:t>with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matters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that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allows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handle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any</a:t>
            </a:r>
            <a:r>
              <a:rPr lang="fr-FR" b="0" baseline="0" dirty="0" smtClean="0"/>
              <a:t> light </a:t>
            </a:r>
            <a:r>
              <a:rPr lang="fr-FR" b="0" baseline="0" dirty="0" err="1" smtClean="0"/>
              <a:t>path</a:t>
            </a:r>
            <a:r>
              <a:rPr lang="fr-FR" b="0" baseline="0" dirty="0" smtClean="0"/>
              <a:t> configuration. </a:t>
            </a:r>
            <a:r>
              <a:rPr lang="fr-FR" b="1" baseline="0" dirty="0" smtClean="0"/>
              <a:t>*click*</a:t>
            </a:r>
            <a:endParaRPr lang="fr-FR" b="0" baseline="0" dirty="0" smtClean="0"/>
          </a:p>
          <a:p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27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light</a:t>
            </a:r>
            <a:r>
              <a:rPr lang="fr-FR" baseline="0" dirty="0" smtClean="0"/>
              <a:t> vertex of the light </a:t>
            </a:r>
            <a:r>
              <a:rPr lang="fr-FR" baseline="0" dirty="0" err="1" smtClean="0"/>
              <a:t>path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initate</a:t>
            </a:r>
            <a:r>
              <a:rPr lang="fr-FR" dirty="0" smtClean="0"/>
              <a:t> the covariance matrix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smtClean="0"/>
              <a:t>position </a:t>
            </a:r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spectrum</a:t>
            </a:r>
            <a:r>
              <a:rPr lang="fr-FR" dirty="0" smtClean="0"/>
              <a:t> of the</a:t>
            </a:r>
            <a:r>
              <a:rPr lang="fr-FR" baseline="0" dirty="0" smtClean="0"/>
              <a:t> light source. In the </a:t>
            </a:r>
            <a:r>
              <a:rPr lang="fr-FR" baseline="0" dirty="0" err="1" smtClean="0"/>
              <a:t>remaing</a:t>
            </a:r>
            <a:r>
              <a:rPr lang="fr-FR" baseline="0" dirty="0" smtClean="0"/>
              <a:t> of the talk,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use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2D </a:t>
            </a:r>
            <a:r>
              <a:rPr lang="fr-FR" baseline="0" dirty="0" err="1" smtClean="0"/>
              <a:t>representation</a:t>
            </a:r>
            <a:r>
              <a:rPr lang="fr-FR" baseline="0" dirty="0" smtClean="0"/>
              <a:t> of the covariance for </a:t>
            </a:r>
            <a:r>
              <a:rPr lang="fr-FR" baseline="0" dirty="0" err="1" smtClean="0"/>
              <a:t>simplicity</a:t>
            </a:r>
            <a:r>
              <a:rPr lang="fr-FR" baseline="0" dirty="0" smtClean="0"/>
              <a:t>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the horizontal axis </a:t>
            </a:r>
            <a:r>
              <a:rPr lang="fr-FR" b="0" baseline="0" dirty="0" err="1" smtClean="0"/>
              <a:t>denotes</a:t>
            </a:r>
            <a:r>
              <a:rPr lang="fr-FR" b="0" baseline="0" dirty="0" smtClean="0"/>
              <a:t> the spatial </a:t>
            </a:r>
            <a:r>
              <a:rPr lang="fr-FR" b="0" baseline="0" dirty="0" err="1" smtClean="0"/>
              <a:t>frequencies</a:t>
            </a:r>
            <a:r>
              <a:rPr lang="fr-FR" b="0" baseline="0" dirty="0" smtClean="0"/>
              <a:t>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the vertical axis </a:t>
            </a:r>
            <a:r>
              <a:rPr lang="fr-FR" b="0" baseline="0" dirty="0" err="1" smtClean="0"/>
              <a:t>denotes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angular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frequencies</a:t>
            </a:r>
            <a:r>
              <a:rPr lang="fr-FR" baseline="0" dirty="0" smtClean="0"/>
              <a:t> </a:t>
            </a:r>
            <a:r>
              <a:rPr lang="fr-FR" b="1" baseline="0" dirty="0" smtClean="0"/>
              <a:t>*click</a:t>
            </a:r>
            <a:r>
              <a:rPr lang="fr-FR" b="1" baseline="0" dirty="0" smtClean="0"/>
              <a:t>* </a:t>
            </a:r>
            <a:r>
              <a:rPr lang="fr-FR" b="0" baseline="0" dirty="0" smtClean="0"/>
              <a:t>For the case of </a:t>
            </a:r>
            <a:r>
              <a:rPr lang="fr-FR" b="0" baseline="0" dirty="0" err="1" smtClean="0"/>
              <a:t>this</a:t>
            </a:r>
            <a:r>
              <a:rPr lang="fr-FR" b="0" baseline="0" dirty="0" smtClean="0"/>
              <a:t> diffuse square source, the </a:t>
            </a:r>
            <a:r>
              <a:rPr lang="fr-FR" b="0" baseline="0" dirty="0" err="1" smtClean="0"/>
              <a:t>spectrum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will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be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compacted</a:t>
            </a:r>
            <a:r>
              <a:rPr lang="fr-FR" b="0" baseline="0" dirty="0" smtClean="0"/>
              <a:t> in the </a:t>
            </a:r>
            <a:r>
              <a:rPr lang="fr-FR" b="0" baseline="0" dirty="0" err="1" smtClean="0"/>
              <a:t>angular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region</a:t>
            </a:r>
            <a:r>
              <a:rPr lang="fr-FR" b="0" baseline="0" dirty="0" smtClean="0"/>
              <a:t>, </a:t>
            </a:r>
            <a:r>
              <a:rPr lang="fr-FR" b="0" baseline="0" dirty="0" err="1" smtClean="0"/>
              <a:t>since</a:t>
            </a:r>
            <a:r>
              <a:rPr lang="fr-FR" b="0" baseline="0" dirty="0" smtClean="0"/>
              <a:t> the illumination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not </a:t>
            </a:r>
            <a:r>
              <a:rPr lang="fr-FR" b="0" baseline="0" dirty="0" err="1" smtClean="0"/>
              <a:t>varying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with</a:t>
            </a:r>
            <a:r>
              <a:rPr lang="fr-FR" b="0" baseline="0" dirty="0" smtClean="0"/>
              <a:t> respect to angles. And the </a:t>
            </a:r>
            <a:r>
              <a:rPr lang="fr-FR" b="0" baseline="0" dirty="0" err="1" smtClean="0"/>
              <a:t>spectrum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will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be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expanded</a:t>
            </a:r>
            <a:r>
              <a:rPr lang="fr-FR" b="0" baseline="0" dirty="0" smtClean="0"/>
              <a:t> in the spatial </a:t>
            </a:r>
            <a:r>
              <a:rPr lang="fr-FR" b="0" baseline="0" dirty="0" err="1" smtClean="0"/>
              <a:t>domain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since</a:t>
            </a:r>
            <a:r>
              <a:rPr lang="fr-FR" b="0" baseline="0" dirty="0" smtClean="0"/>
              <a:t> the light source has a </a:t>
            </a:r>
            <a:r>
              <a:rPr lang="fr-FR" b="0" baseline="0" dirty="0" err="1" smtClean="0"/>
              <a:t>finite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width</a:t>
            </a:r>
            <a:r>
              <a:rPr lang="fr-FR" b="1" baseline="0" dirty="0" smtClean="0"/>
              <a:t> 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compute</a:t>
            </a:r>
            <a:r>
              <a:rPr lang="fr-FR" b="0" baseline="0" dirty="0" smtClean="0"/>
              <a:t> the covariance </a:t>
            </a:r>
            <a:r>
              <a:rPr lang="fr-FR" b="0" baseline="0" dirty="0" err="1" smtClean="0"/>
              <a:t>at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next</a:t>
            </a:r>
            <a:r>
              <a:rPr lang="fr-FR" b="0" baseline="0" dirty="0" smtClean="0"/>
              <a:t> light </a:t>
            </a:r>
            <a:r>
              <a:rPr lang="fr-FR" b="0" baseline="0" dirty="0" err="1" smtClean="0"/>
              <a:t>path</a:t>
            </a:r>
            <a:r>
              <a:rPr lang="fr-FR" b="0" baseline="0" dirty="0" smtClean="0"/>
              <a:t> vertex. This </a:t>
            </a:r>
            <a:r>
              <a:rPr lang="fr-FR" b="0" baseline="0" dirty="0" err="1" smtClean="0"/>
              <a:t>unoccluded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travel</a:t>
            </a:r>
            <a:r>
              <a:rPr lang="fr-FR" b="0" baseline="0" dirty="0" smtClean="0"/>
              <a:t> of light to the </a:t>
            </a:r>
            <a:r>
              <a:rPr lang="fr-FR" b="0" baseline="0" dirty="0" err="1" smtClean="0"/>
              <a:t>next</a:t>
            </a:r>
            <a:r>
              <a:rPr lang="fr-FR" b="0" baseline="0" dirty="0" smtClean="0"/>
              <a:t> vertex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modeled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with</a:t>
            </a:r>
            <a:r>
              <a:rPr lang="fr-FR" b="0" baseline="0" dirty="0" smtClean="0"/>
              <a:t> a free transport </a:t>
            </a:r>
            <a:r>
              <a:rPr lang="fr-FR" b="0" baseline="0" dirty="0" err="1" smtClean="0"/>
              <a:t>operator</a:t>
            </a:r>
            <a:r>
              <a:rPr lang="fr-FR" b="0" baseline="0" dirty="0" smtClean="0"/>
              <a:t> and </a:t>
            </a:r>
            <a:r>
              <a:rPr lang="fr-FR" b="0" baseline="0" dirty="0" err="1" smtClean="0"/>
              <a:t>shears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spectrum</a:t>
            </a:r>
            <a:r>
              <a:rPr lang="fr-FR" b="0" baseline="0" dirty="0" smtClean="0"/>
              <a:t> in </a:t>
            </a:r>
            <a:r>
              <a:rPr lang="fr-FR" b="0" baseline="0" dirty="0" err="1" smtClean="0"/>
              <a:t>space</a:t>
            </a:r>
            <a:r>
              <a:rPr lang="fr-FR" b="0" baseline="0" dirty="0" smtClean="0"/>
              <a:t> and angle. It has the </a:t>
            </a:r>
            <a:r>
              <a:rPr lang="fr-FR" b="0" baseline="0" dirty="0" err="1" smtClean="0"/>
              <a:t>same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effect</a:t>
            </a:r>
            <a:r>
              <a:rPr lang="fr-FR" b="0" baseline="0" dirty="0" smtClean="0"/>
              <a:t> on the covariance matrix. </a:t>
            </a:r>
            <a:r>
              <a:rPr lang="fr-FR" b="1" baseline="0" dirty="0" smtClean="0"/>
              <a:t>*click</a:t>
            </a:r>
            <a:r>
              <a:rPr lang="fr-FR" b="1" baseline="0" dirty="0" smtClean="0"/>
              <a:t>*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698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compute</a:t>
            </a:r>
            <a:r>
              <a:rPr lang="fr-FR" baseline="0" dirty="0" smtClean="0"/>
              <a:t> the transformation of the covariance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reflection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diffuse </a:t>
            </a:r>
            <a:r>
              <a:rPr lang="fr-FR" baseline="0" dirty="0" err="1" smtClean="0"/>
              <a:t>wall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 </a:t>
            </a:r>
            <a:r>
              <a:rPr lang="fr-FR" b="0" baseline="0" dirty="0" err="1" smtClean="0"/>
              <a:t>Reflection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mainly</a:t>
            </a:r>
            <a:r>
              <a:rPr lang="fr-FR" baseline="0" dirty="0" smtClean="0"/>
              <a:t> as a </a:t>
            </a:r>
            <a:r>
              <a:rPr lang="fr-FR" baseline="0" dirty="0" err="1" smtClean="0"/>
              <a:t>low</a:t>
            </a:r>
            <a:r>
              <a:rPr lang="fr-FR" baseline="0" dirty="0" smtClean="0"/>
              <a:t> pas </a:t>
            </a:r>
            <a:r>
              <a:rPr lang="fr-FR" baseline="0" dirty="0" err="1" smtClean="0"/>
              <a:t>filter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angular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domain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results</a:t>
            </a:r>
            <a:r>
              <a:rPr lang="fr-FR" b="0" baseline="0" dirty="0" smtClean="0"/>
              <a:t> in the </a:t>
            </a:r>
            <a:r>
              <a:rPr lang="fr-FR" b="0" baseline="0" dirty="0" err="1" smtClean="0"/>
              <a:t>following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operator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where</a:t>
            </a:r>
            <a:r>
              <a:rPr lang="fr-FR" b="0" baseline="0" dirty="0" smtClean="0"/>
              <a:t> the covariance </a:t>
            </a:r>
            <a:r>
              <a:rPr lang="fr-FR" b="0" baseline="0" dirty="0" err="1" smtClean="0"/>
              <a:t>shrinks</a:t>
            </a:r>
            <a:r>
              <a:rPr lang="fr-FR" b="0" baseline="0" dirty="0" smtClean="0"/>
              <a:t> in </a:t>
            </a:r>
            <a:r>
              <a:rPr lang="fr-FR" b="0" baseline="0" dirty="0" err="1" smtClean="0"/>
              <a:t>angular</a:t>
            </a:r>
            <a:r>
              <a:rPr lang="fr-FR" b="0" baseline="0" dirty="0" smtClean="0"/>
              <a:t> dimensions.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continue </a:t>
            </a:r>
            <a:r>
              <a:rPr lang="fr-FR" b="0" baseline="0" dirty="0" err="1" smtClean="0"/>
              <a:t>build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our</a:t>
            </a:r>
            <a:r>
              <a:rPr lang="fr-FR" b="0" baseline="0" dirty="0" smtClean="0"/>
              <a:t> light </a:t>
            </a:r>
            <a:r>
              <a:rPr lang="fr-FR" b="0" baseline="0" dirty="0" err="1" smtClean="0"/>
              <a:t>path</a:t>
            </a:r>
            <a:r>
              <a:rPr lang="fr-FR" b="0" baseline="0" dirty="0" smtClean="0"/>
              <a:t> </a:t>
            </a:r>
            <a:r>
              <a:rPr lang="fr-FR" b="1" baseline="0" dirty="0" smtClean="0"/>
              <a:t>*click*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60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5325"/>
            <a:ext cx="6094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1015663"/>
          </a:xfrm>
        </p:spPr>
        <p:txBody>
          <a:bodyPr>
            <a:spAutoFit/>
          </a:bodyPr>
          <a:lstStyle/>
          <a:p>
            <a:pPr lvl="0"/>
            <a:r>
              <a:rPr lang="en-US" baseline="0" dirty="0" smtClean="0"/>
              <a:t>In  this presentation, I will talk about blur caused by multidimensional integration of glossy BRDFs</a:t>
            </a:r>
            <a:r>
              <a:rPr lang="en-US" baseline="0" dirty="0" smtClean="0"/>
              <a:t>, </a:t>
            </a:r>
            <a:r>
              <a:rPr lang="en-US" baseline="0" dirty="0" smtClean="0"/>
              <a:t>lenses and motion. All those effects reduce the local </a:t>
            </a:r>
            <a:r>
              <a:rPr lang="en-US" baseline="0" dirty="0" smtClean="0"/>
              <a:t>visual complexity of </a:t>
            </a:r>
            <a:r>
              <a:rPr lang="en-US" baseline="0" dirty="0" smtClean="0"/>
              <a:t>images. </a:t>
            </a:r>
            <a:r>
              <a:rPr lang="en-US" b="1" baseline="0" dirty="0" smtClean="0"/>
              <a:t>*click* </a:t>
            </a:r>
            <a:r>
              <a:rPr lang="en-US" baseline="0" dirty="0" smtClean="0"/>
              <a:t>While the result is smooth, </a:t>
            </a:r>
            <a:r>
              <a:rPr lang="en-US" baseline="0" dirty="0" smtClean="0"/>
              <a:t>simulating those effects is very costly as the integration domain is expanding in various dimensions. </a:t>
            </a:r>
            <a:r>
              <a:rPr lang="en-US" b="1" baseline="0" dirty="0" smtClean="0"/>
              <a:t> </a:t>
            </a:r>
            <a:r>
              <a:rPr lang="en-US" baseline="0" dirty="0" smtClean="0"/>
              <a:t>It </a:t>
            </a:r>
            <a:r>
              <a:rPr lang="en-US" baseline="0" dirty="0" smtClean="0"/>
              <a:t>results in what we could call a </a:t>
            </a:r>
            <a:r>
              <a:rPr lang="en-US" baseline="0" dirty="0" smtClean="0"/>
              <a:t>paradox of image synthesis where </a:t>
            </a:r>
            <a:r>
              <a:rPr lang="en-US" baseline="0" dirty="0" smtClean="0"/>
              <a:t>an image with blur is costlier to simulation than an image without. </a:t>
            </a:r>
            <a:r>
              <a:rPr lang="en-US" b="1" baseline="0" dirty="0" smtClean="0"/>
              <a:t>*click*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travel</a:t>
            </a:r>
            <a:r>
              <a:rPr lang="fr-FR" dirty="0" smtClean="0"/>
              <a:t> to the </a:t>
            </a:r>
            <a:r>
              <a:rPr lang="fr-FR" dirty="0" err="1" smtClean="0"/>
              <a:t>next</a:t>
            </a:r>
            <a:r>
              <a:rPr lang="fr-FR" dirty="0" smtClean="0"/>
              <a:t> hit point. </a:t>
            </a:r>
            <a:r>
              <a:rPr lang="fr-FR" b="1" dirty="0" smtClean="0"/>
              <a:t>*click*</a:t>
            </a:r>
            <a:r>
              <a:rPr lang="fr-FR" b="0" dirty="0" smtClean="0"/>
              <a:t> </a:t>
            </a:r>
            <a:r>
              <a:rPr lang="fr-FR" b="0" dirty="0" err="1" smtClean="0"/>
              <a:t>During</a:t>
            </a:r>
            <a:r>
              <a:rPr lang="fr-FR" b="0" dirty="0" smtClean="0"/>
              <a:t> </a:t>
            </a:r>
            <a:r>
              <a:rPr lang="fr-FR" b="0" dirty="0" err="1" smtClean="0"/>
              <a:t>travel</a:t>
            </a:r>
            <a:r>
              <a:rPr lang="fr-FR" b="0" dirty="0" smtClean="0"/>
              <a:t>,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must </a:t>
            </a:r>
            <a:r>
              <a:rPr lang="fr-FR" b="0" baseline="0" dirty="0" err="1" smtClean="0"/>
              <a:t>account</a:t>
            </a:r>
            <a:r>
              <a:rPr lang="fr-FR" b="0" baseline="0" dirty="0" smtClean="0"/>
              <a:t> for local occlusion </a:t>
            </a:r>
            <a:r>
              <a:rPr lang="fr-FR" b="0" baseline="0" dirty="0" err="1" smtClean="0"/>
              <a:t>around</a:t>
            </a:r>
            <a:r>
              <a:rPr lang="fr-FR" b="0" baseline="0" dirty="0" smtClean="0"/>
              <a:t> the light-</a:t>
            </a:r>
            <a:r>
              <a:rPr lang="fr-FR" b="0" baseline="0" dirty="0" err="1" smtClean="0"/>
              <a:t>path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452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Such</a:t>
            </a:r>
            <a:r>
              <a:rPr lang="fr-FR" dirty="0" smtClean="0"/>
              <a:t> as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grey</a:t>
            </a:r>
            <a:r>
              <a:rPr lang="fr-FR" dirty="0" smtClean="0"/>
              <a:t> </a:t>
            </a:r>
            <a:r>
              <a:rPr lang="fr-FR" dirty="0" err="1" smtClean="0"/>
              <a:t>blocker</a:t>
            </a:r>
            <a:r>
              <a:rPr lang="fr-FR" dirty="0" smtClean="0"/>
              <a:t>. </a:t>
            </a:r>
            <a:r>
              <a:rPr lang="fr-FR" dirty="0" err="1" smtClean="0"/>
              <a:t>Even</a:t>
            </a:r>
            <a:r>
              <a:rPr lang="fr-FR" dirty="0" smtClean="0"/>
              <a:t> if the main ray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occluded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handle</a:t>
            </a:r>
            <a:r>
              <a:rPr lang="fr-FR" baseline="0" dirty="0" smtClean="0"/>
              <a:t> occlusion of </a:t>
            </a:r>
            <a:r>
              <a:rPr lang="fr-FR" baseline="0" dirty="0" err="1" smtClean="0"/>
              <a:t>neigboring</a:t>
            </a:r>
            <a:r>
              <a:rPr lang="fr-FR" baseline="0" dirty="0" smtClean="0"/>
              <a:t> rays.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This occlusion </a:t>
            </a:r>
            <a:r>
              <a:rPr lang="fr-FR" b="0" baseline="0" dirty="0" err="1" smtClean="0"/>
              <a:t>increase</a:t>
            </a:r>
            <a:r>
              <a:rPr lang="fr-FR" b="0" baseline="0" dirty="0" smtClean="0"/>
              <a:t> spatial </a:t>
            </a:r>
            <a:r>
              <a:rPr lang="fr-FR" b="0" baseline="0" dirty="0" err="1" smtClean="0"/>
              <a:t>frequency</a:t>
            </a:r>
            <a:r>
              <a:rPr lang="fr-FR" b="0" baseline="0" dirty="0" smtClean="0"/>
              <a:t> and </a:t>
            </a:r>
            <a:r>
              <a:rPr lang="fr-FR" b="0" baseline="0" dirty="0" err="1" smtClean="0"/>
              <a:t>extend</a:t>
            </a:r>
            <a:r>
              <a:rPr lang="fr-FR" b="0" baseline="0" dirty="0" smtClean="0"/>
              <a:t> the covariance in spatial dimensions. </a:t>
            </a:r>
            <a:r>
              <a:rPr lang="fr-FR" b="1" baseline="0" dirty="0" smtClean="0"/>
              <a:t>*click*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428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continue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transport </a:t>
            </a:r>
            <a:r>
              <a:rPr lang="fr-FR" b="1" baseline="0" dirty="0" smtClean="0"/>
              <a:t>*click* </a:t>
            </a:r>
            <a:r>
              <a:rPr lang="fr-FR" b="0" baseline="0" dirty="0" err="1" smtClean="0"/>
              <a:t>until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specular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reflector</a:t>
            </a:r>
            <a:r>
              <a:rPr lang="fr-FR" b="0" baseline="0" dirty="0" smtClean="0"/>
              <a:t> </a:t>
            </a:r>
            <a:r>
              <a:rPr lang="fr-FR" b="1" baseline="0" dirty="0" smtClean="0"/>
              <a:t>*click*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699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For the case of pure </a:t>
            </a:r>
            <a:r>
              <a:rPr lang="fr-FR" dirty="0" err="1" smtClean="0"/>
              <a:t>specular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mirror</a:t>
            </a:r>
            <a:r>
              <a:rPr lang="fr-FR" baseline="0" dirty="0" smtClean="0"/>
              <a:t>, </a:t>
            </a:r>
            <a:r>
              <a:rPr lang="fr-FR" b="1" baseline="0" dirty="0" smtClean="0"/>
              <a:t>*click* </a:t>
            </a:r>
            <a:r>
              <a:rPr lang="fr-FR" baseline="0" dirty="0" smtClean="0"/>
              <a:t>the </a:t>
            </a:r>
            <a:r>
              <a:rPr lang="fr-FR" baseline="0" dirty="0" err="1" smtClean="0"/>
              <a:t>brdf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</a:t>
            </a:r>
            <a:r>
              <a:rPr lang="fr-FR" dirty="0" err="1" smtClean="0"/>
              <a:t>reserve</a:t>
            </a:r>
            <a:r>
              <a:rPr lang="fr-FR" dirty="0" smtClean="0"/>
              <a:t>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  <a:r>
              <a:rPr lang="fr-FR" dirty="0" err="1" smtClean="0"/>
              <a:t>frequencies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obtain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following</a:t>
            </a:r>
            <a:r>
              <a:rPr lang="fr-FR" baseline="0" dirty="0" smtClean="0"/>
              <a:t> covariance.  *</a:t>
            </a:r>
            <a:r>
              <a:rPr lang="fr-FR" b="1" baseline="0" dirty="0" smtClean="0"/>
              <a:t>click*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650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Finaly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perform</a:t>
            </a:r>
            <a:r>
              <a:rPr lang="fr-FR" b="0" baseline="0" dirty="0" smtClean="0"/>
              <a:t> the last </a:t>
            </a:r>
            <a:r>
              <a:rPr lang="fr-FR" b="0" baseline="0" dirty="0" err="1" smtClean="0"/>
              <a:t>travel</a:t>
            </a:r>
            <a:r>
              <a:rPr lang="fr-FR" b="0" baseline="0" dirty="0" smtClean="0"/>
              <a:t> to the </a:t>
            </a:r>
            <a:r>
              <a:rPr lang="fr-FR" b="0" baseline="0" dirty="0" err="1" smtClean="0"/>
              <a:t>eye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and </a:t>
            </a:r>
            <a:r>
              <a:rPr lang="fr-FR" b="0" baseline="0" dirty="0" err="1" smtClean="0"/>
              <a:t>get</a:t>
            </a:r>
            <a:r>
              <a:rPr lang="fr-FR" b="0" baseline="0" dirty="0" smtClean="0"/>
              <a:t> the final covariance matrix </a:t>
            </a:r>
            <a:r>
              <a:rPr lang="fr-FR" b="0" baseline="0" dirty="0" err="1" smtClean="0"/>
              <a:t>at</a:t>
            </a:r>
            <a:r>
              <a:rPr lang="fr-FR" b="0" baseline="0" dirty="0" smtClean="0"/>
              <a:t> pixel position. </a:t>
            </a:r>
            <a:r>
              <a:rPr lang="fr-FR" b="1" baseline="0" dirty="0" smtClean="0"/>
              <a:t>*click*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590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Building  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light </a:t>
            </a:r>
            <a:r>
              <a:rPr lang="fr-FR" baseline="0" dirty="0" err="1" smtClean="0"/>
              <a:t>path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involve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chaining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</a:t>
            </a:r>
            <a:r>
              <a:rPr lang="fr-FR" b="1" baseline="0" dirty="0" smtClean="0"/>
              <a:t>*click*</a:t>
            </a:r>
            <a:r>
              <a:rPr lang="fr-FR" baseline="0" dirty="0" smtClean="0"/>
              <a:t> </a:t>
            </a:r>
            <a:r>
              <a:rPr lang="fr-FR" baseline="0" dirty="0" smtClean="0"/>
              <a:t>the set of </a:t>
            </a:r>
            <a:r>
              <a:rPr lang="fr-FR" baseline="0" dirty="0" err="1" smtClean="0"/>
              <a:t>operators</a:t>
            </a:r>
            <a:r>
              <a:rPr lang="fr-FR" baseline="0" dirty="0" smtClean="0"/>
              <a:t> on the light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spectrum</a:t>
            </a:r>
            <a:r>
              <a:rPr lang="fr-FR" baseline="0" dirty="0" smtClean="0"/>
              <a:t>.</a:t>
            </a:r>
            <a:r>
              <a:rPr lang="fr-FR" b="1" baseline="0" dirty="0" smtClean="0"/>
              <a:t> </a:t>
            </a:r>
            <a:r>
              <a:rPr lang="fr-FR" b="0" baseline="0" dirty="0" smtClean="0"/>
              <a:t>All </a:t>
            </a:r>
            <a:r>
              <a:rPr lang="fr-FR" b="0" baseline="0" dirty="0" err="1" smtClean="0"/>
              <a:t>those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operators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can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be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expressed</a:t>
            </a:r>
            <a:r>
              <a:rPr lang="fr-FR" b="0" baseline="0" dirty="0" smtClean="0"/>
              <a:t> as simple matrix </a:t>
            </a:r>
            <a:r>
              <a:rPr lang="fr-FR" b="0" baseline="0" dirty="0" err="1" smtClean="0"/>
              <a:t>operations</a:t>
            </a:r>
            <a:r>
              <a:rPr lang="fr-FR" b="0" baseline="0" dirty="0" smtClean="0"/>
              <a:t> on the covariance </a:t>
            </a:r>
            <a:r>
              <a:rPr lang="fr-FR" b="0" baseline="0" dirty="0" smtClean="0"/>
              <a:t>matrix. </a:t>
            </a:r>
            <a:r>
              <a:rPr lang="fr-FR" b="1" baseline="0" dirty="0" smtClean="0"/>
              <a:t>*click*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092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Right </a:t>
            </a:r>
            <a:r>
              <a:rPr lang="fr-FR" dirty="0" err="1" smtClean="0"/>
              <a:t>now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have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talked</a:t>
            </a:r>
            <a:r>
              <a:rPr lang="fr-FR" baseline="0" dirty="0" smtClean="0"/>
              <a:t> about handling </a:t>
            </a:r>
            <a:r>
              <a:rPr lang="fr-FR" baseline="0" dirty="0" err="1" smtClean="0"/>
              <a:t>moving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object</a:t>
            </a:r>
            <a:r>
              <a:rPr lang="fr-FR" baseline="0" dirty="0" smtClean="0"/>
              <a:t> in a light </a:t>
            </a:r>
            <a:r>
              <a:rPr lang="fr-FR" baseline="0" dirty="0" err="1" smtClean="0"/>
              <a:t>path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operator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reduce</a:t>
            </a:r>
            <a:r>
              <a:rPr lang="fr-FR" baseline="0" dirty="0" smtClean="0"/>
              <a:t> 4x4 </a:t>
            </a:r>
            <a:r>
              <a:rPr lang="fr-FR" baseline="0" dirty="0" smtClean="0"/>
              <a:t>covariance matrix </a:t>
            </a:r>
            <a:r>
              <a:rPr lang="fr-FR" baseline="0" dirty="0" smtClean="0"/>
              <a:t>of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and angles. Motion affects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operators</a:t>
            </a:r>
            <a:r>
              <a:rPr lang="fr-FR" baseline="0" dirty="0" smtClean="0"/>
              <a:t>: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of light sources,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of </a:t>
            </a:r>
            <a:r>
              <a:rPr lang="fr-FR" b="0" baseline="0" dirty="0" err="1" smtClean="0"/>
              <a:t>occluders</a:t>
            </a:r>
            <a:r>
              <a:rPr lang="fr-FR" b="0" baseline="0" dirty="0" smtClean="0"/>
              <a:t>,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of </a:t>
            </a:r>
            <a:r>
              <a:rPr lang="fr-FR" b="0" baseline="0" dirty="0" err="1" smtClean="0"/>
              <a:t>reflectors</a:t>
            </a:r>
            <a:r>
              <a:rPr lang="fr-FR" b="0" baseline="0" dirty="0" smtClean="0"/>
              <a:t>,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and motion of the </a:t>
            </a:r>
            <a:r>
              <a:rPr lang="fr-FR" b="0" baseline="0" dirty="0" err="1" smtClean="0"/>
              <a:t>eye</a:t>
            </a:r>
            <a:r>
              <a:rPr lang="fr-FR" b="0" baseline="0" dirty="0" smtClean="0"/>
              <a:t>. To </a:t>
            </a:r>
            <a:r>
              <a:rPr lang="fr-FR" b="0" baseline="0" dirty="0" err="1" smtClean="0"/>
              <a:t>handle</a:t>
            </a:r>
            <a:r>
              <a:rPr lang="fr-FR" b="0" baseline="0" dirty="0" smtClean="0"/>
              <a:t> motion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could</a:t>
            </a:r>
            <a:r>
              <a:rPr lang="fr-FR" b="0" baseline="0" dirty="0" smtClean="0"/>
              <a:t>: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46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Rewritte</a:t>
            </a:r>
            <a:r>
              <a:rPr lang="fr-FR" dirty="0" smtClean="0"/>
              <a:t> all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operators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deal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objects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handle</a:t>
            </a:r>
            <a:r>
              <a:rPr lang="fr-FR" baseline="0" dirty="0" smtClean="0"/>
              <a:t> the full 5x5 matrix. This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burdensome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harder to </a:t>
            </a:r>
            <a:r>
              <a:rPr lang="fr-FR" baseline="0" dirty="0" err="1" smtClean="0"/>
              <a:t>incorporate</a:t>
            </a:r>
            <a:r>
              <a:rPr lang="fr-FR" baseline="0" dirty="0" smtClean="0"/>
              <a:t> new </a:t>
            </a:r>
            <a:r>
              <a:rPr lang="fr-FR" baseline="0" dirty="0" err="1" smtClean="0"/>
              <a:t>operators</a:t>
            </a:r>
            <a:r>
              <a:rPr lang="fr-FR" baseline="0" dirty="0" smtClean="0"/>
              <a:t>, and augment the chances of bugs in the </a:t>
            </a:r>
            <a:r>
              <a:rPr lang="fr-FR" baseline="0" dirty="0" err="1" smtClean="0"/>
              <a:t>implementation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426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Instead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keep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static</a:t>
            </a:r>
            <a:r>
              <a:rPr lang="fr-FR" baseline="0" dirty="0" smtClean="0"/>
              <a:t> 4x4 </a:t>
            </a:r>
            <a:r>
              <a:rPr lang="fr-FR" baseline="0" dirty="0" err="1" smtClean="0"/>
              <a:t>operators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handle</a:t>
            </a:r>
            <a:r>
              <a:rPr lang="fr-FR" baseline="0" dirty="0" smtClean="0"/>
              <a:t> time by </a:t>
            </a:r>
            <a:r>
              <a:rPr lang="fr-FR" baseline="0" dirty="0" err="1" smtClean="0"/>
              <a:t>performing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static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in the local frame of the </a:t>
            </a:r>
            <a:r>
              <a:rPr lang="fr-FR" baseline="0" dirty="0" err="1" smtClean="0"/>
              <a:t>object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 </a:t>
            </a:r>
            <a:r>
              <a:rPr lang="fr-FR" b="0" baseline="0" dirty="0" smtClean="0"/>
              <a:t>This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done</a:t>
            </a:r>
            <a:r>
              <a:rPr lang="fr-FR" b="0" baseline="0" dirty="0" smtClean="0"/>
              <a:t> by </a:t>
            </a:r>
            <a:r>
              <a:rPr lang="fr-FR" b="0" baseline="0" dirty="0" err="1" smtClean="0"/>
              <a:t>adding</a:t>
            </a:r>
            <a:r>
              <a:rPr lang="fr-FR" b="0" baseline="0" dirty="0" smtClean="0"/>
              <a:t> one </a:t>
            </a:r>
            <a:r>
              <a:rPr lang="fr-FR" b="0" baseline="0" dirty="0" err="1" smtClean="0"/>
              <a:t>operator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that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will</a:t>
            </a:r>
            <a:r>
              <a:rPr lang="fr-FR" b="0" baseline="0" dirty="0" smtClean="0"/>
              <a:t> change the </a:t>
            </a:r>
            <a:r>
              <a:rPr lang="fr-FR" b="0" baseline="0" dirty="0" err="1" smtClean="0"/>
              <a:t>coordinates</a:t>
            </a:r>
            <a:r>
              <a:rPr lang="fr-FR" b="0" baseline="0" dirty="0" smtClean="0"/>
              <a:t> of </a:t>
            </a:r>
            <a:r>
              <a:rPr lang="fr-FR" b="0" baseline="0" dirty="0" err="1" smtClean="0"/>
              <a:t>analysis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from</a:t>
            </a:r>
            <a:r>
              <a:rPr lang="fr-FR" b="0" baseline="0" dirty="0" smtClean="0"/>
              <a:t> the global </a:t>
            </a:r>
            <a:r>
              <a:rPr lang="fr-FR" b="0" baseline="0" dirty="0" err="1" smtClean="0"/>
              <a:t>static</a:t>
            </a:r>
            <a:r>
              <a:rPr lang="fr-FR" b="0" baseline="0" dirty="0" smtClean="0"/>
              <a:t> frame to the </a:t>
            </a:r>
            <a:r>
              <a:rPr lang="fr-FR" b="0" baseline="0" dirty="0" err="1" smtClean="0"/>
              <a:t>moving</a:t>
            </a:r>
            <a:r>
              <a:rPr lang="fr-FR" b="0" baseline="0" dirty="0" smtClean="0"/>
              <a:t> local frame, and the inverse </a:t>
            </a:r>
            <a:r>
              <a:rPr lang="fr-FR" b="0" baseline="0" dirty="0" err="1" smtClean="0"/>
              <a:t>operator</a:t>
            </a:r>
            <a:r>
              <a:rPr lang="fr-FR" b="0" baseline="0" dirty="0" smtClean="0"/>
              <a:t> to go back </a:t>
            </a:r>
            <a:r>
              <a:rPr lang="fr-FR" b="0" baseline="0" dirty="0" err="1" smtClean="0"/>
              <a:t>from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moving</a:t>
            </a:r>
            <a:r>
              <a:rPr lang="fr-FR" b="0" baseline="0" dirty="0" smtClean="0"/>
              <a:t> local frame to the </a:t>
            </a:r>
            <a:r>
              <a:rPr lang="fr-FR" b="0" baseline="0" dirty="0" err="1" smtClean="0"/>
              <a:t>static</a:t>
            </a:r>
            <a:r>
              <a:rPr lang="fr-FR" b="0" baseline="0" dirty="0" smtClean="0"/>
              <a:t> global frame. </a:t>
            </a:r>
            <a:r>
              <a:rPr lang="fr-FR" b="1" baseline="0" dirty="0" smtClean="0"/>
              <a:t>*click*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426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To </a:t>
            </a:r>
            <a:r>
              <a:rPr lang="fr-FR" baseline="0" dirty="0" err="1" smtClean="0"/>
              <a:t>illustrate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, let us </a:t>
            </a:r>
            <a:r>
              <a:rPr lang="fr-FR" baseline="0" dirty="0" err="1" smtClean="0"/>
              <a:t>analyze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reflection</a:t>
            </a:r>
            <a:r>
              <a:rPr lang="fr-FR" baseline="0" dirty="0" smtClean="0"/>
              <a:t> of light on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falling</a:t>
            </a:r>
            <a:r>
              <a:rPr lang="fr-FR" baseline="0" dirty="0" smtClean="0"/>
              <a:t> cat. The </a:t>
            </a:r>
            <a:r>
              <a:rPr lang="fr-FR" baseline="0" dirty="0" err="1" smtClean="0"/>
              <a:t>resulting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operator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reflection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along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angular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domains</a:t>
            </a:r>
            <a:r>
              <a:rPr lang="fr-FR" baseline="0" dirty="0" smtClean="0"/>
              <a:t> but motion affects the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and time component of the covariance.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But in </a:t>
            </a:r>
            <a:r>
              <a:rPr lang="fr-FR" b="0" baseline="0" dirty="0" err="1" smtClean="0"/>
              <a:t>our</a:t>
            </a:r>
            <a:r>
              <a:rPr lang="fr-FR" b="0" baseline="0" dirty="0" smtClean="0"/>
              <a:t> case,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decompose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operator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into</a:t>
            </a:r>
            <a:r>
              <a:rPr lang="fr-FR" b="0" baseline="0" dirty="0" smtClean="0"/>
              <a:t> </a:t>
            </a:r>
            <a:r>
              <a:rPr lang="fr-FR" b="1" baseline="0" dirty="0" smtClean="0"/>
              <a:t>*click*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85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overcome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paradoxe,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adapt</a:t>
            </a:r>
            <a:r>
              <a:rPr lang="fr-FR" baseline="0" dirty="0" smtClean="0"/>
              <a:t> the simulation effort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minimum computation possible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made for </a:t>
            </a:r>
            <a:r>
              <a:rPr lang="fr-FR" baseline="0" dirty="0" err="1" smtClean="0"/>
              <a:t>rendering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smooth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effects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</a:t>
            </a:r>
            <a:r>
              <a:rPr lang="en-US" b="1" baseline="0" dirty="0" smtClean="0"/>
              <a:t>*</a:t>
            </a:r>
            <a:r>
              <a:rPr lang="en-US" b="0" baseline="0" dirty="0" smtClean="0"/>
              <a:t> In the case of </a:t>
            </a:r>
            <a:r>
              <a:rPr lang="en-US" b="0" baseline="0" dirty="0" err="1" smtClean="0"/>
              <a:t>monte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carlo</a:t>
            </a:r>
            <a:r>
              <a:rPr lang="en-US" b="0" baseline="0" dirty="0" smtClean="0"/>
              <a:t> rendering, this can be done by adapting the sampling </a:t>
            </a:r>
            <a:r>
              <a:rPr lang="en-US" b="0" baseline="0" dirty="0" smtClean="0"/>
              <a:t>rate to the blur </a:t>
            </a:r>
            <a:r>
              <a:rPr lang="en-US" b="0" baseline="0" dirty="0" smtClean="0"/>
              <a:t>and performing a </a:t>
            </a:r>
            <a:r>
              <a:rPr lang="en-US" b="0" baseline="0" dirty="0" err="1" smtClean="0"/>
              <a:t>recontruction</a:t>
            </a:r>
            <a:r>
              <a:rPr lang="en-US" b="0" baseline="0" dirty="0" smtClean="0"/>
              <a:t> of the final </a:t>
            </a:r>
            <a:r>
              <a:rPr lang="en-US" b="0" baseline="0" dirty="0" smtClean="0"/>
              <a:t>image using a filter. </a:t>
            </a:r>
            <a:r>
              <a:rPr lang="en-US" b="1" baseline="0" dirty="0" smtClean="0"/>
              <a:t>*click*</a:t>
            </a:r>
            <a:endParaRPr lang="fr-FR" b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55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first transformation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the cat </a:t>
            </a:r>
            <a:r>
              <a:rPr lang="fr-FR" dirty="0" err="1" smtClean="0"/>
              <a:t>static</a:t>
            </a:r>
            <a:r>
              <a:rPr lang="fr-FR" dirty="0" smtClean="0"/>
              <a:t> and the world </a:t>
            </a:r>
            <a:r>
              <a:rPr lang="fr-FR" dirty="0" err="1" smtClean="0"/>
              <a:t>moving</a:t>
            </a:r>
            <a:r>
              <a:rPr lang="fr-FR" dirty="0" smtClean="0"/>
              <a:t>.</a:t>
            </a:r>
            <a:r>
              <a:rPr lang="fr-FR" baseline="0" dirty="0" smtClean="0"/>
              <a:t> This transformation </a:t>
            </a:r>
            <a:r>
              <a:rPr lang="fr-FR" baseline="0" dirty="0" err="1" smtClean="0"/>
              <a:t>shears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/time components of the covariance matrix</a:t>
            </a:r>
            <a:r>
              <a:rPr lang="fr-FR" dirty="0" smtClean="0"/>
              <a:t> </a:t>
            </a:r>
            <a:r>
              <a:rPr lang="fr-FR" b="1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then</a:t>
            </a:r>
            <a:r>
              <a:rPr lang="fr-FR" b="0" baseline="0" dirty="0" smtClean="0"/>
              <a:t> a </a:t>
            </a:r>
            <a:r>
              <a:rPr lang="fr-FR" b="0" baseline="0" dirty="0" err="1" smtClean="0"/>
              <a:t>static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reflection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operator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that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bandlimits</a:t>
            </a:r>
            <a:r>
              <a:rPr lang="fr-FR" b="0" baseline="0" dirty="0" smtClean="0"/>
              <a:t> angles. </a:t>
            </a:r>
            <a:r>
              <a:rPr lang="fr-FR" b="1" baseline="0" dirty="0" smtClean="0"/>
              <a:t>*click*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165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And the</a:t>
            </a:r>
            <a:r>
              <a:rPr lang="fr-FR" baseline="0" dirty="0" smtClean="0"/>
              <a:t> inverse transformation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makes</a:t>
            </a:r>
            <a:r>
              <a:rPr lang="fr-FR" baseline="0" dirty="0" smtClean="0"/>
              <a:t> the world </a:t>
            </a:r>
            <a:r>
              <a:rPr lang="fr-FR" baseline="0" dirty="0" err="1" smtClean="0"/>
              <a:t>static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again</a:t>
            </a:r>
            <a:r>
              <a:rPr lang="fr-FR" baseline="0" dirty="0" smtClean="0"/>
              <a:t>. Note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composed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operator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completely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equivalent</a:t>
            </a:r>
            <a:r>
              <a:rPr lang="fr-FR" baseline="0" dirty="0" smtClean="0"/>
              <a:t> to a full </a:t>
            </a:r>
            <a:r>
              <a:rPr lang="fr-FR" baseline="0" dirty="0" err="1" smtClean="0"/>
              <a:t>reflection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reflector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operator</a:t>
            </a:r>
            <a:r>
              <a:rPr lang="fr-FR" baseline="0" dirty="0" smtClean="0"/>
              <a:t>. It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decomposed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way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easier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analyze</a:t>
            </a:r>
            <a:r>
              <a:rPr lang="fr-FR" baseline="0" dirty="0" smtClean="0"/>
              <a:t>/</a:t>
            </a:r>
            <a:r>
              <a:rPr lang="fr-FR" baseline="0" dirty="0" err="1" smtClean="0"/>
              <a:t>write</a:t>
            </a:r>
            <a:r>
              <a:rPr lang="fr-FR" baseline="0" dirty="0" smtClean="0"/>
              <a:t>/</a:t>
            </a:r>
            <a:r>
              <a:rPr lang="fr-FR" baseline="0" dirty="0" err="1" smtClean="0"/>
              <a:t>debug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857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When</a:t>
            </a:r>
            <a:r>
              <a:rPr lang="fr-FR" baseline="0" dirty="0" smtClean="0"/>
              <a:t> multiple light </a:t>
            </a:r>
            <a:r>
              <a:rPr lang="fr-FR" baseline="0" dirty="0" err="1" smtClean="0"/>
              <a:t>path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accumulate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</a:t>
            </a:r>
            <a:r>
              <a:rPr lang="fr-FR" baseline="0" dirty="0" smtClean="0"/>
              <a:t>pixel,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case of multiple light sources,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combine the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covariances. </a:t>
            </a:r>
            <a:r>
              <a:rPr lang="fr-FR" b="1" baseline="0" dirty="0" smtClean="0"/>
              <a:t>*click*</a:t>
            </a:r>
            <a:r>
              <a:rPr lang="fr-FR" baseline="0" dirty="0" smtClean="0"/>
              <a:t> 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additivity</a:t>
            </a:r>
            <a:r>
              <a:rPr lang="fr-FR" baseline="0" dirty="0" smtClean="0"/>
              <a:t> of </a:t>
            </a:r>
            <a:r>
              <a:rPr lang="fr-FR" baseline="0" dirty="0" smtClean="0"/>
              <a:t>covariance and </a:t>
            </a:r>
            <a:r>
              <a:rPr lang="fr-FR" baseline="0" dirty="0" err="1" smtClean="0"/>
              <a:t>doing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weighted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average</a:t>
            </a:r>
            <a:r>
              <a:rPr lang="fr-FR" baseline="0" dirty="0" smtClean="0"/>
              <a:t> of the matrices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light </a:t>
            </a:r>
            <a:r>
              <a:rPr lang="fr-FR" baseline="0" dirty="0" err="1" smtClean="0"/>
              <a:t>paths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intensity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weight</a:t>
            </a:r>
            <a:r>
              <a:rPr lang="fr-FR" baseline="0" dirty="0" smtClean="0"/>
              <a:t>. </a:t>
            </a:r>
            <a:r>
              <a:rPr lang="fr-FR" baseline="0" dirty="0" smtClean="0"/>
              <a:t>Note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covariances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aligned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coordinate</a:t>
            </a:r>
            <a:r>
              <a:rPr lang="fr-FR" baseline="0" dirty="0" smtClean="0"/>
              <a:t> system. More </a:t>
            </a:r>
            <a:r>
              <a:rPr lang="fr-FR" baseline="0" dirty="0" err="1" smtClean="0"/>
              <a:t>details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found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paper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19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err="1" smtClean="0"/>
              <a:t>Now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lets</a:t>
            </a:r>
            <a:r>
              <a:rPr lang="fr-FR" baseline="0" dirty="0" smtClean="0"/>
              <a:t> have a look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how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estimate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required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adaptive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for the temporal light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and how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estimate</a:t>
            </a:r>
            <a:r>
              <a:rPr lang="fr-FR" baseline="0" dirty="0" smtClean="0"/>
              <a:t> the image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reconstruction </a:t>
            </a:r>
            <a:r>
              <a:rPr lang="fr-FR" baseline="0" dirty="0" err="1" smtClean="0"/>
              <a:t>filters</a:t>
            </a:r>
            <a:r>
              <a:rPr lang="fr-FR" baseline="0" dirty="0" smtClean="0"/>
              <a:t> </a:t>
            </a:r>
            <a:r>
              <a:rPr lang="fr-FR" b="1" baseline="0" dirty="0" smtClean="0"/>
              <a:t>*click*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938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inversely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proportional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badnwidth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fourier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transform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show in the </a:t>
            </a:r>
            <a:r>
              <a:rPr lang="fr-FR" b="0" baseline="0" dirty="0" err="1" smtClean="0"/>
              <a:t>paper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that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can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estimate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using</a:t>
            </a:r>
            <a:r>
              <a:rPr lang="fr-FR" b="0" baseline="0" dirty="0" smtClean="0"/>
              <a:t> the volume of the </a:t>
            </a:r>
            <a:r>
              <a:rPr lang="fr-FR" b="0" baseline="0" dirty="0" err="1" smtClean="0"/>
              <a:t>equivalent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Gaussian</a:t>
            </a:r>
            <a:r>
              <a:rPr lang="fr-FR" b="0" baseline="0" dirty="0" smtClean="0"/>
              <a:t>. This </a:t>
            </a:r>
            <a:r>
              <a:rPr lang="fr-FR" b="0" baseline="0" dirty="0" err="1" smtClean="0"/>
              <a:t>quantity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given</a:t>
            </a:r>
            <a:r>
              <a:rPr lang="fr-FR" b="0" baseline="0" dirty="0" smtClean="0"/>
              <a:t> by the </a:t>
            </a:r>
            <a:r>
              <a:rPr lang="fr-FR" b="0" baseline="0" dirty="0" err="1" smtClean="0"/>
              <a:t>determinant</a:t>
            </a:r>
            <a:r>
              <a:rPr lang="fr-FR" b="0" baseline="0" dirty="0" smtClean="0"/>
              <a:t> of the covariance matrix.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estimate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filters</a:t>
            </a:r>
            <a:r>
              <a:rPr lang="fr-FR" b="0" baseline="0" dirty="0" smtClean="0"/>
              <a:t>,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build</a:t>
            </a:r>
            <a:r>
              <a:rPr lang="fr-FR" b="0" baseline="0" dirty="0" smtClean="0"/>
              <a:t> on the </a:t>
            </a:r>
            <a:r>
              <a:rPr lang="fr-FR" b="0" baseline="0" dirty="0" err="1" smtClean="0"/>
              <a:t>fourier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analysis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from</a:t>
            </a:r>
            <a:r>
              <a:rPr lang="fr-FR" b="0" baseline="0" dirty="0" smtClean="0"/>
              <a:t> Durand. The image </a:t>
            </a:r>
            <a:r>
              <a:rPr lang="fr-FR" b="0" baseline="0" dirty="0" err="1" smtClean="0"/>
              <a:t>space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filters</a:t>
            </a:r>
            <a:r>
              <a:rPr lang="fr-FR" b="0" baseline="0" dirty="0" smtClean="0"/>
              <a:t> are </a:t>
            </a:r>
            <a:r>
              <a:rPr lang="fr-FR" b="0" baseline="0" dirty="0" err="1" smtClean="0"/>
              <a:t>estimated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using</a:t>
            </a:r>
            <a:r>
              <a:rPr lang="fr-FR" b="0" baseline="0" dirty="0" smtClean="0"/>
              <a:t> a slice of the 5D </a:t>
            </a:r>
            <a:r>
              <a:rPr lang="fr-FR" b="0" baseline="0" dirty="0" err="1" smtClean="0"/>
              <a:t>equivalent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Gaussian</a:t>
            </a:r>
            <a:r>
              <a:rPr lang="fr-FR" b="0" baseline="0" dirty="0" smtClean="0"/>
              <a:t>. This </a:t>
            </a:r>
            <a:r>
              <a:rPr lang="fr-FR" b="0" baseline="0" dirty="0" err="1" smtClean="0"/>
              <a:t>gives</a:t>
            </a:r>
            <a:r>
              <a:rPr lang="fr-FR" b="0" baseline="0" dirty="0" smtClean="0"/>
              <a:t> us a 2D </a:t>
            </a:r>
            <a:r>
              <a:rPr lang="fr-FR" b="0" baseline="0" dirty="0" err="1" smtClean="0"/>
              <a:t>Gaussian</a:t>
            </a:r>
            <a:r>
              <a:rPr lang="fr-FR" b="0" baseline="0" dirty="0" smtClean="0"/>
              <a:t> reconstruction </a:t>
            </a:r>
            <a:r>
              <a:rPr lang="fr-FR" b="0" baseline="0" dirty="0" err="1" smtClean="0"/>
              <a:t>filters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correctly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blurring</a:t>
            </a:r>
            <a:r>
              <a:rPr lang="fr-FR" b="0" baseline="0" dirty="0" smtClean="0"/>
              <a:t> motion and </a:t>
            </a:r>
            <a:r>
              <a:rPr lang="fr-FR" b="0" baseline="0" dirty="0" err="1" smtClean="0"/>
              <a:t>defocus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819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I </a:t>
            </a:r>
            <a:r>
              <a:rPr lang="fr-FR" baseline="0" dirty="0" err="1" smtClean="0"/>
              <a:t>won’t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detail</a:t>
            </a:r>
            <a:r>
              <a:rPr lang="fr-FR" baseline="0" dirty="0" smtClean="0"/>
              <a:t> how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acquire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and how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filter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Please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refer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paper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those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details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9387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 err="1" smtClean="0"/>
              <a:t>Before</a:t>
            </a:r>
            <a:r>
              <a:rPr lang="fr-FR" b="0" dirty="0" smtClean="0"/>
              <a:t> I go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into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results</a:t>
            </a:r>
            <a:r>
              <a:rPr lang="fr-FR" b="0" baseline="0" dirty="0" smtClean="0"/>
              <a:t> of </a:t>
            </a:r>
            <a:r>
              <a:rPr lang="fr-FR" b="0" baseline="0" dirty="0" err="1" smtClean="0"/>
              <a:t>this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method</a:t>
            </a:r>
            <a:r>
              <a:rPr lang="fr-FR" b="0" baseline="0" dirty="0" smtClean="0"/>
              <a:t>, I </a:t>
            </a:r>
            <a:r>
              <a:rPr lang="fr-FR" b="0" baseline="0" dirty="0" err="1" smtClean="0"/>
              <a:t>will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detail</a:t>
            </a:r>
            <a:r>
              <a:rPr lang="fr-FR" b="0" baseline="0" dirty="0" smtClean="0"/>
              <a:t> how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estimate</a:t>
            </a:r>
            <a:r>
              <a:rPr lang="fr-FR" b="0" baseline="0" dirty="0" smtClean="0"/>
              <a:t> local occlusion.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estimate</a:t>
            </a:r>
            <a:r>
              <a:rPr lang="fr-FR" b="0" baseline="0" dirty="0" smtClean="0"/>
              <a:t> occlusion,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use a </a:t>
            </a:r>
            <a:r>
              <a:rPr lang="fr-FR" b="0" baseline="0" dirty="0" err="1" smtClean="0"/>
              <a:t>voxelized</a:t>
            </a:r>
            <a:r>
              <a:rPr lang="fr-FR" b="0" baseline="0" dirty="0" smtClean="0"/>
              <a:t> version of the </a:t>
            </a:r>
            <a:r>
              <a:rPr lang="fr-FR" b="0" baseline="0" dirty="0" err="1" smtClean="0"/>
              <a:t>scene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Each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voxel</a:t>
            </a:r>
            <a:r>
              <a:rPr lang="fr-FR" b="0" baseline="0" dirty="0" smtClean="0"/>
              <a:t> the 3x3 covariance matrix of the </a:t>
            </a:r>
            <a:r>
              <a:rPr lang="fr-FR" b="0" baseline="0" dirty="0" err="1" smtClean="0"/>
              <a:t>distribtion</a:t>
            </a:r>
            <a:r>
              <a:rPr lang="fr-FR" b="0" baseline="0" dirty="0" smtClean="0"/>
              <a:t> of </a:t>
            </a:r>
            <a:r>
              <a:rPr lang="fr-FR" b="0" baseline="0" dirty="0" err="1" smtClean="0"/>
              <a:t>normals</a:t>
            </a:r>
            <a:r>
              <a:rPr lang="fr-FR" b="0" baseline="0" dirty="0" smtClean="0"/>
              <a:t> in a </a:t>
            </a:r>
            <a:r>
              <a:rPr lang="fr-FR" b="0" baseline="0" dirty="0" err="1" smtClean="0"/>
              <a:t>small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neighborhood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around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each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voxel</a:t>
            </a:r>
            <a:r>
              <a:rPr lang="fr-FR" b="0" baseline="0" dirty="0" smtClean="0"/>
              <a:t> center.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ray </a:t>
            </a:r>
            <a:r>
              <a:rPr lang="fr-FR" b="0" baseline="0" dirty="0" err="1" smtClean="0"/>
              <a:t>march</a:t>
            </a:r>
            <a:r>
              <a:rPr lang="fr-FR" b="0" baseline="0" dirty="0" smtClean="0"/>
              <a:t> in </a:t>
            </a:r>
            <a:r>
              <a:rPr lang="fr-FR" b="0" baseline="0" dirty="0" err="1" smtClean="0"/>
              <a:t>this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grid</a:t>
            </a:r>
            <a:r>
              <a:rPr lang="fr-FR" b="0" baseline="0" dirty="0" smtClean="0"/>
              <a:t> for </a:t>
            </a:r>
            <a:r>
              <a:rPr lang="fr-FR" b="0" baseline="0" dirty="0" err="1" smtClean="0"/>
              <a:t>each</a:t>
            </a:r>
            <a:r>
              <a:rPr lang="fr-FR" b="0" baseline="0" dirty="0" smtClean="0"/>
              <a:t> light </a:t>
            </a:r>
            <a:r>
              <a:rPr lang="fr-FR" b="0" baseline="0" dirty="0" err="1" smtClean="0"/>
              <a:t>path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edge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during</a:t>
            </a:r>
            <a:r>
              <a:rPr lang="fr-FR" b="0" baseline="0" dirty="0" smtClean="0"/>
              <a:t> covariance </a:t>
            </a:r>
            <a:r>
              <a:rPr lang="fr-FR" b="0" baseline="0" dirty="0" err="1" smtClean="0"/>
              <a:t>tracing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endParaRPr lang="en-US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2030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 err="1" smtClean="0"/>
              <a:t>We</a:t>
            </a:r>
            <a:r>
              <a:rPr lang="fr-FR" b="0" dirty="0" smtClean="0"/>
              <a:t> </a:t>
            </a:r>
            <a:r>
              <a:rPr lang="fr-FR" b="0" dirty="0" err="1" smtClean="0"/>
              <a:t>analyze</a:t>
            </a:r>
            <a:r>
              <a:rPr lang="fr-FR" b="0" dirty="0" smtClean="0"/>
              <a:t> the </a:t>
            </a:r>
            <a:r>
              <a:rPr lang="fr-FR" b="0" dirty="0" err="1" smtClean="0"/>
              <a:t>ouputs</a:t>
            </a:r>
            <a:r>
              <a:rPr lang="fr-FR" b="0" baseline="0" dirty="0" smtClean="0"/>
              <a:t> of </a:t>
            </a:r>
            <a:r>
              <a:rPr lang="fr-FR" b="0" baseline="0" dirty="0" err="1" smtClean="0"/>
              <a:t>our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algorithm</a:t>
            </a:r>
            <a:r>
              <a:rPr lang="fr-FR" b="0" baseline="0" dirty="0" smtClean="0"/>
              <a:t>. For </a:t>
            </a:r>
            <a:r>
              <a:rPr lang="fr-FR" b="0" baseline="0" dirty="0" err="1" smtClean="0"/>
              <a:t>this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helicopter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scene</a:t>
            </a:r>
            <a:r>
              <a:rPr lang="fr-FR" b="0" baseline="0" dirty="0" smtClean="0"/>
              <a:t>,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display the </a:t>
            </a:r>
            <a:r>
              <a:rPr lang="fr-FR" b="0" baseline="0" dirty="0" err="1" smtClean="0"/>
              <a:t>resulting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filters</a:t>
            </a:r>
            <a:r>
              <a:rPr lang="fr-FR" b="0" baseline="0" dirty="0" smtClean="0"/>
              <a:t> for </a:t>
            </a:r>
            <a:r>
              <a:rPr lang="fr-FR" b="0" baseline="0" dirty="0" err="1" smtClean="0"/>
              <a:t>various</a:t>
            </a:r>
            <a:r>
              <a:rPr lang="fr-FR" b="0" baseline="0" dirty="0" smtClean="0"/>
              <a:t> position in the </a:t>
            </a:r>
            <a:r>
              <a:rPr lang="fr-FR" b="0" baseline="0" dirty="0" err="1" smtClean="0"/>
              <a:t>scene</a:t>
            </a:r>
            <a:r>
              <a:rPr lang="fr-FR" b="0" baseline="0" dirty="0" smtClean="0"/>
              <a:t>. On the top </a:t>
            </a:r>
            <a:r>
              <a:rPr lang="fr-FR" b="0" baseline="0" dirty="0" err="1" smtClean="0"/>
              <a:t>you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can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see</a:t>
            </a:r>
            <a:r>
              <a:rPr lang="fr-FR" b="0" baseline="0" dirty="0" smtClean="0"/>
              <a:t> how </a:t>
            </a:r>
            <a:r>
              <a:rPr lang="fr-FR" b="0" baseline="0" dirty="0" err="1" smtClean="0"/>
              <a:t>our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filters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adapt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defocus</a:t>
            </a:r>
            <a:r>
              <a:rPr lang="fr-FR" b="0" baseline="0" dirty="0" smtClean="0"/>
              <a:t> for the </a:t>
            </a:r>
            <a:r>
              <a:rPr lang="fr-FR" b="0" baseline="0" dirty="0" err="1" smtClean="0"/>
              <a:t>propeller</a:t>
            </a:r>
            <a:r>
              <a:rPr lang="fr-FR" b="0" baseline="0" dirty="0" smtClean="0"/>
              <a:t> and the </a:t>
            </a:r>
            <a:r>
              <a:rPr lang="fr-FR" b="0" baseline="0" dirty="0" err="1" smtClean="0"/>
              <a:t>textured</a:t>
            </a:r>
            <a:r>
              <a:rPr lang="fr-FR" b="0" baseline="0" dirty="0" smtClean="0"/>
              <a:t> background. On the middle </a:t>
            </a:r>
            <a:r>
              <a:rPr lang="fr-FR" b="0" baseline="0" dirty="0" err="1" smtClean="0"/>
              <a:t>you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can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see</a:t>
            </a:r>
            <a:r>
              <a:rPr lang="fr-FR" b="0" baseline="0" dirty="0" smtClean="0"/>
              <a:t> how </a:t>
            </a:r>
            <a:r>
              <a:rPr lang="fr-FR" b="0" baseline="0" dirty="0" err="1" smtClean="0"/>
              <a:t>filters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respond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highly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varying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geometry</a:t>
            </a:r>
            <a:r>
              <a:rPr lang="fr-FR" b="0" baseline="0" dirty="0" smtClean="0"/>
              <a:t>. On the </a:t>
            </a:r>
            <a:r>
              <a:rPr lang="fr-FR" b="0" baseline="0" dirty="0" err="1" smtClean="0"/>
              <a:t>bottom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you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can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see</a:t>
            </a:r>
            <a:r>
              <a:rPr lang="fr-FR" b="0" baseline="0" dirty="0" smtClean="0"/>
              <a:t> how the </a:t>
            </a:r>
            <a:r>
              <a:rPr lang="fr-FR" b="0" baseline="0" dirty="0" err="1" smtClean="0"/>
              <a:t>filters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adapt</a:t>
            </a:r>
            <a:r>
              <a:rPr lang="fr-FR" b="0" baseline="0" dirty="0" smtClean="0"/>
              <a:t> to soft </a:t>
            </a:r>
            <a:r>
              <a:rPr lang="fr-FR" b="0" baseline="0" dirty="0" err="1" smtClean="0"/>
              <a:t>shadows</a:t>
            </a:r>
            <a:r>
              <a:rPr lang="fr-FR" b="0" baseline="0" dirty="0" smtClean="0"/>
              <a:t> and in focus </a:t>
            </a:r>
            <a:r>
              <a:rPr lang="fr-FR" b="0" baseline="0" dirty="0" err="1" smtClean="0"/>
              <a:t>geometry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screw</a:t>
            </a:r>
            <a:r>
              <a:rPr lang="fr-FR" b="0" baseline="0" dirty="0" smtClean="0"/>
              <a:t>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propeller</a:t>
            </a:r>
            <a:r>
              <a:rPr lang="fr-FR" b="0" baseline="0" dirty="0" smtClean="0"/>
              <a:t>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cabin</a:t>
            </a:r>
            <a:r>
              <a:rPr lang="fr-FR" b="0" baseline="0" dirty="0" smtClean="0"/>
              <a:t>. </a:t>
            </a:r>
            <a:r>
              <a:rPr lang="fr-FR" b="1" baseline="0" smtClean="0"/>
              <a:t>*click*</a:t>
            </a:r>
            <a:r>
              <a:rPr lang="fr-FR" b="0" baseline="0" smtClean="0"/>
              <a:t> 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884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 dirty="0" smtClean="0"/>
              <a:t>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snooker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demonstrate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ability</a:t>
            </a:r>
            <a:r>
              <a:rPr lang="fr-FR" baseline="0" dirty="0" smtClean="0"/>
              <a:t> of covariance </a:t>
            </a:r>
            <a:r>
              <a:rPr lang="fr-FR" baseline="0" dirty="0" err="1" smtClean="0"/>
              <a:t>tracing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adapt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filter</a:t>
            </a:r>
            <a:r>
              <a:rPr lang="fr-FR" baseline="0" dirty="0" smtClean="0"/>
              <a:t> compound of </a:t>
            </a:r>
            <a:r>
              <a:rPr lang="fr-FR" baseline="0" dirty="0" err="1" smtClean="0"/>
              <a:t>brdf</a:t>
            </a:r>
            <a:r>
              <a:rPr lang="fr-FR" baseline="0" dirty="0" smtClean="0"/>
              <a:t> motion and </a:t>
            </a:r>
            <a:r>
              <a:rPr lang="fr-FR" baseline="0" dirty="0" err="1" smtClean="0"/>
              <a:t>defocus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blur</a:t>
            </a:r>
            <a:r>
              <a:rPr lang="fr-FR" baseline="0" dirty="0" smtClean="0"/>
              <a:t>. The focal plan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position of the </a:t>
            </a:r>
            <a:r>
              <a:rPr lang="fr-FR" baseline="0" dirty="0" err="1" smtClean="0"/>
              <a:t>blue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ball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 dirty="0" err="1" smtClean="0"/>
              <a:t>Here</a:t>
            </a:r>
            <a:r>
              <a:rPr lang="fr-FR" dirty="0" smtClean="0"/>
              <a:t> are </a:t>
            </a:r>
            <a:r>
              <a:rPr lang="fr-FR" dirty="0" err="1" smtClean="0"/>
              <a:t>some</a:t>
            </a:r>
            <a:r>
              <a:rPr lang="fr-FR" dirty="0" smtClean="0"/>
              <a:t> timing for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snooker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scene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achieve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rendering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snooker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scene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reducing</a:t>
            </a:r>
            <a:r>
              <a:rPr lang="fr-FR" baseline="0" dirty="0" smtClean="0"/>
              <a:t> by a factor of 5 the time </a:t>
            </a:r>
            <a:r>
              <a:rPr lang="fr-FR" baseline="0" dirty="0" err="1" smtClean="0"/>
              <a:t>required</a:t>
            </a:r>
            <a:r>
              <a:rPr lang="fr-FR" baseline="0" dirty="0" smtClean="0"/>
              <a:t>. The covariance </a:t>
            </a:r>
            <a:r>
              <a:rPr lang="fr-FR" baseline="0" dirty="0" err="1" smtClean="0"/>
              <a:t>tracing</a:t>
            </a:r>
            <a:r>
              <a:rPr lang="fr-FR" baseline="0" dirty="0" smtClean="0"/>
              <a:t> part </a:t>
            </a:r>
            <a:r>
              <a:rPr lang="fr-FR" baseline="0" dirty="0" err="1" smtClean="0"/>
              <a:t>takes</a:t>
            </a:r>
            <a:r>
              <a:rPr lang="fr-FR" baseline="0" dirty="0" smtClean="0"/>
              <a:t> 10% of the total time of the </a:t>
            </a:r>
            <a:r>
              <a:rPr lang="fr-FR" baseline="0" dirty="0" err="1" smtClean="0"/>
              <a:t>algorithm</a:t>
            </a:r>
            <a:r>
              <a:rPr lang="fr-FR" baseline="0" dirty="0" smtClean="0"/>
              <a:t> and the </a:t>
            </a:r>
            <a:r>
              <a:rPr lang="fr-FR" baseline="0" dirty="0" err="1" smtClean="0"/>
              <a:t>cost</a:t>
            </a:r>
            <a:r>
              <a:rPr lang="fr-FR" baseline="0" dirty="0" smtClean="0"/>
              <a:t> of the reconstruction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minimal. </a:t>
            </a:r>
            <a:r>
              <a:rPr lang="fr-FR" b="1" baseline="0" dirty="0" smtClean="0"/>
              <a:t>*click*</a:t>
            </a:r>
          </a:p>
          <a:p>
            <a:pPr lvl="0"/>
            <a:endParaRPr lang="fr-FR" b="1" baseline="0" dirty="0" smtClean="0"/>
          </a:p>
          <a:p>
            <a:pPr lvl="0"/>
            <a:r>
              <a:rPr lang="fr-FR" b="0" baseline="0" dirty="0" smtClean="0"/>
              <a:t>I </a:t>
            </a:r>
            <a:r>
              <a:rPr lang="fr-FR" b="0" baseline="0" dirty="0" err="1" smtClean="0"/>
              <a:t>used</a:t>
            </a:r>
            <a:r>
              <a:rPr lang="fr-FR" b="0" baseline="0" dirty="0" smtClean="0"/>
              <a:t> 40 light </a:t>
            </a:r>
            <a:r>
              <a:rPr lang="fr-FR" b="0" baseline="0" dirty="0" err="1" smtClean="0"/>
              <a:t>path</a:t>
            </a:r>
            <a:r>
              <a:rPr lang="fr-FR" b="0" baseline="0" dirty="0" smtClean="0"/>
              <a:t> per light </a:t>
            </a:r>
            <a:r>
              <a:rPr lang="fr-FR" b="0" baseline="0" dirty="0" err="1" smtClean="0"/>
              <a:t>field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samples</a:t>
            </a:r>
            <a:r>
              <a:rPr lang="fr-FR" b="0" baseline="0" dirty="0" smtClean="0"/>
              <a:t>. (</a:t>
            </a:r>
            <a:r>
              <a:rPr lang="fr-FR" b="0" baseline="0" dirty="0" err="1" smtClean="0"/>
              <a:t>voxel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grid</a:t>
            </a:r>
            <a:r>
              <a:rPr lang="fr-FR" b="0" baseline="0" dirty="0" smtClean="0"/>
              <a:t> 200 </a:t>
            </a:r>
            <a:r>
              <a:rPr lang="fr-FR" b="0" baseline="0" dirty="0" err="1" smtClean="0"/>
              <a:t>voxels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wide</a:t>
            </a:r>
            <a:r>
              <a:rPr lang="fr-FR" b="0" baseline="0" dirty="0" smtClean="0"/>
              <a:t>)</a:t>
            </a:r>
          </a:p>
          <a:p>
            <a:pPr lvl="0"/>
            <a:r>
              <a:rPr lang="fr-FR" b="0" baseline="0" dirty="0" smtClean="0"/>
              <a:t>(1 sec for 1 light </a:t>
            </a:r>
            <a:r>
              <a:rPr lang="fr-FR" b="0" baseline="0" dirty="0" err="1" smtClean="0"/>
              <a:t>path</a:t>
            </a:r>
            <a:r>
              <a:rPr lang="fr-FR" b="0" baseline="0" dirty="0" smtClean="0"/>
              <a:t> per pixel for the </a:t>
            </a:r>
            <a:r>
              <a:rPr lang="fr-FR" b="0" baseline="0" dirty="0" err="1" smtClean="0"/>
              <a:t>traditional</a:t>
            </a:r>
            <a:r>
              <a:rPr lang="fr-FR" b="0" baseline="0" dirty="0" smtClean="0"/>
              <a:t>, 15 sec for 1 covariance light </a:t>
            </a:r>
            <a:r>
              <a:rPr lang="fr-FR" b="0" baseline="0" dirty="0" err="1" smtClean="0"/>
              <a:t>path</a:t>
            </a:r>
            <a:r>
              <a:rPr lang="fr-FR" b="0" baseline="0" dirty="0" smtClean="0"/>
              <a:t> per pixel) covariance </a:t>
            </a:r>
            <a:r>
              <a:rPr lang="fr-FR" b="0" baseline="0" dirty="0" err="1" smtClean="0"/>
              <a:t>tracing</a:t>
            </a:r>
            <a:r>
              <a:rPr lang="fr-FR" b="0" baseline="0" dirty="0" smtClean="0"/>
              <a:t> a light </a:t>
            </a:r>
            <a:r>
              <a:rPr lang="fr-FR" b="0" baseline="0" dirty="0" err="1" smtClean="0"/>
              <a:t>path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15 times </a:t>
            </a:r>
            <a:r>
              <a:rPr lang="fr-FR" b="0" baseline="0" dirty="0" err="1" smtClean="0"/>
              <a:t>slower</a:t>
            </a:r>
            <a:endParaRPr lang="en-US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thoses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lie on the 5D </a:t>
            </a:r>
            <a:r>
              <a:rPr lang="fr-FR" baseline="0" dirty="0" err="1" smtClean="0"/>
              <a:t>dimensional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of the </a:t>
            </a:r>
            <a:r>
              <a:rPr lang="fr-FR" baseline="0" dirty="0" smtClean="0"/>
              <a:t>time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and angle. </a:t>
            </a:r>
            <a:r>
              <a:rPr lang="fr-FR" b="1" baseline="0" dirty="0" smtClean="0"/>
              <a:t>*click*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reconstruct</a:t>
            </a:r>
            <a:r>
              <a:rPr lang="fr-FR" baseline="0" dirty="0" smtClean="0"/>
              <a:t> the pixel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but have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composed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domain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, time and </a:t>
            </a:r>
            <a:r>
              <a:rPr lang="fr-FR" baseline="0" dirty="0" err="1" smtClean="0"/>
              <a:t>lens</a:t>
            </a:r>
            <a:r>
              <a:rPr lang="fr-FR" baseline="0" dirty="0" smtClean="0"/>
              <a:t>. </a:t>
            </a:r>
            <a:r>
              <a:rPr lang="fr-FR" b="0" baseline="0" dirty="0" err="1" smtClean="0"/>
              <a:t>Filters</a:t>
            </a:r>
            <a:r>
              <a:rPr lang="fr-FR" b="0" baseline="0" dirty="0" smtClean="0"/>
              <a:t> </a:t>
            </a:r>
            <a:r>
              <a:rPr lang="fr-FR" b="0" baseline="0" dirty="0" smtClean="0"/>
              <a:t>are </a:t>
            </a:r>
            <a:r>
              <a:rPr lang="fr-FR" b="0" baseline="0" dirty="0" err="1" smtClean="0"/>
              <a:t>also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defined</a:t>
            </a:r>
            <a:r>
              <a:rPr lang="fr-FR" b="0" baseline="0" dirty="0" smtClean="0"/>
              <a:t> in </a:t>
            </a:r>
            <a:r>
              <a:rPr lang="fr-FR" b="0" baseline="0" dirty="0" err="1" smtClean="0"/>
              <a:t>this</a:t>
            </a:r>
            <a:r>
              <a:rPr lang="fr-FR" b="0" baseline="0" dirty="0" smtClean="0"/>
              <a:t> high </a:t>
            </a:r>
            <a:r>
              <a:rPr lang="fr-FR" b="0" baseline="0" dirty="0" err="1" smtClean="0"/>
              <a:t>dimensional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domain</a:t>
            </a:r>
            <a:r>
              <a:rPr lang="fr-FR" b="0" baseline="0" dirty="0" smtClean="0"/>
              <a:t>.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smtClean="0"/>
              <a:t>show </a:t>
            </a:r>
            <a:r>
              <a:rPr lang="fr-FR" b="0" baseline="0" dirty="0" err="1" smtClean="0"/>
              <a:t>that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can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rely</a:t>
            </a:r>
            <a:r>
              <a:rPr lang="fr-FR" b="0" baseline="0" dirty="0" smtClean="0"/>
              <a:t> </a:t>
            </a:r>
            <a:r>
              <a:rPr lang="fr-FR" b="0" baseline="0" dirty="0" smtClean="0"/>
              <a:t>on 2D </a:t>
            </a:r>
            <a:r>
              <a:rPr lang="fr-FR" b="0" baseline="0" dirty="0" smtClean="0"/>
              <a:t>image plane </a:t>
            </a:r>
            <a:r>
              <a:rPr lang="fr-FR" b="0" baseline="0" dirty="0" err="1" smtClean="0"/>
              <a:t>filters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reconstruct</a:t>
            </a:r>
            <a:r>
              <a:rPr lang="fr-FR" b="0" baseline="0" dirty="0" smtClean="0"/>
              <a:t> </a:t>
            </a:r>
            <a:r>
              <a:rPr lang="fr-FR" b="0" baseline="0" dirty="0" smtClean="0"/>
              <a:t>the image </a:t>
            </a:r>
            <a:r>
              <a:rPr lang="fr-FR" b="0" baseline="0" dirty="0" err="1" smtClean="0"/>
              <a:t>from</a:t>
            </a:r>
            <a:r>
              <a:rPr lang="fr-FR" b="0" baseline="0" dirty="0" smtClean="0"/>
              <a:t> 5D </a:t>
            </a:r>
            <a:r>
              <a:rPr lang="fr-FR" b="0" baseline="0" dirty="0" err="1" smtClean="0"/>
              <a:t>samples</a:t>
            </a:r>
            <a:r>
              <a:rPr lang="fr-FR" b="0" baseline="0" dirty="0" smtClean="0"/>
              <a:t>.</a:t>
            </a:r>
            <a:r>
              <a:rPr lang="fr-FR" baseline="0" dirty="0" smtClean="0"/>
              <a:t> </a:t>
            </a:r>
            <a:r>
              <a:rPr lang="fr-FR" b="1" baseline="0" dirty="0" smtClean="0"/>
              <a:t>*click*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5250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summarize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="1" baseline="0" dirty="0" smtClean="0"/>
              <a:t>*click*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presented</a:t>
            </a:r>
            <a:r>
              <a:rPr lang="fr-FR" b="0" baseline="0" dirty="0" smtClean="0"/>
              <a:t> covariance </a:t>
            </a:r>
            <a:r>
              <a:rPr lang="fr-FR" b="0" baseline="0" dirty="0" err="1" smtClean="0"/>
              <a:t>tracing</a:t>
            </a:r>
            <a:r>
              <a:rPr lang="fr-FR" b="0" baseline="0" dirty="0" smtClean="0"/>
              <a:t>. A new </a:t>
            </a:r>
            <a:r>
              <a:rPr lang="fr-FR" b="0" baseline="0" dirty="0" err="1" smtClean="0"/>
              <a:t>way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increase</a:t>
            </a:r>
            <a:r>
              <a:rPr lang="fr-FR" b="0" baseline="0" dirty="0" smtClean="0"/>
              <a:t> light </a:t>
            </a:r>
            <a:r>
              <a:rPr lang="fr-FR" b="0" baseline="0" dirty="0" err="1" smtClean="0"/>
              <a:t>paths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efficiency</a:t>
            </a:r>
            <a:r>
              <a:rPr lang="fr-FR" b="0" baseline="0" dirty="0" smtClean="0"/>
              <a:t> as </a:t>
            </a:r>
            <a:r>
              <a:rPr lang="fr-FR" b="0" baseline="0" dirty="0" err="1" smtClean="0"/>
              <a:t>it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allows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adapt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sampling</a:t>
            </a:r>
            <a:r>
              <a:rPr lang="fr-FR" b="0" baseline="0" dirty="0" smtClean="0"/>
              <a:t> rate. It has a simple formulation </a:t>
            </a:r>
            <a:r>
              <a:rPr lang="fr-FR" b="0" baseline="0" dirty="0" err="1" smtClean="0"/>
              <a:t>using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chains</a:t>
            </a:r>
            <a:r>
              <a:rPr lang="fr-FR" b="0" baseline="0" dirty="0" smtClean="0"/>
              <a:t> of </a:t>
            </a:r>
            <a:r>
              <a:rPr lang="fr-FR" b="0" baseline="0" dirty="0" err="1" smtClean="0"/>
              <a:t>operators</a:t>
            </a:r>
            <a:r>
              <a:rPr lang="fr-FR" b="0" baseline="0" dirty="0" smtClean="0"/>
              <a:t>. (</a:t>
            </a:r>
            <a:r>
              <a:rPr lang="fr-FR" b="0" baseline="0" dirty="0" err="1" smtClean="0"/>
              <a:t>generic</a:t>
            </a:r>
            <a:r>
              <a:rPr lang="fr-FR" b="0" baseline="0" dirty="0" smtClean="0"/>
              <a:t> / monte </a:t>
            </a:r>
            <a:r>
              <a:rPr lang="fr-FR" b="0" baseline="0" dirty="0" err="1" smtClean="0"/>
              <a:t>carlo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friendly</a:t>
            </a:r>
            <a:r>
              <a:rPr lang="fr-FR" b="0" baseline="0" dirty="0" smtClean="0"/>
              <a:t>).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showed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its</a:t>
            </a:r>
            <a:r>
              <a:rPr lang="fr-FR" b="0" baseline="0" dirty="0" smtClean="0"/>
              <a:t> use in an adaptive </a:t>
            </a:r>
            <a:r>
              <a:rPr lang="fr-FR" b="0" baseline="0" dirty="0" err="1" smtClean="0"/>
              <a:t>sampling</a:t>
            </a:r>
            <a:r>
              <a:rPr lang="fr-FR" b="0" baseline="0" dirty="0" smtClean="0"/>
              <a:t> an reconstruction </a:t>
            </a:r>
            <a:r>
              <a:rPr lang="fr-FR" b="0" baseline="0" dirty="0" err="1" smtClean="0"/>
              <a:t>algorithm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introduced</a:t>
            </a:r>
            <a:r>
              <a:rPr lang="fr-FR" b="0" baseline="0" dirty="0" smtClean="0"/>
              <a:t> a </a:t>
            </a:r>
            <a:r>
              <a:rPr lang="fr-FR" b="0" baseline="0" dirty="0" err="1" smtClean="0"/>
              <a:t>unified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frequency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analysis</a:t>
            </a:r>
            <a:r>
              <a:rPr lang="fr-FR" b="0" baseline="0" dirty="0" smtClean="0"/>
              <a:t> of temporal light </a:t>
            </a:r>
            <a:r>
              <a:rPr lang="fr-FR" b="0" baseline="0" dirty="0" err="1" smtClean="0"/>
              <a:t>fields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that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does</a:t>
            </a:r>
            <a:r>
              <a:rPr lang="fr-FR" b="0" baseline="0" dirty="0" smtClean="0"/>
              <a:t> not </a:t>
            </a:r>
            <a:r>
              <a:rPr lang="fr-FR" b="0" baseline="0" dirty="0" err="1" smtClean="0"/>
              <a:t>require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special</a:t>
            </a:r>
            <a:r>
              <a:rPr lang="fr-FR" b="0" baseline="0" dirty="0" smtClean="0"/>
              <a:t> cases formulation. This </a:t>
            </a:r>
            <a:r>
              <a:rPr lang="fr-FR" b="0" baseline="0" dirty="0" err="1" smtClean="0"/>
              <a:t>conclude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my</a:t>
            </a:r>
            <a:r>
              <a:rPr lang="fr-FR" b="0" baseline="0" dirty="0" smtClean="0"/>
              <a:t> talk. </a:t>
            </a:r>
            <a:r>
              <a:rPr lang="fr-FR" b="1" baseline="0" dirty="0" smtClean="0"/>
              <a:t>*click*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1981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current</a:t>
            </a:r>
            <a:r>
              <a:rPr lang="fr-FR" dirty="0" smtClean="0"/>
              <a:t> version of covariance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tracing</a:t>
            </a:r>
            <a:r>
              <a:rPr lang="fr-FR" baseline="0" dirty="0" smtClean="0"/>
              <a:t> has a non </a:t>
            </a:r>
            <a:r>
              <a:rPr lang="fr-FR" baseline="0" dirty="0" err="1" smtClean="0"/>
              <a:t>negligeable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cost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tracing</a:t>
            </a:r>
            <a:r>
              <a:rPr lang="fr-FR" baseline="0" dirty="0" smtClean="0"/>
              <a:t> covariance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always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cost</a:t>
            </a:r>
            <a:r>
              <a:rPr lang="fr-FR" baseline="0" dirty="0" smtClean="0"/>
              <a:t> of the light </a:t>
            </a:r>
            <a:r>
              <a:rPr lang="fr-FR" baseline="0" dirty="0" err="1" smtClean="0"/>
              <a:t>path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tradeoff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obtain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more information,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mostly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local occlusion estimation.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plan to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reducing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overcost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Also</a:t>
            </a:r>
            <a:r>
              <a:rPr lang="fr-FR" b="0" baseline="0" dirty="0" smtClean="0"/>
              <a:t>, an </a:t>
            </a:r>
            <a:r>
              <a:rPr lang="fr-FR" b="0" baseline="0" dirty="0" err="1" smtClean="0"/>
              <a:t>interesting</a:t>
            </a:r>
            <a:r>
              <a:rPr lang="fr-FR" b="0" baseline="0" dirty="0" smtClean="0"/>
              <a:t> direction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the addition of new </a:t>
            </a:r>
            <a:r>
              <a:rPr lang="fr-FR" b="0" baseline="0" dirty="0" err="1" smtClean="0"/>
              <a:t>operators</a:t>
            </a:r>
            <a:r>
              <a:rPr lang="fr-FR" b="0" baseline="0" dirty="0" smtClean="0"/>
              <a:t>. </a:t>
            </a:r>
            <a:r>
              <a:rPr lang="fr-FR" b="0" dirty="0" err="1" smtClean="0"/>
              <a:t>W</a:t>
            </a:r>
            <a:r>
              <a:rPr lang="fr-FR" baseline="0" dirty="0" err="1" smtClean="0"/>
              <a:t>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tackled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participating</a:t>
            </a:r>
            <a:r>
              <a:rPr lang="fr-FR" baseline="0" dirty="0" smtClean="0"/>
              <a:t> media case,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submitted</a:t>
            </a:r>
            <a:r>
              <a:rPr lang="fr-FR" baseline="0" dirty="0" smtClean="0"/>
              <a:t> to </a:t>
            </a:r>
            <a:r>
              <a:rPr lang="fr-FR" baseline="0" dirty="0" smtClean="0"/>
              <a:t>TOG. </a:t>
            </a:r>
            <a:r>
              <a:rPr lang="fr-FR" b="1" baseline="0" dirty="0" smtClean="0"/>
              <a:t>*click*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1981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57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4413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separate</a:t>
            </a:r>
            <a:r>
              <a:rPr lang="fr-FR" baseline="0" dirty="0" smtClean="0"/>
              <a:t> adaptive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categories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way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estimate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blur</a:t>
            </a:r>
            <a:r>
              <a:rPr lang="fr-FR" baseline="0" dirty="0" smtClean="0"/>
              <a:t>: </a:t>
            </a:r>
            <a:r>
              <a:rPr lang="fr-FR" baseline="0" dirty="0" smtClean="0"/>
              <a:t>The first </a:t>
            </a:r>
            <a:r>
              <a:rPr lang="fr-FR" baseline="0" dirty="0" err="1" smtClean="0"/>
              <a:t>kind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a-posteriori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</a:t>
            </a:r>
            <a:r>
              <a:rPr lang="fr-FR" baseline="0" dirty="0" smtClean="0"/>
              <a:t>use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drawn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estimate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blur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 </a:t>
            </a:r>
            <a:r>
              <a:rPr lang="fr-FR" b="0" baseline="0" dirty="0" err="1" smtClean="0"/>
              <a:t>S</a:t>
            </a:r>
            <a:r>
              <a:rPr lang="fr-FR" baseline="0" dirty="0" err="1" smtClean="0"/>
              <a:t>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 in the image plane, and </a:t>
            </a:r>
            <a:r>
              <a:rPr lang="fr-FR" baseline="0" dirty="0" err="1" smtClean="0"/>
              <a:t>limit</a:t>
            </a:r>
            <a:r>
              <a:rPr lang="fr-FR" baseline="0" dirty="0" smtClean="0"/>
              <a:t> adaptive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to the spatial 2D </a:t>
            </a:r>
            <a:r>
              <a:rPr lang="fr-FR" baseline="0" dirty="0" err="1" smtClean="0"/>
              <a:t>domain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adapt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rates in the full </a:t>
            </a:r>
            <a:r>
              <a:rPr lang="fr-FR" baseline="0" dirty="0" err="1" smtClean="0"/>
              <a:t>integration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 </a:t>
            </a:r>
            <a:r>
              <a:rPr lang="fr-FR" baseline="0" dirty="0" smtClean="0"/>
              <a:t>The temporal light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reconstructed</a:t>
            </a:r>
            <a:r>
              <a:rPr lang="fr-FR" baseline="0" dirty="0" smtClean="0"/>
              <a:t> </a:t>
            </a:r>
            <a:r>
              <a:rPr lang="fr-FR" sz="1800" dirty="0" smtClean="0">
                <a:solidFill>
                  <a:sysClr val="windowText" lastClr="000000"/>
                </a:solidFill>
              </a:rPr>
              <a:t>by </a:t>
            </a:r>
            <a:r>
              <a:rPr lang="fr-FR" sz="1800" dirty="0" err="1" smtClean="0">
                <a:solidFill>
                  <a:sysClr val="windowText" lastClr="000000"/>
                </a:solidFill>
              </a:rPr>
              <a:t>reprojecting</a:t>
            </a:r>
            <a:r>
              <a:rPr lang="fr-FR" sz="1800" dirty="0" smtClean="0">
                <a:solidFill>
                  <a:sysClr val="windowText" lastClr="000000"/>
                </a:solidFill>
              </a:rPr>
              <a:t> </a:t>
            </a:r>
            <a:r>
              <a:rPr lang="fr-FR" sz="1800" dirty="0" err="1" smtClean="0">
                <a:solidFill>
                  <a:sysClr val="windowText" lastClr="000000"/>
                </a:solidFill>
              </a:rPr>
              <a:t>those</a:t>
            </a:r>
            <a:r>
              <a:rPr lang="fr-FR" sz="1800" baseline="0" dirty="0" smtClean="0">
                <a:solidFill>
                  <a:sysClr val="windowText" lastClr="000000"/>
                </a:solidFill>
              </a:rPr>
              <a:t> </a:t>
            </a:r>
            <a:r>
              <a:rPr lang="fr-FR" sz="1800" dirty="0" err="1" smtClean="0">
                <a:solidFill>
                  <a:sysClr val="windowText" lastClr="000000"/>
                </a:solidFill>
              </a:rPr>
              <a:t>samples</a:t>
            </a:r>
            <a:r>
              <a:rPr lang="fr-FR" sz="1800" dirty="0" smtClean="0">
                <a:solidFill>
                  <a:sysClr val="windowText" lastClr="000000"/>
                </a:solidFill>
              </a:rPr>
              <a:t>.  </a:t>
            </a:r>
            <a:r>
              <a:rPr lang="fr-FR" b="1" baseline="0" dirty="0" smtClean="0"/>
              <a:t>*click* </a:t>
            </a:r>
            <a:r>
              <a:rPr lang="fr-FR" b="0" baseline="0" dirty="0" err="1" smtClean="0"/>
              <a:t>These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methods</a:t>
            </a:r>
            <a:r>
              <a:rPr lang="fr-FR" b="0" baseline="0" dirty="0" smtClean="0"/>
              <a:t> are </a:t>
            </a:r>
            <a:r>
              <a:rPr lang="fr-FR" baseline="0" dirty="0" err="1" smtClean="0"/>
              <a:t>usually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easy</a:t>
            </a:r>
            <a:r>
              <a:rPr lang="fr-FR" baseline="0" dirty="0" smtClean="0"/>
              <a:t> to plug </a:t>
            </a:r>
            <a:r>
              <a:rPr lang="fr-FR" baseline="0" dirty="0" err="1" smtClean="0"/>
              <a:t>inside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existing</a:t>
            </a:r>
            <a:r>
              <a:rPr lang="fr-FR" baseline="0" dirty="0" smtClean="0"/>
              <a:t> ray-</a:t>
            </a:r>
            <a:r>
              <a:rPr lang="fr-FR" baseline="0" dirty="0" err="1" smtClean="0"/>
              <a:t>tracers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use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as input.</a:t>
            </a:r>
            <a:r>
              <a:rPr lang="fr-FR" baseline="0" dirty="0"/>
              <a:t> </a:t>
            </a:r>
            <a:r>
              <a:rPr lang="fr-FR" baseline="0" dirty="0" smtClean="0"/>
              <a:t> </a:t>
            </a:r>
            <a:r>
              <a:rPr lang="fr-FR" b="1" baseline="0" dirty="0" smtClean="0"/>
              <a:t>*click* </a:t>
            </a:r>
            <a:r>
              <a:rPr lang="fr-FR" baseline="0" dirty="0" smtClean="0"/>
              <a:t>The </a:t>
            </a:r>
            <a:r>
              <a:rPr lang="fr-FR" baseline="0" dirty="0" err="1" smtClean="0"/>
              <a:t>downsize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require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enough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to have a good </a:t>
            </a:r>
            <a:r>
              <a:rPr lang="fr-FR" baseline="0" dirty="0" err="1" smtClean="0"/>
              <a:t>estimate</a:t>
            </a:r>
            <a:r>
              <a:rPr lang="fr-FR" baseline="0" dirty="0" smtClean="0"/>
              <a:t> of the variations of the light-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function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  </a:t>
            </a:r>
            <a:r>
              <a:rPr lang="fr-FR" b="0" baseline="0" dirty="0" err="1" smtClean="0"/>
              <a:t>T</a:t>
            </a:r>
            <a:r>
              <a:rPr lang="fr-FR" baseline="0" dirty="0" err="1" smtClean="0"/>
              <a:t>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cannot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predict</a:t>
            </a:r>
            <a:r>
              <a:rPr lang="fr-FR" baseline="0" dirty="0" smtClean="0"/>
              <a:t> if a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 of the light-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sufficiently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covered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87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On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side</a:t>
            </a:r>
            <a:r>
              <a:rPr lang="fr-FR" baseline="0" dirty="0" smtClean="0"/>
              <a:t>, a priori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predict</a:t>
            </a:r>
            <a:r>
              <a:rPr lang="fr-FR" baseline="0" dirty="0" smtClean="0"/>
              <a:t> the </a:t>
            </a:r>
            <a:r>
              <a:rPr lang="fr-FR" baseline="0" dirty="0" smtClean="0"/>
              <a:t>variation of </a:t>
            </a:r>
            <a:r>
              <a:rPr lang="fr-FR" baseline="0" dirty="0" smtClean="0"/>
              <a:t>radiance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smtClean="0"/>
              <a:t>hand.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Some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methods</a:t>
            </a:r>
            <a:r>
              <a:rPr lang="fr-FR" b="0" baseline="0" dirty="0" smtClean="0"/>
              <a:t> are </a:t>
            </a:r>
            <a:r>
              <a:rPr lang="fr-FR" b="0" baseline="0" dirty="0" err="1" smtClean="0"/>
              <a:t>predicting</a:t>
            </a:r>
            <a:r>
              <a:rPr lang="fr-FR" b="0" baseline="0" dirty="0" smtClean="0"/>
              <a:t> the </a:t>
            </a:r>
            <a:r>
              <a:rPr lang="fr-FR" b="0" baseline="0" dirty="0" smtClean="0"/>
              <a:t>gradient.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other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methods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compute</a:t>
            </a:r>
            <a:r>
              <a:rPr lang="fr-FR" b="0" baseline="0" dirty="0" smtClean="0"/>
              <a:t> the local </a:t>
            </a:r>
            <a:r>
              <a:rPr lang="fr-FR" b="0" baseline="0" dirty="0" err="1" smtClean="0"/>
              <a:t>fourier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transform</a:t>
            </a:r>
            <a:r>
              <a:rPr lang="fr-FR" b="0" baseline="0" dirty="0" smtClean="0"/>
              <a:t> of </a:t>
            </a:r>
            <a:r>
              <a:rPr lang="fr-FR" b="0" baseline="0" dirty="0" err="1" smtClean="0"/>
              <a:t>it</a:t>
            </a:r>
            <a:r>
              <a:rPr lang="fr-FR" b="0" baseline="0" dirty="0" smtClean="0"/>
              <a:t>.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belong</a:t>
            </a:r>
            <a:r>
              <a:rPr lang="fr-FR" b="0" baseline="0" dirty="0" smtClean="0"/>
              <a:t> to the </a:t>
            </a:r>
            <a:r>
              <a:rPr lang="fr-FR" b="0" baseline="0" dirty="0" err="1" smtClean="0"/>
              <a:t>later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93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The </a:t>
            </a:r>
            <a:r>
              <a:rPr lang="fr-FR" baseline="0" dirty="0" err="1" smtClean="0"/>
              <a:t>fourier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interesting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directly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related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presence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blur</a:t>
            </a:r>
            <a:r>
              <a:rPr lang="fr-FR" baseline="0" dirty="0" smtClean="0"/>
              <a:t> in the image. You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in the zoom of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lena</a:t>
            </a:r>
            <a:r>
              <a:rPr lang="fr-FR" baseline="0" dirty="0" smtClean="0"/>
              <a:t> image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varying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 have a </a:t>
            </a:r>
            <a:r>
              <a:rPr lang="fr-FR" baseline="0" dirty="0" err="1" smtClean="0"/>
              <a:t>fourier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packed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origin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high </a:t>
            </a:r>
            <a:r>
              <a:rPr lang="fr-FR" baseline="0" dirty="0" err="1" smtClean="0"/>
              <a:t>varying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regions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spread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frequency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domain</a:t>
            </a:r>
            <a:r>
              <a:rPr lang="fr-FR" baseline="0" dirty="0" smtClean="0"/>
              <a:t>. The goal of </a:t>
            </a:r>
            <a:r>
              <a:rPr lang="fr-FR" baseline="0" dirty="0" err="1" smtClean="0"/>
              <a:t>frequency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estimate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spectrum</a:t>
            </a:r>
            <a:r>
              <a:rPr lang="fr-FR" baseline="0" dirty="0" smtClean="0"/>
              <a:t> of radiance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a 5D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93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1237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And to do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representation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spectrum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 </a:t>
            </a:r>
            <a:r>
              <a:rPr lang="fr-FR" b="0" baseline="0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predict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complete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spectrum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dense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This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a source of </a:t>
            </a:r>
            <a:r>
              <a:rPr lang="fr-FR" b="0" baseline="0" dirty="0" err="1" smtClean="0"/>
              <a:t>reliable</a:t>
            </a:r>
            <a:r>
              <a:rPr lang="fr-FR" b="0" baseline="0" dirty="0" smtClean="0"/>
              <a:t> and </a:t>
            </a:r>
            <a:r>
              <a:rPr lang="fr-FR" b="0" baseline="0" dirty="0" err="1" smtClean="0"/>
              <a:t>complete</a:t>
            </a:r>
            <a:r>
              <a:rPr lang="fr-FR" b="0" baseline="0" dirty="0" smtClean="0"/>
              <a:t> information but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too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costly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other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methods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predict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boundary</a:t>
            </a:r>
            <a:r>
              <a:rPr lang="fr-FR" b="0" baseline="0" dirty="0" smtClean="0"/>
              <a:t> of the </a:t>
            </a:r>
            <a:r>
              <a:rPr lang="fr-FR" b="0" baseline="0" dirty="0" err="1" smtClean="0"/>
              <a:t>spectrum</a:t>
            </a:r>
            <a:r>
              <a:rPr lang="fr-FR" b="0" baseline="0" dirty="0" smtClean="0"/>
              <a:t>. This </a:t>
            </a:r>
            <a:r>
              <a:rPr lang="fr-FR" b="0" baseline="0" dirty="0" err="1" smtClean="0"/>
              <a:t>representation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compact and </a:t>
            </a:r>
            <a:r>
              <a:rPr lang="fr-FR" b="0" baseline="0" dirty="0" err="1" smtClean="0"/>
              <a:t>very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fast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evaluate</a:t>
            </a:r>
            <a:r>
              <a:rPr lang="fr-FR" b="0" baseline="0" dirty="0" smtClean="0"/>
              <a:t>. But </a:t>
            </a:r>
            <a:r>
              <a:rPr lang="fr-FR" b="0" baseline="0" dirty="0" err="1" smtClean="0"/>
              <a:t>it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requires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special</a:t>
            </a:r>
            <a:r>
              <a:rPr lang="fr-FR" b="0" baseline="0" dirty="0" smtClean="0"/>
              <a:t> case formula </a:t>
            </a:r>
            <a:r>
              <a:rPr lang="fr-FR" b="0" baseline="0" dirty="0" err="1" smtClean="0"/>
              <a:t>such</a:t>
            </a:r>
            <a:r>
              <a:rPr lang="fr-FR" b="0" baseline="0" dirty="0" smtClean="0"/>
              <a:t> as </a:t>
            </a:r>
            <a:r>
              <a:rPr lang="fr-FR" b="0" baseline="0" dirty="0" err="1" smtClean="0"/>
              <a:t>sheared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forms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 </a:t>
            </a:r>
            <a:r>
              <a:rPr lang="fr-FR" b="0" baseline="0" dirty="0" err="1" smtClean="0"/>
              <a:t>Both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representation</a:t>
            </a:r>
            <a:r>
              <a:rPr lang="fr-FR" b="0" baseline="0" dirty="0" smtClean="0"/>
              <a:t> are </a:t>
            </a:r>
            <a:r>
              <a:rPr lang="fr-FR" b="0" baseline="0" dirty="0" err="1" smtClean="0"/>
              <a:t>built</a:t>
            </a:r>
            <a:r>
              <a:rPr lang="fr-FR" b="0" baseline="0" dirty="0" smtClean="0"/>
              <a:t> on a last </a:t>
            </a:r>
            <a:r>
              <a:rPr lang="fr-FR" b="0" baseline="0" dirty="0" err="1" smtClean="0"/>
              <a:t>bounce</a:t>
            </a:r>
            <a:r>
              <a:rPr lang="fr-FR" b="0" baseline="0" dirty="0" smtClean="0"/>
              <a:t> formulation of light transport and do not </a:t>
            </a:r>
            <a:r>
              <a:rPr lang="fr-FR" b="0" baseline="0" dirty="0" err="1" smtClean="0"/>
              <a:t>extend</a:t>
            </a:r>
            <a:r>
              <a:rPr lang="fr-FR" b="0" baseline="0" dirty="0" smtClean="0"/>
              <a:t> to global illumination. </a:t>
            </a:r>
            <a:r>
              <a:rPr lang="fr-FR" b="1" baseline="0" dirty="0" smtClean="0"/>
              <a:t>*click*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CEF1D28-0B2B-408A-960A-209B2CF4FD5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93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a </a:t>
            </a:r>
            <a:r>
              <a:rPr lang="fr-FR" dirty="0" err="1" smtClean="0"/>
              <a:t>representation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time </a:t>
            </a:r>
            <a:r>
              <a:rPr lang="fr-FR" dirty="0" err="1" smtClean="0"/>
              <a:t>complete</a:t>
            </a:r>
            <a:r>
              <a:rPr lang="fr-FR" dirty="0" smtClean="0"/>
              <a:t> and efficient in </a:t>
            </a:r>
            <a:r>
              <a:rPr lang="fr-FR" dirty="0" err="1" smtClean="0"/>
              <a:t>term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storage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evaluation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for </a:t>
            </a:r>
            <a:r>
              <a:rPr lang="fr-FR" b="0" baseline="0" dirty="0" err="1" smtClean="0"/>
              <a:t>that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introduce</a:t>
            </a:r>
            <a:r>
              <a:rPr lang="fr-FR" b="0" baseline="0" dirty="0" smtClean="0"/>
              <a:t> the covariance </a:t>
            </a:r>
            <a:r>
              <a:rPr lang="fr-FR" b="0" baseline="0" dirty="0" err="1" smtClean="0"/>
              <a:t>representation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that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predicts</a:t>
            </a:r>
            <a:r>
              <a:rPr lang="fr-FR" b="0" baseline="0" dirty="0" smtClean="0"/>
              <a:t> the orientation and relative </a:t>
            </a:r>
            <a:r>
              <a:rPr lang="fr-FR" b="0" baseline="0" dirty="0" err="1" smtClean="0"/>
              <a:t>spread</a:t>
            </a:r>
            <a:r>
              <a:rPr lang="fr-FR" b="0" baseline="0" dirty="0" smtClean="0"/>
              <a:t> of the 5D </a:t>
            </a:r>
            <a:r>
              <a:rPr lang="fr-FR" b="0" baseline="0" dirty="0" err="1" smtClean="0"/>
              <a:t>spectrum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E089-6C88-486E-9FC5-8ABB1D0BA68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52DD-4479-4261-845A-E5131532C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53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E089-6C88-486E-9FC5-8ABB1D0BA68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52DD-4479-4261-845A-E5131532C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59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E089-6C88-486E-9FC5-8ABB1D0BA68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52DD-4479-4261-845A-E5131532C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15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E089-6C88-486E-9FC5-8ABB1D0BA68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52DD-4479-4261-845A-E5131532C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56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E089-6C88-486E-9FC5-8ABB1D0BA68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52DD-4479-4261-845A-E5131532C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6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E089-6C88-486E-9FC5-8ABB1D0BA68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52DD-4479-4261-845A-E5131532C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47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E089-6C88-486E-9FC5-8ABB1D0BA68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52DD-4479-4261-845A-E5131532C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93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E089-6C88-486E-9FC5-8ABB1D0BA68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52DD-4479-4261-845A-E5131532C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0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E089-6C88-486E-9FC5-8ABB1D0BA68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52DD-4479-4261-845A-E5131532C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43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E089-6C88-486E-9FC5-8ABB1D0BA68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52DD-4479-4261-845A-E5131532C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7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E089-6C88-486E-9FC5-8ABB1D0BA68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52DD-4479-4261-845A-E5131532C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68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E089-6C88-486E-9FC5-8ABB1D0BA68E}" type="datetimeFigureOut">
              <a:rPr lang="fr-FR" smtClean="0"/>
              <a:t>22/07/2013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152DD-4479-4261-845A-E5131532C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9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45.png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3276" y="600592"/>
            <a:ext cx="8816882" cy="39427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85800" y="1973287"/>
            <a:ext cx="7772400" cy="1102519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sz="4900" b="1" dirty="0">
                <a:latin typeface="Comfortaa" pitchFamily="34" charset="0"/>
              </a:rPr>
              <a:t>5D COVARIA</a:t>
            </a:r>
            <a:r>
              <a:rPr lang="fr-FR" b="1" dirty="0">
                <a:latin typeface="Comfortaa" pitchFamily="34" charset="0"/>
              </a:rPr>
              <a:t>NCE TRACING</a:t>
            </a:r>
            <a:br>
              <a:rPr lang="fr-FR" b="1" dirty="0">
                <a:latin typeface="Comfortaa" pitchFamily="34" charset="0"/>
              </a:rPr>
            </a:br>
            <a:r>
              <a:rPr lang="fr-FR" sz="2700" b="1" dirty="0">
                <a:latin typeface="Comfortaa" pitchFamily="34" charset="0"/>
              </a:rPr>
              <a:t>FOR EFFICIENT DEFOCUS AND MOTION BLUR</a:t>
            </a:r>
            <a:br>
              <a:rPr lang="fr-FR" sz="2700" b="1" dirty="0">
                <a:latin typeface="Comfortaa" pitchFamily="34" charset="0"/>
              </a:rPr>
            </a:br>
            <a:endParaRPr lang="fr-FR" dirty="0">
              <a:latin typeface="Comforta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3275" y="3074779"/>
            <a:ext cx="8914848" cy="3032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1800" b="1"/>
            </a:pPr>
            <a:r>
              <a:rPr lang="fr-FR" sz="1400" dirty="0">
                <a:latin typeface="Comfortaa" pitchFamily="34" charset="0"/>
                <a:ea typeface="Droid Sans" pitchFamily="2"/>
                <a:cs typeface="Lohit Hindi" pitchFamily="2"/>
              </a:rPr>
              <a:t>Laurent </a:t>
            </a:r>
            <a:r>
              <a:rPr lang="fr-FR" sz="1400" dirty="0" smtClean="0">
                <a:latin typeface="Comfortaa" pitchFamily="34" charset="0"/>
                <a:ea typeface="Droid Sans" pitchFamily="2"/>
                <a:cs typeface="Lohit Hindi" pitchFamily="2"/>
              </a:rPr>
              <a:t>Belcour</a:t>
            </a:r>
            <a:r>
              <a:rPr lang="fr-FR" sz="1400" baseline="30000" dirty="0" smtClean="0">
                <a:latin typeface="Comfortaa" pitchFamily="34" charset="0"/>
                <a:ea typeface="Droid Sans" pitchFamily="2"/>
                <a:cs typeface="Lohit Hindi" pitchFamily="2"/>
              </a:rPr>
              <a:t>1</a:t>
            </a:r>
            <a:r>
              <a:rPr lang="fr-FR" sz="1400" dirty="0" smtClean="0">
                <a:latin typeface="Comfortaa" pitchFamily="34" charset="0"/>
                <a:ea typeface="Droid Sans" pitchFamily="2"/>
                <a:cs typeface="Lohit Hindi" pitchFamily="2"/>
              </a:rPr>
              <a:t>   Cyril </a:t>
            </a:r>
            <a:r>
              <a:rPr lang="fr-FR" sz="1400" dirty="0">
                <a:latin typeface="Comfortaa" pitchFamily="34" charset="0"/>
                <a:ea typeface="Droid Sans" pitchFamily="2"/>
                <a:cs typeface="Lohit Hindi" pitchFamily="2"/>
              </a:rPr>
              <a:t>Soler</a:t>
            </a:r>
            <a:r>
              <a:rPr lang="fr-FR" sz="1400" baseline="30000" dirty="0">
                <a:latin typeface="Comfortaa" pitchFamily="34" charset="0"/>
                <a:ea typeface="Droid Sans" pitchFamily="2"/>
                <a:cs typeface="Lohit Hindi" pitchFamily="2"/>
              </a:rPr>
              <a:t>2</a:t>
            </a:r>
            <a:r>
              <a:rPr lang="fr-FR" sz="1400" dirty="0">
                <a:latin typeface="Comfortaa" pitchFamily="34" charset="0"/>
                <a:ea typeface="Droid Sans" pitchFamily="2"/>
                <a:cs typeface="Lohit Hindi" pitchFamily="2"/>
              </a:rPr>
              <a:t>   </a:t>
            </a:r>
            <a:r>
              <a:rPr lang="fr-FR" sz="1400" dirty="0" err="1">
                <a:latin typeface="Comfortaa" pitchFamily="34" charset="0"/>
                <a:ea typeface="Droid Sans" pitchFamily="2"/>
                <a:cs typeface="Lohit Hindi" pitchFamily="2"/>
              </a:rPr>
              <a:t>Kartic</a:t>
            </a:r>
            <a:r>
              <a:rPr lang="fr-FR" sz="1400" dirty="0">
                <a:latin typeface="Comfortaa" pitchFamily="34" charset="0"/>
                <a:ea typeface="Droid Sans" pitchFamily="2"/>
                <a:cs typeface="Lohit Hindi" pitchFamily="2"/>
              </a:rPr>
              <a:t> Subr</a:t>
            </a:r>
            <a:r>
              <a:rPr lang="fr-FR" sz="1400" baseline="30000" dirty="0">
                <a:latin typeface="Comfortaa" pitchFamily="34" charset="0"/>
                <a:ea typeface="Droid Sans" pitchFamily="2"/>
                <a:cs typeface="Lohit Hindi" pitchFamily="2"/>
              </a:rPr>
              <a:t>3</a:t>
            </a:r>
            <a:r>
              <a:rPr lang="fr-FR" sz="1400" dirty="0">
                <a:latin typeface="Comfortaa" pitchFamily="34" charset="0"/>
                <a:ea typeface="Droid Sans" pitchFamily="2"/>
                <a:cs typeface="Lohit Hindi" pitchFamily="2"/>
              </a:rPr>
              <a:t>   Nicolas Holzschuch</a:t>
            </a:r>
            <a:r>
              <a:rPr lang="fr-FR" sz="1400" baseline="30000" dirty="0">
                <a:latin typeface="Comfortaa" pitchFamily="34" charset="0"/>
                <a:ea typeface="Droid Sans" pitchFamily="2"/>
                <a:cs typeface="Lohit Hindi" pitchFamily="2"/>
              </a:rPr>
              <a:t>2</a:t>
            </a:r>
            <a:r>
              <a:rPr lang="fr-FR" sz="1400" dirty="0">
                <a:latin typeface="Comfortaa" pitchFamily="34" charset="0"/>
                <a:ea typeface="Droid Sans" pitchFamily="2"/>
                <a:cs typeface="Lohit Hindi" pitchFamily="2"/>
              </a:rPr>
              <a:t>   </a:t>
            </a:r>
            <a:r>
              <a:rPr lang="fr-FR" sz="1400" dirty="0" err="1">
                <a:latin typeface="Comfortaa" pitchFamily="34" charset="0"/>
                <a:ea typeface="Droid Sans" pitchFamily="2"/>
                <a:cs typeface="Lohit Hindi" pitchFamily="2"/>
              </a:rPr>
              <a:t>Frédo</a:t>
            </a:r>
            <a:r>
              <a:rPr lang="fr-FR" sz="1400" dirty="0">
                <a:latin typeface="Comfortaa" pitchFamily="34" charset="0"/>
                <a:ea typeface="Droid Sans" pitchFamily="2"/>
                <a:cs typeface="Lohit Hindi" pitchFamily="2"/>
              </a:rPr>
              <a:t> Durand</a:t>
            </a:r>
            <a:r>
              <a:rPr lang="fr-FR" sz="1400" baseline="30000" dirty="0">
                <a:latin typeface="Comfortaa" pitchFamily="34" charset="0"/>
                <a:ea typeface="Droid Sans" pitchFamily="2"/>
                <a:cs typeface="Lohit Hindi" pitchFamily="2"/>
              </a:rPr>
              <a:t>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3275" y="3564659"/>
            <a:ext cx="8914848" cy="3032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1800" b="1"/>
            </a:pPr>
            <a:r>
              <a:rPr lang="fr-FR" sz="1400" b="1" baseline="30000" dirty="0">
                <a:latin typeface="Comfortaa" pitchFamily="34" charset="0"/>
                <a:ea typeface="Droid Sans" pitchFamily="2"/>
                <a:cs typeface="Lohit Hindi" pitchFamily="2"/>
              </a:rPr>
              <a:t>1 </a:t>
            </a:r>
            <a:r>
              <a:rPr lang="fr-FR" sz="1400" b="1" dirty="0">
                <a:latin typeface="Comfortaa" pitchFamily="34" charset="0"/>
                <a:ea typeface="Droid Sans" pitchFamily="2"/>
                <a:cs typeface="Lohit Hindi" pitchFamily="2"/>
              </a:rPr>
              <a:t>Grenoble Université,  </a:t>
            </a:r>
            <a:r>
              <a:rPr lang="fr-FR" sz="1400" b="1" baseline="30000" dirty="0">
                <a:latin typeface="Comfortaa" pitchFamily="34" charset="0"/>
                <a:ea typeface="Droid Sans" pitchFamily="2"/>
                <a:cs typeface="Lohit Hindi" pitchFamily="2"/>
              </a:rPr>
              <a:t>2 </a:t>
            </a:r>
            <a:r>
              <a:rPr lang="fr-FR" sz="1400" b="1" dirty="0" err="1">
                <a:latin typeface="Comfortaa" pitchFamily="34" charset="0"/>
                <a:ea typeface="Droid Sans" pitchFamily="2"/>
                <a:cs typeface="Lohit Hindi" pitchFamily="2"/>
              </a:rPr>
              <a:t>Inria</a:t>
            </a:r>
            <a:r>
              <a:rPr lang="fr-FR" sz="1400" b="1" dirty="0">
                <a:latin typeface="Comfortaa" pitchFamily="34" charset="0"/>
                <a:ea typeface="Droid Sans" pitchFamily="2"/>
                <a:cs typeface="Lohit Hindi" pitchFamily="2"/>
              </a:rPr>
              <a:t>, </a:t>
            </a:r>
            <a:r>
              <a:rPr lang="fr-FR" sz="1400" b="1" baseline="30000" dirty="0">
                <a:latin typeface="Comfortaa" pitchFamily="34" charset="0"/>
                <a:ea typeface="Droid Sans" pitchFamily="2"/>
                <a:cs typeface="Lohit Hindi" pitchFamily="2"/>
              </a:rPr>
              <a:t>3 </a:t>
            </a:r>
            <a:r>
              <a:rPr lang="fr-FR" sz="1400" b="1" dirty="0">
                <a:latin typeface="Comfortaa" pitchFamily="34" charset="0"/>
                <a:ea typeface="Droid Sans" pitchFamily="2"/>
                <a:cs typeface="Lohit Hindi" pitchFamily="2"/>
              </a:rPr>
              <a:t>UC London, </a:t>
            </a:r>
            <a:r>
              <a:rPr lang="fr-FR" sz="1400" b="1" baseline="30000" dirty="0">
                <a:latin typeface="Comfortaa" pitchFamily="34" charset="0"/>
                <a:ea typeface="Droid Sans" pitchFamily="2"/>
                <a:cs typeface="Lohit Hindi" pitchFamily="2"/>
              </a:rPr>
              <a:t>4 </a:t>
            </a:r>
            <a:r>
              <a:rPr lang="fr-FR" sz="1400" b="1" dirty="0">
                <a:latin typeface="Comfortaa" pitchFamily="34" charset="0"/>
                <a:ea typeface="Droid Sans" pitchFamily="2"/>
                <a:cs typeface="Lohit Hindi" pitchFamily="2"/>
              </a:rPr>
              <a:t>MIT CSAIL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4349749"/>
            <a:ext cx="2610290" cy="9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ICPRET\Desktop\Work\covariance_tracing\Paper\results\chopper_co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33037" r="75358" b="55019"/>
          <a:stretch/>
        </p:blipFill>
        <p:spPr bwMode="auto">
          <a:xfrm>
            <a:off x="7248166" y="1329304"/>
            <a:ext cx="1644314" cy="159099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SICPRET\Desktop\Work\covariance_tracing\Paper\results\chopper_co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r="70404" b="88056"/>
          <a:stretch/>
        </p:blipFill>
        <p:spPr bwMode="auto">
          <a:xfrm>
            <a:off x="7248166" y="1340799"/>
            <a:ext cx="1644314" cy="159099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5D Covariance </a:t>
            </a:r>
            <a:r>
              <a:rPr lang="fr-FR" sz="4000" dirty="0" err="1" smtClean="0"/>
              <a:t>representation</a:t>
            </a:r>
            <a:endParaRPr lang="fr-FR" sz="40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/>
              <a:t>Use second moments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/>
              <a:t>5x5 matrix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/>
              <a:t>Equivalent to </a:t>
            </a:r>
            <a:r>
              <a:rPr lang="fr-FR" sz="1600" dirty="0" err="1" smtClean="0"/>
              <a:t>Gaussian</a:t>
            </a:r>
            <a:r>
              <a:rPr lang="fr-FR" sz="1600" dirty="0" smtClean="0"/>
              <a:t> </a:t>
            </a:r>
            <a:r>
              <a:rPr lang="fr-FR" sz="1600" dirty="0" err="1" smtClean="0"/>
              <a:t>approx</a:t>
            </a:r>
            <a:r>
              <a:rPr lang="fr-FR" sz="1600" dirty="0" smtClean="0"/>
              <a:t>.</a:t>
            </a:r>
            <a:r>
              <a:rPr lang="fr-FR" sz="1600" dirty="0"/>
              <a:t/>
            </a:r>
            <a:br>
              <a:rPr lang="fr-FR" sz="1600" dirty="0"/>
            </a:br>
            <a:endParaRPr lang="fr-FR" sz="1600" dirty="0"/>
          </a:p>
          <a:p>
            <a:pPr>
              <a:buFont typeface="Wingdings" pitchFamily="2" charset="2"/>
              <a:buChar char="§"/>
            </a:pPr>
            <a:r>
              <a:rPr lang="fr-FR" sz="2400" dirty="0" err="1"/>
              <a:t>Formulate</a:t>
            </a:r>
            <a:r>
              <a:rPr lang="fr-FR" sz="2400" dirty="0"/>
              <a:t> all </a:t>
            </a:r>
            <a:r>
              <a:rPr lang="fr-FR" sz="2400" dirty="0" smtClean="0"/>
              <a:t>interactions</a:t>
            </a:r>
            <a:endParaRPr lang="fr-FR" sz="2400" dirty="0"/>
          </a:p>
          <a:p>
            <a:pPr lvl="1">
              <a:buFont typeface="Arial" pitchFamily="34" charset="0"/>
              <a:buChar char="•"/>
            </a:pPr>
            <a:r>
              <a:rPr lang="fr-FR" sz="1600" dirty="0" err="1"/>
              <a:t>Analytical</a:t>
            </a:r>
            <a:r>
              <a:rPr lang="fr-FR" sz="1600" dirty="0"/>
              <a:t> matrix </a:t>
            </a:r>
            <a:r>
              <a:rPr lang="fr-FR" sz="1600" dirty="0" err="1"/>
              <a:t>operators</a:t>
            </a:r>
            <a:endParaRPr lang="fr-FR" sz="1600" dirty="0"/>
          </a:p>
          <a:p>
            <a:pPr lvl="1">
              <a:buFont typeface="Arial" pitchFamily="34" charset="0"/>
              <a:buChar char="•"/>
            </a:pPr>
            <a:r>
              <a:rPr lang="fr-FR" sz="1600" dirty="0" err="1"/>
              <a:t>Gaussian</a:t>
            </a:r>
            <a:r>
              <a:rPr lang="fr-FR" sz="1600" dirty="0"/>
              <a:t> </a:t>
            </a:r>
            <a:r>
              <a:rPr lang="fr-FR" sz="1600" dirty="0" err="1"/>
              <a:t>approx</a:t>
            </a:r>
            <a:r>
              <a:rPr lang="fr-FR" sz="1600" dirty="0"/>
              <a:t>. for </a:t>
            </a:r>
            <a:r>
              <a:rPr lang="fr-FR" sz="1600" dirty="0" err="1"/>
              <a:t>reflection</a:t>
            </a:r>
            <a:endParaRPr lang="fr-FR" sz="1600" dirty="0"/>
          </a:p>
          <a:p>
            <a:pPr lvl="1">
              <a:buFont typeface="Arial" pitchFamily="34" charset="0"/>
              <a:buChar char="•"/>
            </a:pPr>
            <a:endParaRPr lang="fr-FR" sz="1600" dirty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Nice </a:t>
            </a:r>
            <a:r>
              <a:rPr lang="fr-FR" sz="2400" dirty="0" err="1" smtClean="0"/>
              <a:t>properties</a:t>
            </a:r>
            <a:endParaRPr lang="fr-FR" sz="2400" dirty="0" smtClean="0"/>
          </a:p>
          <a:p>
            <a:pPr lvl="1">
              <a:buFont typeface="Arial" pitchFamily="34" charset="0"/>
              <a:buChar char="•"/>
            </a:pPr>
            <a:r>
              <a:rPr lang="fr-FR" sz="1600" dirty="0" err="1" smtClean="0"/>
              <a:t>Symmetry</a:t>
            </a:r>
            <a:endParaRPr lang="fr-FR" sz="1600" dirty="0" smtClean="0"/>
          </a:p>
          <a:p>
            <a:pPr lvl="1">
              <a:buFont typeface="Arial" pitchFamily="34" charset="0"/>
              <a:buChar char="•"/>
            </a:pPr>
            <a:r>
              <a:rPr lang="fr-FR" sz="1600" dirty="0" err="1" smtClean="0"/>
              <a:t>Additivity</a:t>
            </a:r>
            <a:endParaRPr lang="fr-FR" sz="1600" dirty="0"/>
          </a:p>
        </p:txBody>
      </p:sp>
      <p:pic>
        <p:nvPicPr>
          <p:cNvPr id="14" name="Picture 2" descr="C:\Users\SICPRET\Desktop\Work\covariance_tracing\Paper\results\chopper_co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17354"/>
            <a:ext cx="1644314" cy="15662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72859" y="3754255"/>
            <a:ext cx="147547" cy="147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73809" y="3075998"/>
            <a:ext cx="20558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5801721" y="2270817"/>
            <a:ext cx="0" cy="1523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9000000">
            <a:off x="4697353" y="3126693"/>
            <a:ext cx="20558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 rot="20834540">
            <a:off x="4742011" y="3003480"/>
            <a:ext cx="2145848" cy="1785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1000">
                <a:schemeClr val="accent1">
                  <a:tint val="44500"/>
                  <a:satMod val="160000"/>
                  <a:alpha val="82000"/>
                </a:schemeClr>
              </a:gs>
              <a:gs pos="100000">
                <a:schemeClr val="accent1">
                  <a:tint val="23500"/>
                  <a:satMod val="160000"/>
                  <a:alpha val="33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6301737" y="306150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space</a:t>
            </a:r>
            <a:r>
              <a:rPr lang="fr-FR" sz="1200" dirty="0" smtClean="0"/>
              <a:t> (2D)</a:t>
            </a:r>
            <a:endParaRPr lang="en-US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867294" y="3566961"/>
            <a:ext cx="354323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time</a:t>
            </a:r>
            <a:endParaRPr lang="en-US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827213" y="2185908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angle (2D)</a:t>
            </a:r>
            <a:endParaRPr lang="en-US" sz="1200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801799" y="2272019"/>
            <a:ext cx="0" cy="803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37489" y="3222998"/>
            <a:ext cx="162302" cy="147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4" name="Ellipse 23"/>
          <p:cNvSpPr/>
          <p:nvPr/>
        </p:nvSpPr>
        <p:spPr>
          <a:xfrm rot="14611661">
            <a:off x="4808410" y="2892150"/>
            <a:ext cx="1953067" cy="40477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1000">
                <a:schemeClr val="accent1">
                  <a:tint val="44500"/>
                  <a:satMod val="160000"/>
                  <a:alpha val="82000"/>
                </a:schemeClr>
              </a:gs>
              <a:gs pos="100000">
                <a:schemeClr val="accent1">
                  <a:tint val="23500"/>
                  <a:satMod val="160000"/>
                  <a:alpha val="33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4831711" y="3082791"/>
            <a:ext cx="969176" cy="559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 rot="12832688">
            <a:off x="5015279" y="2807746"/>
            <a:ext cx="1614105" cy="5926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1000">
                <a:schemeClr val="accent1">
                  <a:tint val="44500"/>
                  <a:satMod val="160000"/>
                  <a:alpha val="82000"/>
                </a:schemeClr>
              </a:gs>
              <a:gs pos="100000">
                <a:schemeClr val="accent1">
                  <a:tint val="23500"/>
                  <a:satMod val="160000"/>
                  <a:alpha val="33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00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" grpId="0" animBg="1"/>
      <p:bldP spid="4" grpId="1" animBg="1"/>
      <p:bldP spid="13" grpId="0" animBg="1"/>
      <p:bldP spid="13" grpId="1" animBg="1"/>
      <p:bldP spid="19" grpId="0"/>
      <p:bldP spid="20" grpId="0"/>
      <p:bldP spid="21" grpId="0"/>
      <p:bldP spid="22" grpId="0" animBg="1"/>
      <p:bldP spid="24" grpId="0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Contributions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dirty="0" err="1" smtClean="0"/>
              <a:t>Unified</a:t>
            </a:r>
            <a:r>
              <a:rPr lang="fr-FR" sz="2800" dirty="0" smtClean="0"/>
              <a:t> temporal </a:t>
            </a:r>
            <a:r>
              <a:rPr lang="fr-FR" sz="2800" dirty="0" err="1" smtClean="0"/>
              <a:t>frequency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Covariance </a:t>
            </a:r>
            <a:r>
              <a:rPr lang="fr-FR" sz="2800" dirty="0" err="1" smtClean="0"/>
              <a:t>tracing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Adaptive </a:t>
            </a:r>
            <a:r>
              <a:rPr lang="fr-FR" sz="2800" dirty="0" err="1" smtClean="0"/>
              <a:t>sampling</a:t>
            </a:r>
            <a:r>
              <a:rPr lang="fr-FR" sz="2800" dirty="0" smtClean="0"/>
              <a:t> &amp; reconstruction </a:t>
            </a:r>
            <a:r>
              <a:rPr lang="fr-FR" sz="2800" dirty="0" err="1" smtClean="0"/>
              <a:t>algorithm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923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CPRET\Desktop\Work\covariance_tracing\Paper\results\chopper_co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4" y="1158172"/>
            <a:ext cx="3554786" cy="33859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algorithm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076056" y="1059583"/>
            <a:ext cx="273630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Accumulate</a:t>
            </a:r>
            <a:r>
              <a:rPr lang="fr-FR" dirty="0" smtClean="0"/>
              <a:t> 5D </a:t>
            </a:r>
            <a:r>
              <a:rPr lang="fr-FR" dirty="0"/>
              <a:t>C</a:t>
            </a:r>
            <a:r>
              <a:rPr lang="fr-FR" dirty="0" smtClean="0"/>
              <a:t>ovariance </a:t>
            </a:r>
          </a:p>
          <a:p>
            <a:pPr algn="ctr"/>
            <a:r>
              <a:rPr lang="fr-FR" dirty="0" smtClean="0"/>
              <a:t>in </a:t>
            </a:r>
            <a:r>
              <a:rPr lang="fr-FR" dirty="0" err="1" smtClean="0"/>
              <a:t>screen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endParaRPr lang="fr-FR" dirty="0"/>
          </a:p>
        </p:txBody>
      </p:sp>
      <p:grpSp>
        <p:nvGrpSpPr>
          <p:cNvPr id="47" name="Groupe 46"/>
          <p:cNvGrpSpPr/>
          <p:nvPr/>
        </p:nvGrpSpPr>
        <p:grpSpPr>
          <a:xfrm>
            <a:off x="64299" y="1275606"/>
            <a:ext cx="2275453" cy="1267341"/>
            <a:chOff x="64299" y="1275606"/>
            <a:chExt cx="2275453" cy="1267341"/>
          </a:xfrm>
        </p:grpSpPr>
        <p:grpSp>
          <p:nvGrpSpPr>
            <p:cNvPr id="25" name="Groupe 24"/>
            <p:cNvGrpSpPr/>
            <p:nvPr/>
          </p:nvGrpSpPr>
          <p:grpSpPr>
            <a:xfrm>
              <a:off x="64299" y="1275606"/>
              <a:ext cx="1267341" cy="1267341"/>
              <a:chOff x="4194087" y="2067694"/>
              <a:chExt cx="1267341" cy="126734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283968" y="2211710"/>
                <a:ext cx="1008112" cy="100811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Connecteur droit avec flèche 28"/>
              <p:cNvCxnSpPr/>
              <p:nvPr/>
            </p:nvCxnSpPr>
            <p:spPr>
              <a:xfrm flipV="1">
                <a:off x="4788024" y="2067694"/>
                <a:ext cx="0" cy="12673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>
              <a:xfrm rot="5400000" flipV="1">
                <a:off x="4827758" y="2082096"/>
                <a:ext cx="0" cy="12673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Ellipse 27"/>
              <p:cNvSpPr/>
              <p:nvPr/>
            </p:nvSpPr>
            <p:spPr>
              <a:xfrm>
                <a:off x="4706176" y="2638044"/>
                <a:ext cx="170955" cy="155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Ellipse 31"/>
            <p:cNvSpPr/>
            <p:nvPr/>
          </p:nvSpPr>
          <p:spPr>
            <a:xfrm>
              <a:off x="2246040" y="1347614"/>
              <a:ext cx="93712" cy="937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 flipH="1">
              <a:off x="1297942" y="1407746"/>
              <a:ext cx="961255" cy="21031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/>
          <p:cNvGrpSpPr/>
          <p:nvPr/>
        </p:nvGrpSpPr>
        <p:grpSpPr>
          <a:xfrm>
            <a:off x="68592" y="2571750"/>
            <a:ext cx="2067131" cy="1267341"/>
            <a:chOff x="68592" y="2571750"/>
            <a:chExt cx="2067131" cy="1267341"/>
          </a:xfrm>
        </p:grpSpPr>
        <p:grpSp>
          <p:nvGrpSpPr>
            <p:cNvPr id="20" name="Groupe 19"/>
            <p:cNvGrpSpPr/>
            <p:nvPr/>
          </p:nvGrpSpPr>
          <p:grpSpPr>
            <a:xfrm>
              <a:off x="68592" y="2571750"/>
              <a:ext cx="1267341" cy="1267341"/>
              <a:chOff x="4194087" y="2067694"/>
              <a:chExt cx="1267341" cy="126734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283968" y="2211710"/>
                <a:ext cx="1008112" cy="100811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Connecteur droit avec flèche 22"/>
              <p:cNvCxnSpPr/>
              <p:nvPr/>
            </p:nvCxnSpPr>
            <p:spPr>
              <a:xfrm flipV="1">
                <a:off x="4788024" y="2067694"/>
                <a:ext cx="0" cy="12673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/>
              <p:cNvCxnSpPr/>
              <p:nvPr/>
            </p:nvCxnSpPr>
            <p:spPr>
              <a:xfrm rot="5400000" flipV="1">
                <a:off x="4827758" y="2082096"/>
                <a:ext cx="0" cy="12673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lipse 21"/>
              <p:cNvSpPr/>
              <p:nvPr/>
            </p:nvSpPr>
            <p:spPr>
              <a:xfrm rot="18900000">
                <a:off x="4359605" y="2675875"/>
                <a:ext cx="864096" cy="797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Ellipse 39"/>
            <p:cNvSpPr/>
            <p:nvPr/>
          </p:nvSpPr>
          <p:spPr>
            <a:xfrm>
              <a:off x="2042011" y="3054536"/>
              <a:ext cx="93712" cy="937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>
              <a:off x="1403648" y="3114668"/>
              <a:ext cx="651521" cy="9075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64299" y="3867894"/>
            <a:ext cx="3042723" cy="1267341"/>
            <a:chOff x="64299" y="3867894"/>
            <a:chExt cx="3042723" cy="1267341"/>
          </a:xfrm>
        </p:grpSpPr>
        <p:grpSp>
          <p:nvGrpSpPr>
            <p:cNvPr id="11" name="Groupe 10"/>
            <p:cNvGrpSpPr/>
            <p:nvPr/>
          </p:nvGrpSpPr>
          <p:grpSpPr>
            <a:xfrm>
              <a:off x="64299" y="3867894"/>
              <a:ext cx="1267341" cy="1267341"/>
              <a:chOff x="4194087" y="2067694"/>
              <a:chExt cx="1267341" cy="126734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283968" y="2211710"/>
                <a:ext cx="1008112" cy="100811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Connecteur droit avec flèche 8"/>
              <p:cNvCxnSpPr/>
              <p:nvPr/>
            </p:nvCxnSpPr>
            <p:spPr>
              <a:xfrm flipV="1">
                <a:off x="4788024" y="2067694"/>
                <a:ext cx="0" cy="12673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 rot="5400000" flipV="1">
                <a:off x="4827758" y="2082096"/>
                <a:ext cx="0" cy="12673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Ellipse 9"/>
              <p:cNvSpPr/>
              <p:nvPr/>
            </p:nvSpPr>
            <p:spPr>
              <a:xfrm>
                <a:off x="4359605" y="2283703"/>
                <a:ext cx="864096" cy="86409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Ellipse 42"/>
            <p:cNvSpPr/>
            <p:nvPr/>
          </p:nvSpPr>
          <p:spPr>
            <a:xfrm>
              <a:off x="3013310" y="4311818"/>
              <a:ext cx="93712" cy="937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H="1">
              <a:off x="1403648" y="4371950"/>
              <a:ext cx="162282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021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algorithm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6622100" y="3687735"/>
            <a:ext cx="0" cy="3149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6622100" y="3687735"/>
            <a:ext cx="0" cy="3149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ngle 41"/>
          <p:cNvCxnSpPr>
            <a:stCxn id="47" idx="2"/>
            <a:endCxn id="48" idx="0"/>
          </p:cNvCxnSpPr>
          <p:nvPr/>
        </p:nvCxnSpPr>
        <p:spPr>
          <a:xfrm rot="5400000">
            <a:off x="5616117" y="1311610"/>
            <a:ext cx="360040" cy="1296144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076056" y="1059583"/>
            <a:ext cx="273630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Accumulate</a:t>
            </a:r>
            <a:r>
              <a:rPr lang="fr-FR" dirty="0"/>
              <a:t> 5D Covariance </a:t>
            </a:r>
          </a:p>
          <a:p>
            <a:pPr algn="ctr"/>
            <a:r>
              <a:rPr lang="fr-FR" dirty="0" smtClean="0"/>
              <a:t>in </a:t>
            </a:r>
            <a:r>
              <a:rPr lang="fr-FR" dirty="0" err="1" smtClean="0"/>
              <a:t>screen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4139952" y="2139703"/>
            <a:ext cx="201622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Estimate</a:t>
            </a:r>
            <a:r>
              <a:rPr lang="fr-FR" dirty="0" smtClean="0"/>
              <a:t> 5D </a:t>
            </a:r>
          </a:p>
          <a:p>
            <a:pPr algn="ctr"/>
            <a:r>
              <a:rPr lang="fr-FR" dirty="0" err="1" smtClean="0"/>
              <a:t>sampling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/>
          </a:p>
        </p:txBody>
      </p:sp>
      <p:pic>
        <p:nvPicPr>
          <p:cNvPr id="10" name="Picture 2" descr="C:\Users\SICPRET\Desktop\Work\covariance_tracing\Paper\results\chopper_co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4" y="1158172"/>
            <a:ext cx="3554786" cy="33859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17" name="Groupe 9216"/>
          <p:cNvGrpSpPr/>
          <p:nvPr/>
        </p:nvGrpSpPr>
        <p:grpSpPr>
          <a:xfrm>
            <a:off x="-129540" y="1275606"/>
            <a:ext cx="2469292" cy="1387897"/>
            <a:chOff x="-129540" y="1275606"/>
            <a:chExt cx="2469292" cy="1387897"/>
          </a:xfrm>
        </p:grpSpPr>
        <p:grpSp>
          <p:nvGrpSpPr>
            <p:cNvPr id="6" name="Groupe 5"/>
            <p:cNvGrpSpPr/>
            <p:nvPr/>
          </p:nvGrpSpPr>
          <p:grpSpPr>
            <a:xfrm>
              <a:off x="-129540" y="1275606"/>
              <a:ext cx="1461180" cy="1387897"/>
              <a:chOff x="-129540" y="1275606"/>
              <a:chExt cx="1461180" cy="1387897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64299" y="1275606"/>
                <a:ext cx="1267341" cy="1267341"/>
                <a:chOff x="4194087" y="2067694"/>
                <a:chExt cx="1267341" cy="1267341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4283968" y="2211710"/>
                  <a:ext cx="1008112" cy="1008112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Connecteur droit avec flèche 24"/>
                <p:cNvCxnSpPr/>
                <p:nvPr/>
              </p:nvCxnSpPr>
              <p:spPr>
                <a:xfrm flipV="1">
                  <a:off x="4278003" y="2067694"/>
                  <a:ext cx="0" cy="126734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avec flèche 25"/>
                <p:cNvCxnSpPr/>
                <p:nvPr/>
              </p:nvCxnSpPr>
              <p:spPr>
                <a:xfrm rot="5400000" flipV="1">
                  <a:off x="4827758" y="2586151"/>
                  <a:ext cx="0" cy="126734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Ellipse 3"/>
              <p:cNvSpPr/>
              <p:nvPr/>
            </p:nvSpPr>
            <p:spPr>
              <a:xfrm>
                <a:off x="241783" y="1481893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323528" y="1697917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457807" y="1563638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457807" y="1697917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323528" y="1913941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673831" y="1913941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673831" y="1769925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745839" y="1563638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817847" y="2057957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394183" y="2129965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611560" y="2201973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889855" y="1841933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961863" y="1707654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961863" y="1491630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251520" y="2067694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Ellipse 69"/>
              <p:cNvSpPr/>
              <p:nvPr/>
            </p:nvSpPr>
            <p:spPr>
              <a:xfrm rot="4500000">
                <a:off x="476730" y="1976763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Ellipse 70"/>
              <p:cNvSpPr/>
              <p:nvPr/>
            </p:nvSpPr>
            <p:spPr>
              <a:xfrm rot="4500000">
                <a:off x="260706" y="2264795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Ellipse 71"/>
              <p:cNvSpPr/>
              <p:nvPr/>
            </p:nvSpPr>
            <p:spPr>
              <a:xfrm rot="4500000">
                <a:off x="1024685" y="2048771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Ellipse 72"/>
              <p:cNvSpPr/>
              <p:nvPr/>
            </p:nvSpPr>
            <p:spPr>
              <a:xfrm rot="4500000">
                <a:off x="880669" y="2220896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-129540" y="1635646"/>
                <a:ext cx="400110" cy="48987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fr-FR" sz="1400" dirty="0" smtClean="0"/>
                  <a:t>angle</a:t>
                </a:r>
                <a:endParaRPr lang="en-US" sz="1400" dirty="0"/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351713" y="2355726"/>
                <a:ext cx="519694" cy="30777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fr-FR" sz="1400" dirty="0" smtClean="0"/>
                  <a:t>time</a:t>
                </a:r>
                <a:endParaRPr lang="en-US" sz="1400" dirty="0"/>
              </a:p>
            </p:txBody>
          </p:sp>
        </p:grpSp>
        <p:sp>
          <p:nvSpPr>
            <p:cNvPr id="79" name="Ellipse 78"/>
            <p:cNvSpPr/>
            <p:nvPr/>
          </p:nvSpPr>
          <p:spPr>
            <a:xfrm>
              <a:off x="2246040" y="1347614"/>
              <a:ext cx="93712" cy="937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Connecteur droit avec flèche 79"/>
            <p:cNvCxnSpPr/>
            <p:nvPr/>
          </p:nvCxnSpPr>
          <p:spPr>
            <a:xfrm flipH="1">
              <a:off x="1297942" y="1407746"/>
              <a:ext cx="961255" cy="21031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-127570" y="2571750"/>
            <a:ext cx="2263293" cy="1387897"/>
            <a:chOff x="-127570" y="2571750"/>
            <a:chExt cx="2263293" cy="1387897"/>
          </a:xfrm>
        </p:grpSpPr>
        <p:sp>
          <p:nvSpPr>
            <p:cNvPr id="77" name="ZoneTexte 76"/>
            <p:cNvSpPr txBox="1"/>
            <p:nvPr/>
          </p:nvSpPr>
          <p:spPr>
            <a:xfrm>
              <a:off x="351713" y="3651870"/>
              <a:ext cx="519694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fr-FR" sz="1400" dirty="0" smtClean="0"/>
                <a:t>time</a:t>
              </a:r>
              <a:endParaRPr lang="en-US" sz="1400" dirty="0"/>
            </a:p>
          </p:txBody>
        </p:sp>
        <p:grpSp>
          <p:nvGrpSpPr>
            <p:cNvPr id="9216" name="Groupe 9215"/>
            <p:cNvGrpSpPr/>
            <p:nvPr/>
          </p:nvGrpSpPr>
          <p:grpSpPr>
            <a:xfrm>
              <a:off x="-127570" y="2571750"/>
              <a:ext cx="2263293" cy="1267341"/>
              <a:chOff x="-127570" y="2571750"/>
              <a:chExt cx="2263293" cy="1267341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-127570" y="2571750"/>
                <a:ext cx="1463503" cy="1267341"/>
                <a:chOff x="-127570" y="2571750"/>
                <a:chExt cx="1463503" cy="1267341"/>
              </a:xfrm>
            </p:grpSpPr>
            <p:grpSp>
              <p:nvGrpSpPr>
                <p:cNvPr id="27" name="Groupe 26"/>
                <p:cNvGrpSpPr/>
                <p:nvPr/>
              </p:nvGrpSpPr>
              <p:grpSpPr>
                <a:xfrm>
                  <a:off x="68592" y="2571750"/>
                  <a:ext cx="1267341" cy="1267341"/>
                  <a:chOff x="4194087" y="2067694"/>
                  <a:chExt cx="1267341" cy="1267341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4283968" y="2211710"/>
                    <a:ext cx="1008112" cy="1008112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0" name="Connecteur droit avec flèche 29"/>
                  <p:cNvCxnSpPr/>
                  <p:nvPr/>
                </p:nvCxnSpPr>
                <p:spPr>
                  <a:xfrm flipV="1">
                    <a:off x="4284596" y="2067694"/>
                    <a:ext cx="0" cy="126734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necteur droit avec flèche 30"/>
                  <p:cNvCxnSpPr/>
                  <p:nvPr/>
                </p:nvCxnSpPr>
                <p:spPr>
                  <a:xfrm rot="5400000" flipV="1">
                    <a:off x="4827758" y="2586152"/>
                    <a:ext cx="0" cy="126734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" name="Ellipse 51"/>
                <p:cNvSpPr/>
                <p:nvPr/>
              </p:nvSpPr>
              <p:spPr>
                <a:xfrm>
                  <a:off x="251520" y="2850045"/>
                  <a:ext cx="81745" cy="81745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889855" y="2787774"/>
                  <a:ext cx="81745" cy="81745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Ellipse 53"/>
                <p:cNvSpPr/>
                <p:nvPr/>
              </p:nvSpPr>
              <p:spPr>
                <a:xfrm>
                  <a:off x="817847" y="3003798"/>
                  <a:ext cx="81745" cy="81745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Ellipse 54"/>
                <p:cNvSpPr/>
                <p:nvPr/>
              </p:nvSpPr>
              <p:spPr>
                <a:xfrm>
                  <a:off x="529815" y="3075806"/>
                  <a:ext cx="81745" cy="81745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Ellipse 55"/>
                <p:cNvSpPr/>
                <p:nvPr/>
              </p:nvSpPr>
              <p:spPr>
                <a:xfrm>
                  <a:off x="457807" y="3435846"/>
                  <a:ext cx="81745" cy="81745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Ellipse 62"/>
                <p:cNvSpPr/>
                <p:nvPr/>
              </p:nvSpPr>
              <p:spPr>
                <a:xfrm rot="4500000">
                  <a:off x="448621" y="3272907"/>
                  <a:ext cx="81745" cy="81745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Ellipse 63"/>
                <p:cNvSpPr/>
                <p:nvPr/>
              </p:nvSpPr>
              <p:spPr>
                <a:xfrm rot="4500000">
                  <a:off x="188698" y="3488931"/>
                  <a:ext cx="81745" cy="81745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Ellipse 64"/>
                <p:cNvSpPr/>
                <p:nvPr/>
              </p:nvSpPr>
              <p:spPr>
                <a:xfrm rot="4500000">
                  <a:off x="808661" y="3157000"/>
                  <a:ext cx="81745" cy="81745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Ellipse 65"/>
                <p:cNvSpPr/>
                <p:nvPr/>
              </p:nvSpPr>
              <p:spPr>
                <a:xfrm rot="4500000">
                  <a:off x="736653" y="3517040"/>
                  <a:ext cx="81745" cy="81745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ZoneTexte 73"/>
                <p:cNvSpPr txBox="1"/>
                <p:nvPr/>
              </p:nvSpPr>
              <p:spPr>
                <a:xfrm>
                  <a:off x="-127570" y="2917393"/>
                  <a:ext cx="400110" cy="489878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fr-FR" sz="1400" dirty="0" smtClean="0"/>
                    <a:t>angle</a:t>
                  </a:r>
                  <a:endParaRPr lang="en-US" sz="1400" dirty="0"/>
                </a:p>
              </p:txBody>
            </p:sp>
          </p:grpSp>
          <p:sp>
            <p:nvSpPr>
              <p:cNvPr id="81" name="Ellipse 80"/>
              <p:cNvSpPr/>
              <p:nvPr/>
            </p:nvSpPr>
            <p:spPr>
              <a:xfrm>
                <a:off x="2042011" y="3054536"/>
                <a:ext cx="93712" cy="93712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Connecteur droit avec flèche 81"/>
              <p:cNvCxnSpPr/>
              <p:nvPr/>
            </p:nvCxnSpPr>
            <p:spPr>
              <a:xfrm flipH="1">
                <a:off x="1403648" y="3114668"/>
                <a:ext cx="651521" cy="9075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e 8"/>
          <p:cNvGrpSpPr/>
          <p:nvPr/>
        </p:nvGrpSpPr>
        <p:grpSpPr>
          <a:xfrm>
            <a:off x="-129540" y="3853873"/>
            <a:ext cx="3236562" cy="1372648"/>
            <a:chOff x="-129540" y="3853873"/>
            <a:chExt cx="3236562" cy="1372648"/>
          </a:xfrm>
        </p:grpSpPr>
        <p:grpSp>
          <p:nvGrpSpPr>
            <p:cNvPr id="8" name="Groupe 7"/>
            <p:cNvGrpSpPr/>
            <p:nvPr/>
          </p:nvGrpSpPr>
          <p:grpSpPr>
            <a:xfrm>
              <a:off x="-129540" y="3853873"/>
              <a:ext cx="1461180" cy="1372648"/>
              <a:chOff x="-129540" y="3853873"/>
              <a:chExt cx="1461180" cy="1372648"/>
            </a:xfrm>
          </p:grpSpPr>
          <p:grpSp>
            <p:nvGrpSpPr>
              <p:cNvPr id="32" name="Groupe 31"/>
              <p:cNvGrpSpPr/>
              <p:nvPr/>
            </p:nvGrpSpPr>
            <p:grpSpPr>
              <a:xfrm>
                <a:off x="64299" y="3853873"/>
                <a:ext cx="1267341" cy="1267341"/>
                <a:chOff x="4194087" y="2067694"/>
                <a:chExt cx="1267341" cy="1267341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4283968" y="2211710"/>
                  <a:ext cx="1008112" cy="1008112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Connecteur droit avec flèche 34"/>
                <p:cNvCxnSpPr/>
                <p:nvPr/>
              </p:nvCxnSpPr>
              <p:spPr>
                <a:xfrm flipV="1">
                  <a:off x="4278003" y="2067694"/>
                  <a:ext cx="0" cy="126734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avec flèche 35"/>
                <p:cNvCxnSpPr/>
                <p:nvPr/>
              </p:nvCxnSpPr>
              <p:spPr>
                <a:xfrm rot="5400000" flipV="1">
                  <a:off x="4827758" y="2589286"/>
                  <a:ext cx="0" cy="126734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Ellipse 56"/>
              <p:cNvSpPr/>
              <p:nvPr/>
            </p:nvSpPr>
            <p:spPr>
              <a:xfrm>
                <a:off x="394183" y="4146189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683568" y="4371950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323528" y="4578237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611560" y="4722253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889855" y="4146189"/>
                <a:ext cx="81745" cy="8174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-129540" y="4242112"/>
                <a:ext cx="400110" cy="48987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fr-FR" sz="1400" dirty="0" smtClean="0"/>
                  <a:t>angle</a:t>
                </a:r>
                <a:endParaRPr lang="en-US" sz="1400" dirty="0"/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351713" y="4918744"/>
                <a:ext cx="519694" cy="30777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fr-FR" sz="1400" dirty="0" smtClean="0"/>
                  <a:t>time</a:t>
                </a:r>
                <a:endParaRPr lang="en-US" sz="1400" dirty="0"/>
              </a:p>
            </p:txBody>
          </p:sp>
        </p:grpSp>
        <p:sp>
          <p:nvSpPr>
            <p:cNvPr id="83" name="Ellipse 82"/>
            <p:cNvSpPr/>
            <p:nvPr/>
          </p:nvSpPr>
          <p:spPr>
            <a:xfrm>
              <a:off x="3013310" y="4311818"/>
              <a:ext cx="93712" cy="937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Connecteur droit avec flèche 83"/>
            <p:cNvCxnSpPr/>
            <p:nvPr/>
          </p:nvCxnSpPr>
          <p:spPr>
            <a:xfrm flipH="1">
              <a:off x="1403648" y="4371950"/>
              <a:ext cx="162282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8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algorithm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6622100" y="3687735"/>
            <a:ext cx="0" cy="3149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6622100" y="3687735"/>
            <a:ext cx="0" cy="3149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ngle 8"/>
          <p:cNvCxnSpPr>
            <a:stCxn id="14" idx="2"/>
            <a:endCxn id="15" idx="0"/>
          </p:cNvCxnSpPr>
          <p:nvPr/>
        </p:nvCxnSpPr>
        <p:spPr>
          <a:xfrm rot="5400000">
            <a:off x="5616117" y="1311610"/>
            <a:ext cx="360040" cy="1296144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en angle 9"/>
          <p:cNvCxnSpPr>
            <a:stCxn id="14" idx="2"/>
            <a:endCxn id="16" idx="0"/>
          </p:cNvCxnSpPr>
          <p:nvPr/>
        </p:nvCxnSpPr>
        <p:spPr>
          <a:xfrm rot="16200000" flipH="1">
            <a:off x="6822251" y="1401620"/>
            <a:ext cx="360040" cy="1116124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76056" y="1059583"/>
            <a:ext cx="273630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Accumulate</a:t>
            </a:r>
            <a:r>
              <a:rPr lang="fr-FR" dirty="0"/>
              <a:t> 5D Covariance </a:t>
            </a:r>
          </a:p>
          <a:p>
            <a:pPr algn="ctr"/>
            <a:r>
              <a:rPr lang="fr-FR" dirty="0" smtClean="0"/>
              <a:t>in </a:t>
            </a:r>
            <a:r>
              <a:rPr lang="fr-FR" dirty="0" err="1" smtClean="0"/>
              <a:t>screen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139952" y="2139703"/>
            <a:ext cx="201622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Estimate</a:t>
            </a:r>
            <a:r>
              <a:rPr lang="fr-FR" dirty="0"/>
              <a:t> 5D </a:t>
            </a:r>
          </a:p>
          <a:p>
            <a:pPr algn="ctr"/>
            <a:r>
              <a:rPr lang="fr-FR" dirty="0" err="1"/>
              <a:t>sampling</a:t>
            </a:r>
            <a:r>
              <a:rPr lang="fr-FR" dirty="0"/>
              <a:t> </a:t>
            </a:r>
            <a:r>
              <a:rPr lang="fr-FR" dirty="0" err="1"/>
              <a:t>density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444208" y="2139703"/>
            <a:ext cx="2232248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Estimate</a:t>
            </a:r>
            <a:r>
              <a:rPr lang="fr-FR" dirty="0" smtClean="0"/>
              <a:t> 2D reconstruction </a:t>
            </a:r>
            <a:r>
              <a:rPr lang="fr-FR" dirty="0" err="1" smtClean="0"/>
              <a:t>filters</a:t>
            </a:r>
            <a:endParaRPr lang="fr-FR" dirty="0"/>
          </a:p>
        </p:txBody>
      </p:sp>
      <p:pic>
        <p:nvPicPr>
          <p:cNvPr id="11" name="Picture 2" descr="C:\Users\SICPRET\Desktop\Work\covariance_tracing\Paper\results\chopper_co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4" y="1158172"/>
            <a:ext cx="3554786" cy="33859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/>
          <p:cNvSpPr/>
          <p:nvPr/>
        </p:nvSpPr>
        <p:spPr>
          <a:xfrm>
            <a:off x="2246040" y="1347614"/>
            <a:ext cx="93712" cy="937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2075556" y="1181413"/>
            <a:ext cx="434681" cy="426115"/>
          </a:xfrm>
          <a:prstGeom prst="ellipse">
            <a:avLst/>
          </a:prstGeom>
          <a:solidFill>
            <a:srgbClr val="4F81BD">
              <a:alpha val="4902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2042011" y="3054536"/>
            <a:ext cx="93712" cy="937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 rot="9000000">
            <a:off x="2075078" y="2909234"/>
            <a:ext cx="45018" cy="403106"/>
          </a:xfrm>
          <a:prstGeom prst="ellipse">
            <a:avLst/>
          </a:prstGeom>
          <a:solidFill>
            <a:srgbClr val="4F81BD">
              <a:alpha val="4902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3013310" y="4311818"/>
            <a:ext cx="93712" cy="937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2991354" y="4289094"/>
            <a:ext cx="139350" cy="142150"/>
          </a:xfrm>
          <a:prstGeom prst="ellipse">
            <a:avLst/>
          </a:prstGeom>
          <a:solidFill>
            <a:srgbClr val="4F81BD">
              <a:alpha val="4902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18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algorithm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6622100" y="3687735"/>
            <a:ext cx="0" cy="3149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ngle 8"/>
          <p:cNvCxnSpPr>
            <a:stCxn id="19" idx="2"/>
            <a:endCxn id="20" idx="0"/>
          </p:cNvCxnSpPr>
          <p:nvPr/>
        </p:nvCxnSpPr>
        <p:spPr>
          <a:xfrm rot="5400000">
            <a:off x="5616117" y="1311610"/>
            <a:ext cx="360040" cy="1296144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en angle 10"/>
          <p:cNvCxnSpPr>
            <a:stCxn id="19" idx="2"/>
            <a:endCxn id="21" idx="0"/>
          </p:cNvCxnSpPr>
          <p:nvPr/>
        </p:nvCxnSpPr>
        <p:spPr>
          <a:xfrm rot="16200000" flipH="1">
            <a:off x="6822251" y="1401620"/>
            <a:ext cx="360040" cy="1116124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20" idx="2"/>
          </p:cNvCxnSpPr>
          <p:nvPr/>
        </p:nvCxnSpPr>
        <p:spPr>
          <a:xfrm>
            <a:off x="5148064" y="2859783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560332" y="2868167"/>
            <a:ext cx="0" cy="12877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508104" y="384523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076056" y="1059583"/>
            <a:ext cx="273630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Accumulate</a:t>
            </a:r>
            <a:r>
              <a:rPr lang="fr-FR" dirty="0"/>
              <a:t> 5D Covariance </a:t>
            </a:r>
          </a:p>
          <a:p>
            <a:pPr algn="ctr"/>
            <a:r>
              <a:rPr lang="fr-FR" dirty="0" smtClean="0"/>
              <a:t>in </a:t>
            </a:r>
            <a:r>
              <a:rPr lang="fr-FR" dirty="0" err="1" smtClean="0"/>
              <a:t>screen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139952" y="2139703"/>
            <a:ext cx="201622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Estimate</a:t>
            </a:r>
            <a:r>
              <a:rPr lang="fr-FR" dirty="0"/>
              <a:t> 5D </a:t>
            </a:r>
          </a:p>
          <a:p>
            <a:pPr algn="ctr"/>
            <a:r>
              <a:rPr lang="fr-FR" dirty="0" err="1"/>
              <a:t>sampling</a:t>
            </a:r>
            <a:r>
              <a:rPr lang="fr-FR" dirty="0"/>
              <a:t> </a:t>
            </a:r>
            <a:r>
              <a:rPr lang="fr-FR" dirty="0" err="1"/>
              <a:t>density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444208" y="2139703"/>
            <a:ext cx="2232248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Estimate</a:t>
            </a:r>
            <a:r>
              <a:rPr lang="fr-FR" dirty="0" smtClean="0"/>
              <a:t> 2D reconstruction </a:t>
            </a:r>
            <a:r>
              <a:rPr lang="fr-FR" dirty="0" err="1" smtClean="0"/>
              <a:t>filters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139952" y="4155927"/>
            <a:ext cx="453650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Reconstruct</a:t>
            </a:r>
            <a:r>
              <a:rPr lang="fr-FR" dirty="0" smtClean="0"/>
              <a:t> image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39952" y="3147814"/>
            <a:ext cx="273630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Acquire</a:t>
            </a:r>
            <a:r>
              <a:rPr lang="fr-FR" dirty="0" smtClean="0"/>
              <a:t> </a:t>
            </a:r>
            <a:r>
              <a:rPr lang="fr-FR" dirty="0"/>
              <a:t>5D </a:t>
            </a:r>
            <a:r>
              <a:rPr lang="fr-FR" dirty="0" err="1"/>
              <a:t>samples</a:t>
            </a:r>
            <a:endParaRPr lang="fr-FR" dirty="0"/>
          </a:p>
        </p:txBody>
      </p:sp>
      <p:pic>
        <p:nvPicPr>
          <p:cNvPr id="16" name="Picture 2" descr="C:\Users\SICPRET\Desktop\Work\covariance_tracing\Paper\results\chopper_co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4" y="1158172"/>
            <a:ext cx="3554786" cy="33859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469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303748" y="771550"/>
            <a:ext cx="4536504" cy="3816424"/>
            <a:chOff x="4139952" y="1059583"/>
            <a:chExt cx="4536504" cy="3816424"/>
          </a:xfrm>
        </p:grpSpPr>
        <p:cxnSp>
          <p:nvCxnSpPr>
            <p:cNvPr id="24" name="Connecteur droit avec flèche 23"/>
            <p:cNvCxnSpPr/>
            <p:nvPr/>
          </p:nvCxnSpPr>
          <p:spPr>
            <a:xfrm flipV="1">
              <a:off x="6622100" y="3687735"/>
              <a:ext cx="0" cy="3149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en angle 8"/>
            <p:cNvCxnSpPr>
              <a:stCxn id="19" idx="2"/>
              <a:endCxn id="20" idx="0"/>
            </p:cNvCxnSpPr>
            <p:nvPr/>
          </p:nvCxnSpPr>
          <p:spPr>
            <a:xfrm rot="5400000">
              <a:off x="5616117" y="1311610"/>
              <a:ext cx="360040" cy="1296144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en angle 10"/>
            <p:cNvCxnSpPr>
              <a:stCxn id="19" idx="2"/>
              <a:endCxn id="21" idx="0"/>
            </p:cNvCxnSpPr>
            <p:nvPr/>
          </p:nvCxnSpPr>
          <p:spPr>
            <a:xfrm rot="16200000" flipH="1">
              <a:off x="6822251" y="1401620"/>
              <a:ext cx="360040" cy="1116124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20" idx="2"/>
            </p:cNvCxnSpPr>
            <p:nvPr/>
          </p:nvCxnSpPr>
          <p:spPr>
            <a:xfrm>
              <a:off x="5148064" y="2859783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7560332" y="2868167"/>
              <a:ext cx="0" cy="12877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5508104" y="3845230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076056" y="1059583"/>
              <a:ext cx="2736304" cy="7200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Accumulate</a:t>
              </a:r>
              <a:r>
                <a:rPr lang="fr-FR" dirty="0"/>
                <a:t> 5D Covariance </a:t>
              </a:r>
            </a:p>
            <a:p>
              <a:pPr algn="ctr"/>
              <a:r>
                <a:rPr lang="fr-FR" dirty="0" smtClean="0"/>
                <a:t>in </a:t>
              </a:r>
              <a:r>
                <a:rPr lang="fr-FR" dirty="0" err="1" smtClean="0"/>
                <a:t>screen</a:t>
              </a:r>
              <a:r>
                <a:rPr lang="fr-FR" dirty="0" smtClean="0"/>
                <a:t> </a:t>
              </a:r>
              <a:r>
                <a:rPr lang="fr-FR" dirty="0" err="1" smtClean="0"/>
                <a:t>space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39952" y="2139703"/>
              <a:ext cx="2016224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Estimate</a:t>
              </a:r>
              <a:r>
                <a:rPr lang="fr-FR" dirty="0"/>
                <a:t> 5D </a:t>
              </a:r>
            </a:p>
            <a:p>
              <a:pPr algn="ctr"/>
              <a:r>
                <a:rPr lang="fr-FR" dirty="0" err="1"/>
                <a:t>sampling</a:t>
              </a:r>
              <a:r>
                <a:rPr lang="fr-FR" dirty="0"/>
                <a:t> </a:t>
              </a:r>
              <a:r>
                <a:rPr lang="fr-FR" dirty="0" err="1"/>
                <a:t>density</a:t>
              </a:r>
              <a:endParaRPr lang="fr-FR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44208" y="2139703"/>
              <a:ext cx="2232248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Estimate</a:t>
              </a:r>
              <a:r>
                <a:rPr lang="fr-FR" dirty="0"/>
                <a:t> 2D reconstruction </a:t>
              </a:r>
              <a:r>
                <a:rPr lang="fr-FR" dirty="0" err="1"/>
                <a:t>filters</a:t>
              </a:r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39952" y="4155927"/>
              <a:ext cx="4536504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Reconstruct</a:t>
              </a:r>
              <a:r>
                <a:rPr lang="fr-FR" dirty="0" smtClean="0"/>
                <a:t> image</a:t>
              </a:r>
              <a:endParaRPr lang="fr-FR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39952" y="3147814"/>
              <a:ext cx="2736304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Acquire</a:t>
              </a:r>
              <a:r>
                <a:rPr lang="fr-FR" dirty="0" smtClean="0"/>
                <a:t> </a:t>
              </a:r>
              <a:r>
                <a:rPr lang="fr-FR" dirty="0"/>
                <a:t>5D </a:t>
              </a:r>
              <a:r>
                <a:rPr lang="fr-FR" dirty="0" err="1"/>
                <a:t>samples</a:t>
              </a:r>
              <a:endParaRPr lang="fr-FR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55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734" y="204787"/>
            <a:ext cx="4004064" cy="871538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 smtClean="0"/>
              <a:t>C</a:t>
            </a:r>
            <a:r>
              <a:rPr lang="fr-FR" sz="3600" b="0" dirty="0" smtClean="0"/>
              <a:t>ovariance </a:t>
            </a:r>
            <a:r>
              <a:rPr lang="fr-FR" sz="3600" b="0" dirty="0" err="1" smtClean="0"/>
              <a:t>tracing</a:t>
            </a:r>
            <a:endParaRPr lang="fr-FR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788"/>
            <a:ext cx="4743226" cy="474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4801351" y="882971"/>
            <a:ext cx="3427043" cy="2480867"/>
            <a:chOff x="4801351" y="882971"/>
            <a:chExt cx="3427043" cy="2480867"/>
          </a:xfrm>
        </p:grpSpPr>
        <p:cxnSp>
          <p:nvCxnSpPr>
            <p:cNvPr id="15" name="Connecteur droit 14"/>
            <p:cNvCxnSpPr/>
            <p:nvPr/>
          </p:nvCxnSpPr>
          <p:spPr>
            <a:xfrm flipH="1">
              <a:off x="4801351" y="882971"/>
              <a:ext cx="1677860" cy="1400747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801351" y="2283718"/>
              <a:ext cx="2448272" cy="108012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V="1">
              <a:off x="7249623" y="2613662"/>
              <a:ext cx="978771" cy="75017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859">
            <a:off x="8003670" y="2363973"/>
            <a:ext cx="490729" cy="3718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1448653"/>
            <a:ext cx="3744416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000" dirty="0" err="1" smtClean="0"/>
              <a:t>Add</a:t>
            </a:r>
            <a:r>
              <a:rPr lang="fr-FR" sz="2000" dirty="0" smtClean="0"/>
              <a:t> information </a:t>
            </a:r>
            <a:r>
              <a:rPr lang="fr-FR" sz="2000" dirty="0" smtClean="0"/>
              <a:t>to light </a:t>
            </a:r>
            <a:r>
              <a:rPr lang="fr-FR" sz="2000" dirty="0" err="1" smtClean="0"/>
              <a:t>paths</a:t>
            </a:r>
            <a:endParaRPr lang="fr-FR" sz="2000" dirty="0" smtClean="0"/>
          </a:p>
          <a:p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/>
              <a:t>Update the </a:t>
            </a:r>
            <a:r>
              <a:rPr lang="fr-FR" sz="2000" dirty="0" smtClean="0"/>
              <a:t>covariance </a:t>
            </a:r>
            <a:r>
              <a:rPr lang="fr-FR" sz="2000" dirty="0" err="1" smtClean="0"/>
              <a:t>along</a:t>
            </a:r>
            <a:r>
              <a:rPr lang="fr-FR" sz="2000" dirty="0" smtClean="0"/>
              <a:t> light </a:t>
            </a:r>
            <a:r>
              <a:rPr lang="fr-FR" sz="2000" dirty="0" err="1" smtClean="0"/>
              <a:t>path</a:t>
            </a:r>
            <a:endParaRPr lang="fr-FR" sz="2000" dirty="0" smtClean="0"/>
          </a:p>
          <a:p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err="1" smtClean="0"/>
              <a:t>Atomic</a:t>
            </a:r>
            <a:r>
              <a:rPr lang="fr-FR" sz="2000" dirty="0" smtClean="0"/>
              <a:t> </a:t>
            </a:r>
            <a:r>
              <a:rPr lang="fr-FR" sz="2000" dirty="0" err="1" smtClean="0"/>
              <a:t>decomposition</a:t>
            </a:r>
            <a:r>
              <a:rPr lang="fr-FR" sz="2000" dirty="0" smtClean="0"/>
              <a:t>  for </a:t>
            </a:r>
            <a:r>
              <a:rPr lang="fr-FR" sz="2000" dirty="0" err="1" smtClean="0"/>
              <a:t>genericity</a:t>
            </a:r>
            <a:endParaRPr lang="fr-FR" sz="2000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0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734" y="204787"/>
            <a:ext cx="4004064" cy="871538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 smtClean="0"/>
              <a:t>C</a:t>
            </a:r>
            <a:r>
              <a:rPr lang="fr-FR" sz="3600" b="0" dirty="0" smtClean="0"/>
              <a:t>ovariance </a:t>
            </a:r>
            <a:r>
              <a:rPr lang="fr-FR" sz="3600" b="0" dirty="0" err="1" smtClean="0"/>
              <a:t>tracing</a:t>
            </a:r>
            <a:endParaRPr lang="fr-FR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788"/>
            <a:ext cx="4743226" cy="474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e 37"/>
          <p:cNvGrpSpPr/>
          <p:nvPr/>
        </p:nvGrpSpPr>
        <p:grpSpPr>
          <a:xfrm>
            <a:off x="4801351" y="882971"/>
            <a:ext cx="3427043" cy="2480867"/>
            <a:chOff x="4801351" y="882971"/>
            <a:chExt cx="3427043" cy="2480867"/>
          </a:xfrm>
        </p:grpSpPr>
        <p:cxnSp>
          <p:nvCxnSpPr>
            <p:cNvPr id="39" name="Connecteur droit 38"/>
            <p:cNvCxnSpPr/>
            <p:nvPr/>
          </p:nvCxnSpPr>
          <p:spPr>
            <a:xfrm flipH="1">
              <a:off x="4801351" y="882971"/>
              <a:ext cx="1677860" cy="1400747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4801351" y="2283718"/>
              <a:ext cx="2448272" cy="1080120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V="1">
              <a:off x="7249623" y="2613662"/>
              <a:ext cx="978771" cy="750176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859">
            <a:off x="8003670" y="2363973"/>
            <a:ext cx="490729" cy="371857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1519667" y="1059582"/>
            <a:ext cx="1136114" cy="1209282"/>
            <a:chOff x="10424160" y="3194280"/>
            <a:chExt cx="1423799" cy="137772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Forme libre 18"/>
            <p:cNvSpPr/>
            <p:nvPr/>
          </p:nvSpPr>
          <p:spPr>
            <a:xfrm>
              <a:off x="10560240" y="3890160"/>
              <a:ext cx="1005840" cy="8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519667" y="3666724"/>
            <a:ext cx="1136114" cy="1209282"/>
            <a:chOff x="10424160" y="3194280"/>
            <a:chExt cx="1423799" cy="137772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Forme libre 22"/>
            <p:cNvSpPr/>
            <p:nvPr/>
          </p:nvSpPr>
          <p:spPr>
            <a:xfrm rot="18900000">
              <a:off x="10454626" y="3893957"/>
              <a:ext cx="1217067" cy="75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276884" y="2283718"/>
            <a:ext cx="1512168" cy="1303207"/>
            <a:chOff x="1276884" y="2283718"/>
            <a:chExt cx="1512168" cy="1303207"/>
          </a:xfrm>
        </p:grpSpPr>
        <p:grpSp>
          <p:nvGrpSpPr>
            <p:cNvPr id="5" name="Groupe 4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2" name="Rectangle à coins arrondis 1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Free transport</a:t>
                </a:r>
                <a:endParaRPr lang="fr-FR" dirty="0"/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Flèche vers le bas 8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4" name="Connecteur droit 23"/>
          <p:cNvCxnSpPr/>
          <p:nvPr/>
        </p:nvCxnSpPr>
        <p:spPr>
          <a:xfrm flipH="1">
            <a:off x="4801351" y="882971"/>
            <a:ext cx="1677860" cy="140074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6313519" y="821801"/>
            <a:ext cx="226804" cy="295562"/>
            <a:chOff x="5929372" y="749793"/>
            <a:chExt cx="226804" cy="295562"/>
          </a:xfrm>
        </p:grpSpPr>
        <p:cxnSp>
          <p:nvCxnSpPr>
            <p:cNvPr id="12" name="Connecteur droit avec flèche 11"/>
            <p:cNvCxnSpPr/>
            <p:nvPr/>
          </p:nvCxnSpPr>
          <p:spPr>
            <a:xfrm rot="1800000" flipH="1">
              <a:off x="5929372" y="777087"/>
              <a:ext cx="94027" cy="26826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6033836" y="749793"/>
              <a:ext cx="122340" cy="1223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75435" y="1319171"/>
            <a:ext cx="896165" cy="2252224"/>
            <a:chOff x="1233647" y="1059582"/>
            <a:chExt cx="1512168" cy="3800352"/>
          </a:xfrm>
        </p:grpSpPr>
        <p:grpSp>
          <p:nvGrpSpPr>
            <p:cNvPr id="26" name="Groupe 25"/>
            <p:cNvGrpSpPr/>
            <p:nvPr/>
          </p:nvGrpSpPr>
          <p:grpSpPr>
            <a:xfrm>
              <a:off x="1519667" y="1059582"/>
              <a:ext cx="1136114" cy="1209282"/>
              <a:chOff x="10424160" y="3194280"/>
              <a:chExt cx="1423799" cy="1377720"/>
            </a:xfrm>
          </p:grpSpPr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" name="Forme libre 36"/>
              <p:cNvSpPr/>
              <p:nvPr/>
            </p:nvSpPr>
            <p:spPr>
              <a:xfrm>
                <a:off x="10560240" y="3890160"/>
                <a:ext cx="1005840" cy="83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1519667" y="3650652"/>
              <a:ext cx="1136114" cy="1209282"/>
              <a:chOff x="10424160" y="3175969"/>
              <a:chExt cx="1423799" cy="1377720"/>
            </a:xfrm>
          </p:grpSpPr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75969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Forme libre 34"/>
              <p:cNvSpPr/>
              <p:nvPr/>
            </p:nvSpPr>
            <p:spPr>
              <a:xfrm rot="18900000">
                <a:off x="10454626" y="3893957"/>
                <a:ext cx="1217067" cy="759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1233647" y="2283718"/>
              <a:ext cx="1512168" cy="1303207"/>
              <a:chOff x="1233647" y="2283718"/>
              <a:chExt cx="1512168" cy="1303207"/>
            </a:xfrm>
          </p:grpSpPr>
          <p:grpSp>
            <p:nvGrpSpPr>
              <p:cNvPr id="29" name="Groupe 28"/>
              <p:cNvGrpSpPr/>
              <p:nvPr/>
            </p:nvGrpSpPr>
            <p:grpSpPr>
              <a:xfrm>
                <a:off x="1233647" y="2415585"/>
                <a:ext cx="1512168" cy="1171340"/>
                <a:chOff x="1233647" y="2415585"/>
                <a:chExt cx="1512168" cy="1171340"/>
              </a:xfrm>
            </p:grpSpPr>
            <p:sp>
              <p:nvSpPr>
                <p:cNvPr id="31" name="Rectangle à coins arrondis 30"/>
                <p:cNvSpPr/>
                <p:nvPr/>
              </p:nvSpPr>
              <p:spPr>
                <a:xfrm>
                  <a:off x="1233647" y="2571750"/>
                  <a:ext cx="1512168" cy="79208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50" dirty="0" smtClean="0"/>
                    <a:t>Free transport</a:t>
                  </a:r>
                  <a:endParaRPr lang="fr-FR" sz="1050" dirty="0"/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1924956" y="2415585"/>
                  <a:ext cx="216025" cy="216025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Flèche vers le bas 32"/>
                <p:cNvSpPr/>
                <p:nvPr/>
              </p:nvSpPr>
              <p:spPr>
                <a:xfrm>
                  <a:off x="1942958" y="3291830"/>
                  <a:ext cx="180020" cy="295095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1989732" y="2283718"/>
                <a:ext cx="85169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5" name="Connecteur droit avec flèche 14"/>
          <p:cNvCxnSpPr/>
          <p:nvPr/>
        </p:nvCxnSpPr>
        <p:spPr>
          <a:xfrm>
            <a:off x="1519163" y="1710315"/>
            <a:ext cx="1104826" cy="0"/>
          </a:xfrm>
          <a:prstGeom prst="straightConnector1">
            <a:avLst/>
          </a:prstGeom>
          <a:ln>
            <a:tailEnd type="triangl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16200000">
            <a:off x="1448728" y="1674480"/>
            <a:ext cx="1167887" cy="0"/>
          </a:xfrm>
          <a:prstGeom prst="straightConnector1">
            <a:avLst/>
          </a:prstGeom>
          <a:ln>
            <a:tailEnd type="triangl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37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46914E-7 L -0.18351 0.268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34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3598E-7 L -0.00035 -0.5081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542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/>
          <p:cNvGrpSpPr/>
          <p:nvPr/>
        </p:nvGrpSpPr>
        <p:grpSpPr>
          <a:xfrm>
            <a:off x="75435" y="1319171"/>
            <a:ext cx="896165" cy="2252224"/>
            <a:chOff x="1233647" y="1059582"/>
            <a:chExt cx="1512168" cy="3800352"/>
          </a:xfrm>
        </p:grpSpPr>
        <p:grpSp>
          <p:nvGrpSpPr>
            <p:cNvPr id="49" name="Groupe 48"/>
            <p:cNvGrpSpPr/>
            <p:nvPr/>
          </p:nvGrpSpPr>
          <p:grpSpPr>
            <a:xfrm>
              <a:off x="1519667" y="1059582"/>
              <a:ext cx="1136114" cy="1209282"/>
              <a:chOff x="10424160" y="3194280"/>
              <a:chExt cx="1423799" cy="1377720"/>
            </a:xfrm>
          </p:grpSpPr>
          <p:pic>
            <p:nvPicPr>
              <p:cNvPr id="59" name="Image 58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" name="Forme libre 59"/>
              <p:cNvSpPr/>
              <p:nvPr/>
            </p:nvSpPr>
            <p:spPr>
              <a:xfrm>
                <a:off x="10560240" y="3890160"/>
                <a:ext cx="1005840" cy="83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50" name="Groupe 49"/>
            <p:cNvGrpSpPr/>
            <p:nvPr/>
          </p:nvGrpSpPr>
          <p:grpSpPr>
            <a:xfrm>
              <a:off x="1519667" y="3650652"/>
              <a:ext cx="1136114" cy="1209282"/>
              <a:chOff x="10424160" y="3175969"/>
              <a:chExt cx="1423799" cy="1377720"/>
            </a:xfrm>
          </p:grpSpPr>
          <p:pic>
            <p:nvPicPr>
              <p:cNvPr id="57" name="Image 56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75969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" name="Forme libre 57"/>
              <p:cNvSpPr/>
              <p:nvPr/>
            </p:nvSpPr>
            <p:spPr>
              <a:xfrm rot="18900000">
                <a:off x="10454626" y="3893957"/>
                <a:ext cx="1217067" cy="759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51" name="Groupe 50"/>
            <p:cNvGrpSpPr/>
            <p:nvPr/>
          </p:nvGrpSpPr>
          <p:grpSpPr>
            <a:xfrm>
              <a:off x="1233647" y="2283718"/>
              <a:ext cx="1512168" cy="1303207"/>
              <a:chOff x="1233647" y="2283718"/>
              <a:chExt cx="1512168" cy="1303207"/>
            </a:xfrm>
          </p:grpSpPr>
          <p:grpSp>
            <p:nvGrpSpPr>
              <p:cNvPr id="52" name="Groupe 51"/>
              <p:cNvGrpSpPr/>
              <p:nvPr/>
            </p:nvGrpSpPr>
            <p:grpSpPr>
              <a:xfrm>
                <a:off x="1233647" y="2415585"/>
                <a:ext cx="1512168" cy="1171340"/>
                <a:chOff x="1233647" y="2415585"/>
                <a:chExt cx="1512168" cy="1171340"/>
              </a:xfrm>
            </p:grpSpPr>
            <p:sp>
              <p:nvSpPr>
                <p:cNvPr id="54" name="Rectangle à coins arrondis 53"/>
                <p:cNvSpPr/>
                <p:nvPr/>
              </p:nvSpPr>
              <p:spPr>
                <a:xfrm>
                  <a:off x="1233647" y="2571750"/>
                  <a:ext cx="1512168" cy="79208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50" dirty="0" smtClean="0"/>
                    <a:t>Free transport</a:t>
                  </a:r>
                  <a:endParaRPr lang="fr-FR" sz="1050" dirty="0"/>
                </a:p>
              </p:txBody>
            </p:sp>
            <p:sp>
              <p:nvSpPr>
                <p:cNvPr id="55" name="Ellipse 54"/>
                <p:cNvSpPr/>
                <p:nvPr/>
              </p:nvSpPr>
              <p:spPr>
                <a:xfrm>
                  <a:off x="1924956" y="2415585"/>
                  <a:ext cx="216025" cy="216025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Flèche vers le bas 55"/>
                <p:cNvSpPr/>
                <p:nvPr/>
              </p:nvSpPr>
              <p:spPr>
                <a:xfrm>
                  <a:off x="1942958" y="3291830"/>
                  <a:ext cx="180020" cy="295095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1989732" y="2283718"/>
                <a:ext cx="85169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734" y="204787"/>
            <a:ext cx="4004064" cy="871538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 smtClean="0"/>
              <a:t>C</a:t>
            </a:r>
            <a:r>
              <a:rPr lang="fr-FR" sz="3600" b="0" dirty="0" smtClean="0"/>
              <a:t>ovariance </a:t>
            </a:r>
            <a:r>
              <a:rPr lang="fr-FR" sz="3600" b="0" dirty="0" err="1" smtClean="0"/>
              <a:t>tracing</a:t>
            </a:r>
            <a:endParaRPr lang="fr-FR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788"/>
            <a:ext cx="4743226" cy="474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e 34"/>
          <p:cNvGrpSpPr/>
          <p:nvPr/>
        </p:nvGrpSpPr>
        <p:grpSpPr>
          <a:xfrm>
            <a:off x="4801351" y="882971"/>
            <a:ext cx="3427043" cy="2480867"/>
            <a:chOff x="4801351" y="882971"/>
            <a:chExt cx="3427043" cy="2480867"/>
          </a:xfrm>
        </p:grpSpPr>
        <p:cxnSp>
          <p:nvCxnSpPr>
            <p:cNvPr id="36" name="Connecteur droit 35"/>
            <p:cNvCxnSpPr/>
            <p:nvPr/>
          </p:nvCxnSpPr>
          <p:spPr>
            <a:xfrm flipH="1">
              <a:off x="4801351" y="882971"/>
              <a:ext cx="1677860" cy="1400747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4801351" y="2283718"/>
              <a:ext cx="2448272" cy="1080120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V="1">
              <a:off x="7249623" y="2613662"/>
              <a:ext cx="978771" cy="750176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cteur droit 14"/>
          <p:cNvCxnSpPr/>
          <p:nvPr/>
        </p:nvCxnSpPr>
        <p:spPr>
          <a:xfrm flipH="1">
            <a:off x="4801351" y="882971"/>
            <a:ext cx="1677860" cy="140074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859">
            <a:off x="8003670" y="2363973"/>
            <a:ext cx="490729" cy="371857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 rot="20700000" flipH="1">
            <a:off x="4769006" y="2195234"/>
            <a:ext cx="226804" cy="295562"/>
            <a:chOff x="5929372" y="749793"/>
            <a:chExt cx="226804" cy="295562"/>
          </a:xfrm>
        </p:grpSpPr>
        <p:cxnSp>
          <p:nvCxnSpPr>
            <p:cNvPr id="12" name="Connecteur droit avec flèche 11"/>
            <p:cNvCxnSpPr/>
            <p:nvPr/>
          </p:nvCxnSpPr>
          <p:spPr>
            <a:xfrm rot="1800000" flipH="1">
              <a:off x="5929372" y="777087"/>
              <a:ext cx="94027" cy="26826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6033836" y="749793"/>
              <a:ext cx="122340" cy="1223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519667" y="1059582"/>
            <a:ext cx="1136114" cy="1209282"/>
            <a:chOff x="10424160" y="3194280"/>
            <a:chExt cx="1423799" cy="1377720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Forme libre 27"/>
            <p:cNvSpPr/>
            <p:nvPr/>
          </p:nvSpPr>
          <p:spPr>
            <a:xfrm rot="18900000">
              <a:off x="10454626" y="3900545"/>
              <a:ext cx="1217067" cy="62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519667" y="3666724"/>
            <a:ext cx="1136114" cy="1209282"/>
            <a:chOff x="10424160" y="3194280"/>
            <a:chExt cx="1423799" cy="137772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Forme libre 25"/>
            <p:cNvSpPr/>
            <p:nvPr/>
          </p:nvSpPr>
          <p:spPr>
            <a:xfrm rot="18900000">
              <a:off x="10685308" y="3893958"/>
              <a:ext cx="755702" cy="75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276884" y="2283718"/>
            <a:ext cx="1512168" cy="1303207"/>
            <a:chOff x="1276884" y="2283718"/>
            <a:chExt cx="1512168" cy="1303207"/>
          </a:xfrm>
        </p:grpSpPr>
        <p:grpSp>
          <p:nvGrpSpPr>
            <p:cNvPr id="19" name="Groupe 18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err="1" smtClean="0"/>
                  <a:t>Reflection</a:t>
                </a:r>
                <a:endParaRPr lang="fr-FR" dirty="0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Flèche vers le bas 23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83736" y="1543543"/>
            <a:ext cx="894072" cy="312979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1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4174E-6 L 0.00035 -0.505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528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r="5000"/>
          <a:stretch>
            <a:fillRect/>
          </a:stretch>
        </p:blipFill>
        <p:spPr>
          <a:xfrm>
            <a:off x="6150150" y="742950"/>
            <a:ext cx="2714400" cy="380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14908" r="29812"/>
          <a:stretch>
            <a:fillRect/>
          </a:stretch>
        </p:blipFill>
        <p:spPr>
          <a:xfrm>
            <a:off x="3178125" y="742950"/>
            <a:ext cx="2731500" cy="380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25125" r="30151"/>
          <a:stretch>
            <a:fillRect/>
          </a:stretch>
        </p:blipFill>
        <p:spPr>
          <a:xfrm>
            <a:off x="258750" y="741825"/>
            <a:ext cx="2725875" cy="38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e libre 4"/>
          <p:cNvSpPr/>
          <p:nvPr/>
        </p:nvSpPr>
        <p:spPr>
          <a:xfrm>
            <a:off x="-21245" y="1851670"/>
            <a:ext cx="9175170" cy="188925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1" i="0" u="none" strike="noStrike" kern="1200" dirty="0">
                <a:ln>
                  <a:noFill/>
                </a:ln>
                <a:solidFill>
                  <a:srgbClr val="FFFFFF"/>
                </a:solidFill>
                <a:latin typeface="Comfortaa" pitchFamily="18"/>
                <a:ea typeface="WenQuanYi Zen Hei" pitchFamily="2"/>
                <a:cs typeface="FreeSans" pitchFamily="2"/>
              </a:rPr>
              <a:t>Blur is costly to simulate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62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734" y="204787"/>
            <a:ext cx="4004064" cy="871538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 smtClean="0"/>
              <a:t>C</a:t>
            </a:r>
            <a:r>
              <a:rPr lang="fr-FR" sz="3600" b="0" dirty="0" smtClean="0"/>
              <a:t>ovariance </a:t>
            </a:r>
            <a:r>
              <a:rPr lang="fr-FR" sz="3600" b="0" dirty="0" err="1" smtClean="0"/>
              <a:t>tracing</a:t>
            </a:r>
            <a:endParaRPr lang="fr-FR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788"/>
            <a:ext cx="4743226" cy="474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cteur droit 14"/>
          <p:cNvCxnSpPr/>
          <p:nvPr/>
        </p:nvCxnSpPr>
        <p:spPr>
          <a:xfrm flipH="1">
            <a:off x="4801351" y="882971"/>
            <a:ext cx="1677860" cy="140074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801351" y="2283718"/>
            <a:ext cx="2448272" cy="10801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e 47"/>
          <p:cNvGrpSpPr/>
          <p:nvPr/>
        </p:nvGrpSpPr>
        <p:grpSpPr>
          <a:xfrm>
            <a:off x="4801351" y="882971"/>
            <a:ext cx="3427043" cy="2480867"/>
            <a:chOff x="4801351" y="882971"/>
            <a:chExt cx="3427043" cy="2480867"/>
          </a:xfrm>
        </p:grpSpPr>
        <p:cxnSp>
          <p:nvCxnSpPr>
            <p:cNvPr id="49" name="Connecteur droit 48"/>
            <p:cNvCxnSpPr/>
            <p:nvPr/>
          </p:nvCxnSpPr>
          <p:spPr>
            <a:xfrm flipH="1">
              <a:off x="4801351" y="882971"/>
              <a:ext cx="1677860" cy="1400747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4801351" y="2283718"/>
              <a:ext cx="2448272" cy="1080120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V="1">
              <a:off x="7249623" y="2613662"/>
              <a:ext cx="978771" cy="750176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859">
            <a:off x="8003670" y="2363973"/>
            <a:ext cx="490729" cy="371857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 rot="20700000" flipH="1">
            <a:off x="4769006" y="2195234"/>
            <a:ext cx="226804" cy="295562"/>
            <a:chOff x="5929372" y="749793"/>
            <a:chExt cx="226804" cy="295562"/>
          </a:xfrm>
        </p:grpSpPr>
        <p:cxnSp>
          <p:nvCxnSpPr>
            <p:cNvPr id="26" name="Connecteur droit avec flèche 25"/>
            <p:cNvCxnSpPr/>
            <p:nvPr/>
          </p:nvCxnSpPr>
          <p:spPr>
            <a:xfrm rot="1800000" flipH="1">
              <a:off x="5929372" y="777087"/>
              <a:ext cx="94027" cy="26826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6033836" y="749793"/>
              <a:ext cx="122340" cy="1223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519667" y="1059582"/>
            <a:ext cx="1136114" cy="1209282"/>
            <a:chOff x="10424160" y="3194280"/>
            <a:chExt cx="1423799" cy="1377720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Forme libre 28"/>
            <p:cNvSpPr/>
            <p:nvPr/>
          </p:nvSpPr>
          <p:spPr>
            <a:xfrm rot="18900000">
              <a:off x="10685307" y="3893956"/>
              <a:ext cx="755703" cy="759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519667" y="3666724"/>
            <a:ext cx="1136114" cy="1209282"/>
            <a:chOff x="10424160" y="3194280"/>
            <a:chExt cx="1423799" cy="137772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Forme libre 23"/>
            <p:cNvSpPr/>
            <p:nvPr/>
          </p:nvSpPr>
          <p:spPr>
            <a:xfrm rot="17439373">
              <a:off x="10509948" y="3890161"/>
              <a:ext cx="1106423" cy="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276884" y="2283718"/>
            <a:ext cx="1512168" cy="1303207"/>
            <a:chOff x="1276884" y="2283718"/>
            <a:chExt cx="1512168" cy="1303207"/>
          </a:xfrm>
        </p:grpSpPr>
        <p:grpSp>
          <p:nvGrpSpPr>
            <p:cNvPr id="16" name="Groupe 15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Free transport</a:t>
                </a:r>
                <a:endParaRPr lang="fr-FR" dirty="0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Flèche vers le bas 21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244941" y="1318113"/>
            <a:ext cx="673302" cy="716664"/>
            <a:chOff x="10424160" y="3194280"/>
            <a:chExt cx="1423799" cy="1377720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Forme libre 31"/>
            <p:cNvSpPr/>
            <p:nvPr/>
          </p:nvSpPr>
          <p:spPr>
            <a:xfrm>
              <a:off x="10560240" y="3890160"/>
              <a:ext cx="1005840" cy="8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244941" y="3435846"/>
            <a:ext cx="673302" cy="716664"/>
            <a:chOff x="10424160" y="3175969"/>
            <a:chExt cx="1423799" cy="137772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75969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Forme libre 34"/>
            <p:cNvSpPr/>
            <p:nvPr/>
          </p:nvSpPr>
          <p:spPr>
            <a:xfrm rot="18900000">
              <a:off x="10750886" y="3893957"/>
              <a:ext cx="624547" cy="75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75435" y="2043580"/>
            <a:ext cx="896165" cy="772327"/>
            <a:chOff x="1233647" y="2283718"/>
            <a:chExt cx="1512168" cy="1303207"/>
          </a:xfrm>
        </p:grpSpPr>
        <p:grpSp>
          <p:nvGrpSpPr>
            <p:cNvPr id="37" name="Groupe 36"/>
            <p:cNvGrpSpPr/>
            <p:nvPr/>
          </p:nvGrpSpPr>
          <p:grpSpPr>
            <a:xfrm>
              <a:off x="1233647" y="2415585"/>
              <a:ext cx="1512168" cy="1171340"/>
              <a:chOff x="1233647" y="2415585"/>
              <a:chExt cx="1512168" cy="1171340"/>
            </a:xfrm>
          </p:grpSpPr>
          <p:sp>
            <p:nvSpPr>
              <p:cNvPr id="39" name="Rectangle à coins arrondis 38"/>
              <p:cNvSpPr/>
              <p:nvPr/>
            </p:nvSpPr>
            <p:spPr>
              <a:xfrm>
                <a:off x="1233647" y="2571750"/>
                <a:ext cx="1512168" cy="792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/>
                  <a:t>Free transport</a:t>
                </a:r>
                <a:endParaRPr lang="fr-FR" sz="1050" dirty="0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1924956" y="2415585"/>
                <a:ext cx="216025" cy="21602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lèche vers le bas 40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75434" y="2644469"/>
            <a:ext cx="896164" cy="772327"/>
            <a:chOff x="1233647" y="2283718"/>
            <a:chExt cx="1512168" cy="1303207"/>
          </a:xfrm>
        </p:grpSpPr>
        <p:grpSp>
          <p:nvGrpSpPr>
            <p:cNvPr id="43" name="Groupe 42"/>
            <p:cNvGrpSpPr/>
            <p:nvPr/>
          </p:nvGrpSpPr>
          <p:grpSpPr>
            <a:xfrm>
              <a:off x="1233647" y="2415585"/>
              <a:ext cx="1512168" cy="1171340"/>
              <a:chOff x="1233647" y="2415585"/>
              <a:chExt cx="1512168" cy="1171340"/>
            </a:xfrm>
          </p:grpSpPr>
          <p:sp>
            <p:nvSpPr>
              <p:cNvPr id="45" name="Rectangle à coins arrondis 44"/>
              <p:cNvSpPr/>
              <p:nvPr/>
            </p:nvSpPr>
            <p:spPr>
              <a:xfrm>
                <a:off x="1233647" y="2571750"/>
                <a:ext cx="1512168" cy="792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err="1" smtClean="0"/>
                  <a:t>Reflection</a:t>
                </a:r>
                <a:endParaRPr lang="fr-FR" sz="1050" dirty="0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1924956" y="2415585"/>
                <a:ext cx="216025" cy="21602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Flèche vers le bas 46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523514" y="3239588"/>
            <a:ext cx="50474" cy="128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40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9747E-6 L 0.08178 0.06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32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à coins arrondis 74"/>
          <p:cNvSpPr/>
          <p:nvPr/>
        </p:nvSpPr>
        <p:spPr>
          <a:xfrm>
            <a:off x="75436" y="3401313"/>
            <a:ext cx="896164" cy="469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Free transport</a:t>
            </a:r>
            <a:endParaRPr lang="fr-FR" sz="1050" dirty="0"/>
          </a:p>
        </p:txBody>
      </p:sp>
      <p:sp>
        <p:nvSpPr>
          <p:cNvPr id="76" name="Ellipse 75"/>
          <p:cNvSpPr/>
          <p:nvPr/>
        </p:nvSpPr>
        <p:spPr>
          <a:xfrm>
            <a:off x="485130" y="3308764"/>
            <a:ext cx="128024" cy="128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734" y="204787"/>
            <a:ext cx="4004064" cy="871538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 smtClean="0"/>
              <a:t>C</a:t>
            </a:r>
            <a:r>
              <a:rPr lang="fr-FR" sz="3600" b="0" dirty="0" smtClean="0"/>
              <a:t>ovariance </a:t>
            </a:r>
            <a:r>
              <a:rPr lang="fr-FR" sz="3600" b="0" dirty="0" err="1" smtClean="0"/>
              <a:t>tracing</a:t>
            </a:r>
            <a:endParaRPr lang="fr-FR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788"/>
            <a:ext cx="4743226" cy="474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cteur droit 14"/>
          <p:cNvCxnSpPr/>
          <p:nvPr/>
        </p:nvCxnSpPr>
        <p:spPr>
          <a:xfrm flipH="1">
            <a:off x="4801351" y="882971"/>
            <a:ext cx="1677860" cy="140074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801351" y="2283718"/>
            <a:ext cx="2448272" cy="10801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e 42"/>
          <p:cNvGrpSpPr/>
          <p:nvPr/>
        </p:nvGrpSpPr>
        <p:grpSpPr>
          <a:xfrm>
            <a:off x="4801351" y="882971"/>
            <a:ext cx="3427043" cy="2480867"/>
            <a:chOff x="4801351" y="882971"/>
            <a:chExt cx="3427043" cy="2480867"/>
          </a:xfrm>
        </p:grpSpPr>
        <p:cxnSp>
          <p:nvCxnSpPr>
            <p:cNvPr id="44" name="Connecteur droit 43"/>
            <p:cNvCxnSpPr/>
            <p:nvPr/>
          </p:nvCxnSpPr>
          <p:spPr>
            <a:xfrm flipH="1">
              <a:off x="4801351" y="882971"/>
              <a:ext cx="1677860" cy="1400747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4801351" y="2283718"/>
              <a:ext cx="2448272" cy="1080120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V="1">
              <a:off x="7249623" y="2613662"/>
              <a:ext cx="978771" cy="750176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rapèze 1"/>
          <p:cNvSpPr/>
          <p:nvPr/>
        </p:nvSpPr>
        <p:spPr>
          <a:xfrm rot="5400000">
            <a:off x="5270947" y="2424946"/>
            <a:ext cx="541006" cy="365356"/>
          </a:xfrm>
          <a:prstGeom prst="trapezoid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859">
            <a:off x="8003670" y="2363973"/>
            <a:ext cx="490729" cy="371857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 rot="20700000" flipH="1">
            <a:off x="5518471" y="2531666"/>
            <a:ext cx="226804" cy="295562"/>
            <a:chOff x="5929372" y="749793"/>
            <a:chExt cx="226804" cy="295562"/>
          </a:xfrm>
        </p:grpSpPr>
        <p:cxnSp>
          <p:nvCxnSpPr>
            <p:cNvPr id="12" name="Connecteur droit avec flèche 11"/>
            <p:cNvCxnSpPr/>
            <p:nvPr/>
          </p:nvCxnSpPr>
          <p:spPr>
            <a:xfrm rot="1800000" flipH="1">
              <a:off x="5929372" y="777087"/>
              <a:ext cx="94027" cy="26826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6033836" y="749793"/>
              <a:ext cx="122340" cy="1223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519667" y="1059582"/>
            <a:ext cx="1136114" cy="1209282"/>
            <a:chOff x="10424160" y="3194280"/>
            <a:chExt cx="1423799" cy="137772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Forme libre 36"/>
            <p:cNvSpPr/>
            <p:nvPr/>
          </p:nvSpPr>
          <p:spPr>
            <a:xfrm rot="17618410">
              <a:off x="10509948" y="3893956"/>
              <a:ext cx="1106423" cy="75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519667" y="3666724"/>
            <a:ext cx="1136114" cy="1209282"/>
            <a:chOff x="10424160" y="3194280"/>
            <a:chExt cx="1423799" cy="137772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Forme libre 34"/>
            <p:cNvSpPr/>
            <p:nvPr/>
          </p:nvSpPr>
          <p:spPr>
            <a:xfrm rot="17100000">
              <a:off x="10605960" y="3650983"/>
              <a:ext cx="914398" cy="561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276884" y="2283718"/>
            <a:ext cx="1512168" cy="1303207"/>
            <a:chOff x="1276884" y="2283718"/>
            <a:chExt cx="1512168" cy="1303207"/>
          </a:xfrm>
        </p:grpSpPr>
        <p:grpSp>
          <p:nvGrpSpPr>
            <p:cNvPr id="29" name="Groupe 28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Occlusion</a:t>
                </a:r>
                <a:endParaRPr lang="fr-FR" dirty="0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Flèche vers le bas 32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244941" y="1318113"/>
            <a:ext cx="673302" cy="716664"/>
            <a:chOff x="10424160" y="3194280"/>
            <a:chExt cx="1423799" cy="1377720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Forme libre 51"/>
            <p:cNvSpPr/>
            <p:nvPr/>
          </p:nvSpPr>
          <p:spPr>
            <a:xfrm>
              <a:off x="10560240" y="3890160"/>
              <a:ext cx="1005840" cy="8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244941" y="4087334"/>
            <a:ext cx="673302" cy="716664"/>
            <a:chOff x="10424160" y="3175969"/>
            <a:chExt cx="1423799" cy="1377720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75969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Forme libre 54"/>
            <p:cNvSpPr/>
            <p:nvPr/>
          </p:nvSpPr>
          <p:spPr>
            <a:xfrm rot="17531487">
              <a:off x="10509948" y="3897410"/>
              <a:ext cx="1106422" cy="690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75435" y="2043580"/>
            <a:ext cx="896165" cy="772327"/>
            <a:chOff x="1233647" y="2283718"/>
            <a:chExt cx="1512168" cy="1303207"/>
          </a:xfrm>
        </p:grpSpPr>
        <p:grpSp>
          <p:nvGrpSpPr>
            <p:cNvPr id="63" name="Groupe 62"/>
            <p:cNvGrpSpPr/>
            <p:nvPr/>
          </p:nvGrpSpPr>
          <p:grpSpPr>
            <a:xfrm>
              <a:off x="1233647" y="2415585"/>
              <a:ext cx="1512168" cy="1171340"/>
              <a:chOff x="1233647" y="2415585"/>
              <a:chExt cx="1512168" cy="1171340"/>
            </a:xfrm>
          </p:grpSpPr>
          <p:sp>
            <p:nvSpPr>
              <p:cNvPr id="65" name="Rectangle à coins arrondis 64"/>
              <p:cNvSpPr/>
              <p:nvPr/>
            </p:nvSpPr>
            <p:spPr>
              <a:xfrm>
                <a:off x="1233647" y="2571750"/>
                <a:ext cx="1512168" cy="792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/>
                  <a:t>Free transport</a:t>
                </a:r>
                <a:endParaRPr lang="fr-FR" sz="1050" dirty="0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1924956" y="2415585"/>
                <a:ext cx="216025" cy="21602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Flèche vers le bas 66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75434" y="2644471"/>
            <a:ext cx="896164" cy="1367439"/>
            <a:chOff x="1233647" y="2283718"/>
            <a:chExt cx="1512168" cy="2307384"/>
          </a:xfrm>
        </p:grpSpPr>
        <p:grpSp>
          <p:nvGrpSpPr>
            <p:cNvPr id="69" name="Groupe 68"/>
            <p:cNvGrpSpPr/>
            <p:nvPr/>
          </p:nvGrpSpPr>
          <p:grpSpPr>
            <a:xfrm>
              <a:off x="1233647" y="2415585"/>
              <a:ext cx="1512168" cy="2175517"/>
              <a:chOff x="1233647" y="2415585"/>
              <a:chExt cx="1512168" cy="2175517"/>
            </a:xfrm>
          </p:grpSpPr>
          <p:sp>
            <p:nvSpPr>
              <p:cNvPr id="71" name="Rectangle à coins arrondis 70"/>
              <p:cNvSpPr/>
              <p:nvPr/>
            </p:nvSpPr>
            <p:spPr>
              <a:xfrm>
                <a:off x="1233647" y="2571750"/>
                <a:ext cx="1512168" cy="792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err="1" smtClean="0"/>
                  <a:t>Reflection</a:t>
                </a:r>
                <a:endParaRPr lang="fr-FR" sz="1050" dirty="0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1924956" y="2415585"/>
                <a:ext cx="216025" cy="21602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Flèche vers le bas 72"/>
              <p:cNvSpPr/>
              <p:nvPr/>
            </p:nvSpPr>
            <p:spPr>
              <a:xfrm>
                <a:off x="1942959" y="4296007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8" name="Flèche vers le bas 77"/>
          <p:cNvSpPr/>
          <p:nvPr/>
        </p:nvSpPr>
        <p:spPr>
          <a:xfrm rot="10800000">
            <a:off x="493444" y="3219822"/>
            <a:ext cx="106686" cy="17488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4352187" y="2337121"/>
            <a:ext cx="1449115" cy="2651083"/>
            <a:chOff x="4352187" y="2337121"/>
            <a:chExt cx="1449115" cy="2651083"/>
          </a:xfrm>
        </p:grpSpPr>
        <p:sp>
          <p:nvSpPr>
            <p:cNvPr id="10" name="ZoneTexte 9"/>
            <p:cNvSpPr txBox="1"/>
            <p:nvPr/>
          </p:nvSpPr>
          <p:spPr>
            <a:xfrm>
              <a:off x="4352187" y="4649650"/>
              <a:ext cx="1449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spatial </a:t>
              </a:r>
              <a:r>
                <a:rPr lang="fr-FR" sz="1600" dirty="0" err="1" smtClean="0">
                  <a:solidFill>
                    <a:schemeClr val="bg1"/>
                  </a:solidFill>
                </a:rPr>
                <a:t>visibility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 flipV="1">
              <a:off x="4491684" y="2337121"/>
              <a:ext cx="872404" cy="1242742"/>
            </a:xfrm>
            <a:prstGeom prst="line">
              <a:avLst/>
            </a:prstGeom>
            <a:ln>
              <a:solidFill>
                <a:srgbClr val="4A7EB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/>
          </p:nvGrpSpPr>
          <p:grpSpPr>
            <a:xfrm>
              <a:off x="4491684" y="3579862"/>
              <a:ext cx="1148597" cy="1148597"/>
              <a:chOff x="4716016" y="3439377"/>
              <a:chExt cx="1148597" cy="114859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716016" y="3439377"/>
                <a:ext cx="1148597" cy="11485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Ellipse 4"/>
              <p:cNvSpPr/>
              <p:nvPr/>
            </p:nvSpPr>
            <p:spPr>
              <a:xfrm>
                <a:off x="5250710" y="3977671"/>
                <a:ext cx="79209" cy="7200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436096" y="3439377"/>
                <a:ext cx="428517" cy="11485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Connecteur droit 55"/>
            <p:cNvCxnSpPr/>
            <p:nvPr/>
          </p:nvCxnSpPr>
          <p:spPr>
            <a:xfrm flipV="1">
              <a:off x="5652120" y="2784251"/>
              <a:ext cx="72008" cy="1944208"/>
            </a:xfrm>
            <a:prstGeom prst="line">
              <a:avLst/>
            </a:prstGeom>
            <a:ln>
              <a:solidFill>
                <a:srgbClr val="4A7EB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465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734" y="204787"/>
            <a:ext cx="4004064" cy="871538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 smtClean="0"/>
              <a:t>C</a:t>
            </a:r>
            <a:r>
              <a:rPr lang="fr-FR" sz="3600" b="0" dirty="0" smtClean="0"/>
              <a:t>ovariance </a:t>
            </a:r>
            <a:r>
              <a:rPr lang="fr-FR" sz="3600" b="0" dirty="0" err="1" smtClean="0"/>
              <a:t>tracing</a:t>
            </a:r>
            <a:endParaRPr lang="fr-FR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788"/>
            <a:ext cx="4743226" cy="474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cteur droit 14"/>
          <p:cNvCxnSpPr/>
          <p:nvPr/>
        </p:nvCxnSpPr>
        <p:spPr>
          <a:xfrm flipH="1">
            <a:off x="4801351" y="882971"/>
            <a:ext cx="1677860" cy="140074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801351" y="2283718"/>
            <a:ext cx="2448272" cy="10801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e 57"/>
          <p:cNvGrpSpPr/>
          <p:nvPr/>
        </p:nvGrpSpPr>
        <p:grpSpPr>
          <a:xfrm>
            <a:off x="4801351" y="882971"/>
            <a:ext cx="3427043" cy="2480867"/>
            <a:chOff x="4801351" y="882971"/>
            <a:chExt cx="3427043" cy="2480867"/>
          </a:xfrm>
        </p:grpSpPr>
        <p:cxnSp>
          <p:nvCxnSpPr>
            <p:cNvPr id="59" name="Connecteur droit 58"/>
            <p:cNvCxnSpPr/>
            <p:nvPr/>
          </p:nvCxnSpPr>
          <p:spPr>
            <a:xfrm flipH="1">
              <a:off x="4801351" y="882971"/>
              <a:ext cx="1677860" cy="1400747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801351" y="2283718"/>
              <a:ext cx="2448272" cy="1080120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V="1">
              <a:off x="7249623" y="2613662"/>
              <a:ext cx="978771" cy="750176"/>
            </a:xfrm>
            <a:prstGeom prst="line">
              <a:avLst/>
            </a:prstGeom>
            <a:ln w="19050">
              <a:solidFill>
                <a:srgbClr val="FFFF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859">
            <a:off x="8003670" y="2363973"/>
            <a:ext cx="490729" cy="371857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 rot="20700000" flipH="1">
            <a:off x="5518471" y="2531666"/>
            <a:ext cx="226804" cy="295562"/>
            <a:chOff x="5929372" y="749793"/>
            <a:chExt cx="226804" cy="295562"/>
          </a:xfrm>
        </p:grpSpPr>
        <p:cxnSp>
          <p:nvCxnSpPr>
            <p:cNvPr id="12" name="Connecteur droit avec flèche 11"/>
            <p:cNvCxnSpPr/>
            <p:nvPr/>
          </p:nvCxnSpPr>
          <p:spPr>
            <a:xfrm rot="1800000" flipH="1">
              <a:off x="5929372" y="777087"/>
              <a:ext cx="94027" cy="26826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6033836" y="749793"/>
              <a:ext cx="122340" cy="1223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6" name="Image 3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519667" y="1059582"/>
            <a:ext cx="1136114" cy="12092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e 27"/>
          <p:cNvGrpSpPr/>
          <p:nvPr/>
        </p:nvGrpSpPr>
        <p:grpSpPr>
          <a:xfrm>
            <a:off x="1276884" y="2283718"/>
            <a:ext cx="1512168" cy="1303207"/>
            <a:chOff x="1276884" y="2283718"/>
            <a:chExt cx="1512168" cy="1303207"/>
          </a:xfrm>
        </p:grpSpPr>
        <p:grpSp>
          <p:nvGrpSpPr>
            <p:cNvPr id="29" name="Groupe 28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Free transport</a:t>
                </a:r>
                <a:endParaRPr lang="fr-FR" dirty="0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Flèche vers le bas 32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44941" y="1318113"/>
            <a:ext cx="673302" cy="716664"/>
            <a:chOff x="10424160" y="3194280"/>
            <a:chExt cx="1423799" cy="1377720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Forme libre 38"/>
            <p:cNvSpPr/>
            <p:nvPr/>
          </p:nvSpPr>
          <p:spPr>
            <a:xfrm>
              <a:off x="10560240" y="3890160"/>
              <a:ext cx="1005840" cy="8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244941" y="4011910"/>
            <a:ext cx="673302" cy="716664"/>
            <a:chOff x="10424160" y="3175969"/>
            <a:chExt cx="1423799" cy="1377720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75969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Forme libre 41"/>
            <p:cNvSpPr/>
            <p:nvPr/>
          </p:nvSpPr>
          <p:spPr>
            <a:xfrm rot="17100000">
              <a:off x="10509948" y="3622841"/>
              <a:ext cx="1106422" cy="618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75435" y="2043580"/>
            <a:ext cx="896165" cy="772327"/>
            <a:chOff x="1233647" y="2283718"/>
            <a:chExt cx="1512168" cy="1303207"/>
          </a:xfrm>
        </p:grpSpPr>
        <p:grpSp>
          <p:nvGrpSpPr>
            <p:cNvPr id="44" name="Groupe 43"/>
            <p:cNvGrpSpPr/>
            <p:nvPr/>
          </p:nvGrpSpPr>
          <p:grpSpPr>
            <a:xfrm>
              <a:off x="1233647" y="2415585"/>
              <a:ext cx="1512168" cy="1171340"/>
              <a:chOff x="1233647" y="2415585"/>
              <a:chExt cx="1512168" cy="1171340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1233647" y="2571750"/>
                <a:ext cx="1512168" cy="792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/>
                  <a:t>Free transport</a:t>
                </a:r>
                <a:endParaRPr lang="fr-FR" sz="1050" dirty="0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1924956" y="2415585"/>
                <a:ext cx="216025" cy="21602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lèche vers le bas 47"/>
              <p:cNvSpPr/>
              <p:nvPr/>
            </p:nvSpPr>
            <p:spPr>
              <a:xfrm>
                <a:off x="1959030" y="3291830"/>
                <a:ext cx="180019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75435" y="3239583"/>
            <a:ext cx="896165" cy="772327"/>
            <a:chOff x="1233647" y="2283718"/>
            <a:chExt cx="1512168" cy="1303207"/>
          </a:xfrm>
        </p:grpSpPr>
        <p:grpSp>
          <p:nvGrpSpPr>
            <p:cNvPr id="50" name="Groupe 49"/>
            <p:cNvGrpSpPr/>
            <p:nvPr/>
          </p:nvGrpSpPr>
          <p:grpSpPr>
            <a:xfrm>
              <a:off x="1233647" y="2415585"/>
              <a:ext cx="1512168" cy="1171340"/>
              <a:chOff x="1233647" y="2415585"/>
              <a:chExt cx="1512168" cy="1171340"/>
            </a:xfrm>
          </p:grpSpPr>
          <p:sp>
            <p:nvSpPr>
              <p:cNvPr id="52" name="Rectangle à coins arrondis 51"/>
              <p:cNvSpPr/>
              <p:nvPr/>
            </p:nvSpPr>
            <p:spPr>
              <a:xfrm>
                <a:off x="1233647" y="2571750"/>
                <a:ext cx="1512168" cy="792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/>
                  <a:t>Occlusion</a:t>
                </a:r>
                <a:endParaRPr lang="fr-FR" sz="1050" dirty="0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1924956" y="2415585"/>
                <a:ext cx="216025" cy="21602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Flèche vers le bas 53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5" name="Connecteur droit 54"/>
          <p:cNvCxnSpPr/>
          <p:nvPr/>
        </p:nvCxnSpPr>
        <p:spPr>
          <a:xfrm flipV="1">
            <a:off x="552093" y="2842828"/>
            <a:ext cx="0" cy="32403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orme libre 55"/>
          <p:cNvSpPr/>
          <p:nvPr/>
        </p:nvSpPr>
        <p:spPr>
          <a:xfrm rot="17100000">
            <a:off x="1628251" y="1469880"/>
            <a:ext cx="802605" cy="4483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66C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519667" y="3666724"/>
            <a:ext cx="1136114" cy="1209282"/>
            <a:chOff x="1519667" y="3666724"/>
            <a:chExt cx="1136114" cy="1209282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519667" y="3666724"/>
              <a:ext cx="1136114" cy="12092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Forme libre 56"/>
            <p:cNvSpPr/>
            <p:nvPr/>
          </p:nvSpPr>
          <p:spPr>
            <a:xfrm rot="16789084">
              <a:off x="1543977" y="4128915"/>
              <a:ext cx="971153" cy="3705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43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9738E-6 L 0.18559 0.144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7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734" y="204787"/>
            <a:ext cx="4004064" cy="871538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 smtClean="0"/>
              <a:t>C</a:t>
            </a:r>
            <a:r>
              <a:rPr lang="fr-FR" sz="3600" b="0" dirty="0" smtClean="0"/>
              <a:t>ovariance </a:t>
            </a:r>
            <a:r>
              <a:rPr lang="fr-FR" sz="3600" b="0" dirty="0" err="1" smtClean="0"/>
              <a:t>tracing</a:t>
            </a:r>
            <a:endParaRPr lang="fr-FR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788"/>
            <a:ext cx="4743226" cy="474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cteur droit 14"/>
          <p:cNvCxnSpPr/>
          <p:nvPr/>
        </p:nvCxnSpPr>
        <p:spPr>
          <a:xfrm flipH="1">
            <a:off x="4801351" y="882971"/>
            <a:ext cx="1677860" cy="140074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801351" y="2283718"/>
            <a:ext cx="2448272" cy="10801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7249623" y="2613662"/>
            <a:ext cx="978771" cy="75017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859">
            <a:off x="8003670" y="2363973"/>
            <a:ext cx="490729" cy="371857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 rot="478454" flipH="1" flipV="1">
            <a:off x="7198960" y="3132731"/>
            <a:ext cx="226804" cy="295562"/>
            <a:chOff x="5929372" y="749793"/>
            <a:chExt cx="226804" cy="295562"/>
          </a:xfrm>
        </p:grpSpPr>
        <p:cxnSp>
          <p:nvCxnSpPr>
            <p:cNvPr id="12" name="Connecteur droit avec flèche 11"/>
            <p:cNvCxnSpPr/>
            <p:nvPr/>
          </p:nvCxnSpPr>
          <p:spPr>
            <a:xfrm rot="1800000" flipH="1">
              <a:off x="5929372" y="777087"/>
              <a:ext cx="94027" cy="26826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6033836" y="749793"/>
              <a:ext cx="122340" cy="1223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519667" y="1059582"/>
            <a:ext cx="1136114" cy="120928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Rectangle 61"/>
          <p:cNvSpPr/>
          <p:nvPr/>
        </p:nvSpPr>
        <p:spPr>
          <a:xfrm>
            <a:off x="1593409" y="1223287"/>
            <a:ext cx="885220" cy="972540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519667" y="3666724"/>
            <a:ext cx="1136114" cy="12092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e 28"/>
          <p:cNvGrpSpPr/>
          <p:nvPr/>
        </p:nvGrpSpPr>
        <p:grpSpPr>
          <a:xfrm>
            <a:off x="1276884" y="2283718"/>
            <a:ext cx="1512168" cy="1303207"/>
            <a:chOff x="1276884" y="2283718"/>
            <a:chExt cx="1512168" cy="1303207"/>
          </a:xfrm>
        </p:grpSpPr>
        <p:grpSp>
          <p:nvGrpSpPr>
            <p:cNvPr id="30" name="Groupe 29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32" name="Rectangle à coins arrondis 31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err="1" smtClean="0"/>
                  <a:t>Reflection</a:t>
                </a:r>
                <a:endParaRPr lang="fr-FR" dirty="0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Flèche vers le bas 33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244941" y="1318113"/>
            <a:ext cx="673302" cy="716664"/>
            <a:chOff x="10424160" y="3194280"/>
            <a:chExt cx="1423799" cy="1377720"/>
          </a:xfrm>
        </p:grpSpPr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Forme libre 40"/>
            <p:cNvSpPr/>
            <p:nvPr/>
          </p:nvSpPr>
          <p:spPr>
            <a:xfrm>
              <a:off x="10560240" y="3890160"/>
              <a:ext cx="1005840" cy="8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pic>
        <p:nvPicPr>
          <p:cNvPr id="43" name="Image 4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44941" y="4011910"/>
            <a:ext cx="673302" cy="716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roupe 44"/>
          <p:cNvGrpSpPr/>
          <p:nvPr/>
        </p:nvGrpSpPr>
        <p:grpSpPr>
          <a:xfrm>
            <a:off x="75435" y="2043580"/>
            <a:ext cx="896165" cy="772327"/>
            <a:chOff x="1233647" y="2283718"/>
            <a:chExt cx="1512168" cy="1303207"/>
          </a:xfrm>
        </p:grpSpPr>
        <p:grpSp>
          <p:nvGrpSpPr>
            <p:cNvPr id="46" name="Groupe 45"/>
            <p:cNvGrpSpPr/>
            <p:nvPr/>
          </p:nvGrpSpPr>
          <p:grpSpPr>
            <a:xfrm>
              <a:off x="1233647" y="2415585"/>
              <a:ext cx="1512168" cy="1171340"/>
              <a:chOff x="1233647" y="2415585"/>
              <a:chExt cx="1512168" cy="1171340"/>
            </a:xfrm>
          </p:grpSpPr>
          <p:sp>
            <p:nvSpPr>
              <p:cNvPr id="48" name="Rectangle à coins arrondis 47"/>
              <p:cNvSpPr/>
              <p:nvPr/>
            </p:nvSpPr>
            <p:spPr>
              <a:xfrm>
                <a:off x="1233647" y="2571750"/>
                <a:ext cx="1512168" cy="792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/>
                  <a:t>Free transport</a:t>
                </a:r>
                <a:endParaRPr lang="fr-FR" sz="1050" dirty="0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1924956" y="2415585"/>
                <a:ext cx="216025" cy="21602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Flèche vers le bas 49"/>
              <p:cNvSpPr/>
              <p:nvPr/>
            </p:nvSpPr>
            <p:spPr>
              <a:xfrm>
                <a:off x="1959030" y="3291830"/>
                <a:ext cx="180019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75435" y="3239583"/>
            <a:ext cx="896165" cy="772327"/>
            <a:chOff x="1233647" y="2283718"/>
            <a:chExt cx="1512168" cy="1303207"/>
          </a:xfrm>
        </p:grpSpPr>
        <p:grpSp>
          <p:nvGrpSpPr>
            <p:cNvPr id="52" name="Groupe 51"/>
            <p:cNvGrpSpPr/>
            <p:nvPr/>
          </p:nvGrpSpPr>
          <p:grpSpPr>
            <a:xfrm>
              <a:off x="1233647" y="2415585"/>
              <a:ext cx="1512168" cy="1171340"/>
              <a:chOff x="1233647" y="2415585"/>
              <a:chExt cx="1512168" cy="1171340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1233647" y="2571750"/>
                <a:ext cx="1512168" cy="792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/>
                  <a:t>Free transport</a:t>
                </a:r>
                <a:endParaRPr lang="fr-FR" sz="1050" dirty="0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1924956" y="2415585"/>
                <a:ext cx="216025" cy="21602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Flèche vers le bas 55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7" name="Connecteur droit 56"/>
          <p:cNvCxnSpPr/>
          <p:nvPr/>
        </p:nvCxnSpPr>
        <p:spPr>
          <a:xfrm flipV="1">
            <a:off x="552093" y="2842828"/>
            <a:ext cx="0" cy="32403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orme libre 57"/>
          <p:cNvSpPr/>
          <p:nvPr/>
        </p:nvSpPr>
        <p:spPr>
          <a:xfrm rot="16789084">
            <a:off x="1543977" y="1528388"/>
            <a:ext cx="971153" cy="3705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66C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60" name="Forme libre 59"/>
          <p:cNvSpPr/>
          <p:nvPr/>
        </p:nvSpPr>
        <p:spPr>
          <a:xfrm rot="17100000">
            <a:off x="259348" y="4258981"/>
            <a:ext cx="575540" cy="2923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66C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61" name="Forme libre 60"/>
          <p:cNvSpPr/>
          <p:nvPr/>
        </p:nvSpPr>
        <p:spPr>
          <a:xfrm rot="16789084">
            <a:off x="1542717" y="4130950"/>
            <a:ext cx="971153" cy="3705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66C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102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734" y="204787"/>
            <a:ext cx="4004064" cy="871538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 smtClean="0"/>
              <a:t>C</a:t>
            </a:r>
            <a:r>
              <a:rPr lang="fr-FR" sz="3600" b="0" dirty="0" smtClean="0"/>
              <a:t>ovariance </a:t>
            </a:r>
            <a:r>
              <a:rPr lang="fr-FR" sz="3600" b="0" dirty="0" err="1" smtClean="0"/>
              <a:t>tracing</a:t>
            </a:r>
            <a:endParaRPr lang="fr-FR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788"/>
            <a:ext cx="4743226" cy="474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cteur droit 14"/>
          <p:cNvCxnSpPr/>
          <p:nvPr/>
        </p:nvCxnSpPr>
        <p:spPr>
          <a:xfrm flipH="1">
            <a:off x="4801351" y="882971"/>
            <a:ext cx="1677860" cy="140074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801351" y="2283718"/>
            <a:ext cx="2448272" cy="10801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7249623" y="2613662"/>
            <a:ext cx="978771" cy="75017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859">
            <a:off x="8003670" y="2363973"/>
            <a:ext cx="490729" cy="371857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 rot="495511" flipH="1" flipV="1">
            <a:off x="7198386" y="3133478"/>
            <a:ext cx="226804" cy="295562"/>
            <a:chOff x="5929372" y="749793"/>
            <a:chExt cx="226804" cy="295562"/>
          </a:xfrm>
        </p:grpSpPr>
        <p:cxnSp>
          <p:nvCxnSpPr>
            <p:cNvPr id="12" name="Connecteur droit avec flèche 11"/>
            <p:cNvCxnSpPr/>
            <p:nvPr/>
          </p:nvCxnSpPr>
          <p:spPr>
            <a:xfrm rot="1800000" flipH="1">
              <a:off x="5929372" y="777087"/>
              <a:ext cx="94027" cy="26826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6033836" y="749793"/>
              <a:ext cx="122340" cy="1223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519667" y="1059582"/>
            <a:ext cx="1136114" cy="1209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519667" y="3666724"/>
            <a:ext cx="1136114" cy="12092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e 28"/>
          <p:cNvGrpSpPr/>
          <p:nvPr/>
        </p:nvGrpSpPr>
        <p:grpSpPr>
          <a:xfrm>
            <a:off x="1276884" y="2283718"/>
            <a:ext cx="1512168" cy="1303207"/>
            <a:chOff x="1276884" y="2283718"/>
            <a:chExt cx="1512168" cy="1303207"/>
          </a:xfrm>
        </p:grpSpPr>
        <p:grpSp>
          <p:nvGrpSpPr>
            <p:cNvPr id="30" name="Groupe 29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32" name="Rectangle à coins arrondis 31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Free transport</a:t>
                </a:r>
                <a:endParaRPr lang="fr-FR" dirty="0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Flèche vers le bas 33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244941" y="1318113"/>
            <a:ext cx="673302" cy="716664"/>
            <a:chOff x="10424160" y="3194280"/>
            <a:chExt cx="1423799" cy="1377720"/>
          </a:xfrm>
        </p:grpSpPr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Forme libre 40"/>
            <p:cNvSpPr/>
            <p:nvPr/>
          </p:nvSpPr>
          <p:spPr>
            <a:xfrm>
              <a:off x="10560240" y="3890160"/>
              <a:ext cx="1005840" cy="8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pic>
        <p:nvPicPr>
          <p:cNvPr id="43" name="Image 4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44941" y="4011910"/>
            <a:ext cx="673302" cy="716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roupe 44"/>
          <p:cNvGrpSpPr/>
          <p:nvPr/>
        </p:nvGrpSpPr>
        <p:grpSpPr>
          <a:xfrm>
            <a:off x="75435" y="2043580"/>
            <a:ext cx="896165" cy="772327"/>
            <a:chOff x="1233647" y="2283718"/>
            <a:chExt cx="1512168" cy="1303207"/>
          </a:xfrm>
        </p:grpSpPr>
        <p:grpSp>
          <p:nvGrpSpPr>
            <p:cNvPr id="46" name="Groupe 45"/>
            <p:cNvGrpSpPr/>
            <p:nvPr/>
          </p:nvGrpSpPr>
          <p:grpSpPr>
            <a:xfrm>
              <a:off x="1233647" y="2415585"/>
              <a:ext cx="1512168" cy="1171340"/>
              <a:chOff x="1233647" y="2415585"/>
              <a:chExt cx="1512168" cy="1171340"/>
            </a:xfrm>
          </p:grpSpPr>
          <p:sp>
            <p:nvSpPr>
              <p:cNvPr id="48" name="Rectangle à coins arrondis 47"/>
              <p:cNvSpPr/>
              <p:nvPr/>
            </p:nvSpPr>
            <p:spPr>
              <a:xfrm>
                <a:off x="1233647" y="2571750"/>
                <a:ext cx="1512168" cy="792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/>
                  <a:t>Free transport</a:t>
                </a:r>
                <a:endParaRPr lang="fr-FR" sz="1050" dirty="0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1924956" y="2415585"/>
                <a:ext cx="216025" cy="21602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Flèche vers le bas 49"/>
              <p:cNvSpPr/>
              <p:nvPr/>
            </p:nvSpPr>
            <p:spPr>
              <a:xfrm>
                <a:off x="1959030" y="3291830"/>
                <a:ext cx="180019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75435" y="3239583"/>
            <a:ext cx="896165" cy="772327"/>
            <a:chOff x="1233647" y="2283718"/>
            <a:chExt cx="1512168" cy="1303207"/>
          </a:xfrm>
        </p:grpSpPr>
        <p:grpSp>
          <p:nvGrpSpPr>
            <p:cNvPr id="52" name="Groupe 51"/>
            <p:cNvGrpSpPr/>
            <p:nvPr/>
          </p:nvGrpSpPr>
          <p:grpSpPr>
            <a:xfrm>
              <a:off x="1233647" y="2415585"/>
              <a:ext cx="1512168" cy="1171340"/>
              <a:chOff x="1233647" y="2415585"/>
              <a:chExt cx="1512168" cy="1171340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1233647" y="2571750"/>
                <a:ext cx="1512168" cy="792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err="1" smtClean="0"/>
                  <a:t>Reflection</a:t>
                </a:r>
                <a:endParaRPr lang="fr-FR" sz="1050" dirty="0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1924956" y="2415585"/>
                <a:ext cx="216025" cy="21602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Flèche vers le bas 55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7" name="Connecteur droit 56"/>
          <p:cNvCxnSpPr/>
          <p:nvPr/>
        </p:nvCxnSpPr>
        <p:spPr>
          <a:xfrm flipV="1">
            <a:off x="552093" y="2842828"/>
            <a:ext cx="0" cy="32403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orme libre 58"/>
          <p:cNvSpPr/>
          <p:nvPr/>
        </p:nvSpPr>
        <p:spPr>
          <a:xfrm rot="16200000">
            <a:off x="1504433" y="4210872"/>
            <a:ext cx="1068268" cy="1901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66C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60" name="Forme libre 59"/>
          <p:cNvSpPr/>
          <p:nvPr/>
        </p:nvSpPr>
        <p:spPr>
          <a:xfrm rot="17100000">
            <a:off x="259348" y="4258981"/>
            <a:ext cx="575540" cy="2923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66C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62" name="Forme libre 61"/>
          <p:cNvSpPr/>
          <p:nvPr/>
        </p:nvSpPr>
        <p:spPr>
          <a:xfrm rot="16789084">
            <a:off x="1542717" y="1526660"/>
            <a:ext cx="971153" cy="3705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66C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9967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87843E-6 L 0.09722 -0.130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6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Just a </a:t>
            </a:r>
            <a:r>
              <a:rPr lang="fr-FR" dirty="0" err="1" smtClean="0"/>
              <a:t>chain</a:t>
            </a:r>
            <a:r>
              <a:rPr lang="fr-FR" dirty="0" smtClean="0"/>
              <a:t> of </a:t>
            </a:r>
            <a:r>
              <a:rPr lang="fr-FR" dirty="0" err="1" smtClean="0"/>
              <a:t>operators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32470" y="1390760"/>
            <a:ext cx="1249725" cy="3154069"/>
            <a:chOff x="1276884" y="1059582"/>
            <a:chExt cx="1512168" cy="3816424"/>
          </a:xfrm>
        </p:grpSpPr>
        <p:grpSp>
          <p:nvGrpSpPr>
            <p:cNvPr id="8" name="Groupe 7"/>
            <p:cNvGrpSpPr/>
            <p:nvPr/>
          </p:nvGrpSpPr>
          <p:grpSpPr>
            <a:xfrm>
              <a:off x="1519667" y="1059582"/>
              <a:ext cx="1136114" cy="1209282"/>
              <a:chOff x="10424160" y="3194280"/>
              <a:chExt cx="1423799" cy="1377720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Forme libre 18"/>
              <p:cNvSpPr/>
              <p:nvPr/>
            </p:nvSpPr>
            <p:spPr>
              <a:xfrm>
                <a:off x="10560240" y="3890160"/>
                <a:ext cx="1005840" cy="83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1519667" y="3666724"/>
              <a:ext cx="1136114" cy="1209282"/>
              <a:chOff x="10424160" y="3194280"/>
              <a:chExt cx="1423799" cy="1377720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Forme libre 16"/>
              <p:cNvSpPr/>
              <p:nvPr/>
            </p:nvSpPr>
            <p:spPr>
              <a:xfrm rot="18900000">
                <a:off x="10454626" y="3893957"/>
                <a:ext cx="1217067" cy="759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1276884" y="2283718"/>
              <a:ext cx="1512168" cy="1303207"/>
              <a:chOff x="1276884" y="2283718"/>
              <a:chExt cx="1512168" cy="1303207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1276884" y="2463738"/>
                <a:ext cx="1512168" cy="1123187"/>
                <a:chOff x="1276884" y="2463738"/>
                <a:chExt cx="1512168" cy="1123187"/>
              </a:xfrm>
            </p:grpSpPr>
            <p:sp>
              <p:nvSpPr>
                <p:cNvPr id="13" name="Rectangle à coins arrondis 12"/>
                <p:cNvSpPr/>
                <p:nvPr/>
              </p:nvSpPr>
              <p:spPr>
                <a:xfrm>
                  <a:off x="1276884" y="2571750"/>
                  <a:ext cx="1512168" cy="79208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smtClean="0"/>
                    <a:t>Free transport</a:t>
                  </a:r>
                  <a:endParaRPr lang="fr-FR" sz="1400" dirty="0"/>
                </a:p>
              </p:txBody>
            </p:sp>
            <p:sp>
              <p:nvSpPr>
                <p:cNvPr id="14" name="Ellipse 13"/>
                <p:cNvSpPr/>
                <p:nvPr/>
              </p:nvSpPr>
              <p:spPr>
                <a:xfrm>
                  <a:off x="1924956" y="2463738"/>
                  <a:ext cx="216024" cy="216024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Flèche vers le bas 14"/>
                <p:cNvSpPr/>
                <p:nvPr/>
              </p:nvSpPr>
              <p:spPr>
                <a:xfrm>
                  <a:off x="1942958" y="3291830"/>
                  <a:ext cx="180020" cy="295095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1989732" y="2283718"/>
                <a:ext cx="85169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0" name="Groupe 19"/>
          <p:cNvGrpSpPr/>
          <p:nvPr/>
        </p:nvGrpSpPr>
        <p:grpSpPr>
          <a:xfrm>
            <a:off x="1757432" y="1395805"/>
            <a:ext cx="1249725" cy="3154069"/>
            <a:chOff x="1276884" y="1059582"/>
            <a:chExt cx="1512168" cy="3816424"/>
          </a:xfrm>
        </p:grpSpPr>
        <p:grpSp>
          <p:nvGrpSpPr>
            <p:cNvPr id="21" name="Groupe 20"/>
            <p:cNvGrpSpPr/>
            <p:nvPr/>
          </p:nvGrpSpPr>
          <p:grpSpPr>
            <a:xfrm>
              <a:off x="1519667" y="1059582"/>
              <a:ext cx="1136114" cy="1209282"/>
              <a:chOff x="10424160" y="3194280"/>
              <a:chExt cx="1423799" cy="1377720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Forme libre 31"/>
              <p:cNvSpPr/>
              <p:nvPr/>
            </p:nvSpPr>
            <p:spPr>
              <a:xfrm rot="16200000">
                <a:off x="10605960" y="3885983"/>
                <a:ext cx="914399" cy="918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1519667" y="3666724"/>
              <a:ext cx="1136114" cy="1209282"/>
              <a:chOff x="10424160" y="3194280"/>
              <a:chExt cx="1423799" cy="1377720"/>
            </a:xfrm>
          </p:grpSpPr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Forme libre 29"/>
              <p:cNvSpPr/>
              <p:nvPr/>
            </p:nvSpPr>
            <p:spPr>
              <a:xfrm rot="16200000">
                <a:off x="10560238" y="3384433"/>
                <a:ext cx="1005840" cy="10949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1276884" y="2283718"/>
              <a:ext cx="1512168" cy="1303207"/>
              <a:chOff x="1276884" y="2283718"/>
              <a:chExt cx="1512168" cy="1303207"/>
            </a:xfrm>
          </p:grpSpPr>
          <p:grpSp>
            <p:nvGrpSpPr>
              <p:cNvPr id="24" name="Groupe 23"/>
              <p:cNvGrpSpPr/>
              <p:nvPr/>
            </p:nvGrpSpPr>
            <p:grpSpPr>
              <a:xfrm>
                <a:off x="1276884" y="2463738"/>
                <a:ext cx="1512168" cy="1123187"/>
                <a:chOff x="1276884" y="2463738"/>
                <a:chExt cx="1512168" cy="1123187"/>
              </a:xfrm>
            </p:grpSpPr>
            <p:sp>
              <p:nvSpPr>
                <p:cNvPr id="26" name="Rectangle à coins arrondis 25"/>
                <p:cNvSpPr/>
                <p:nvPr/>
              </p:nvSpPr>
              <p:spPr>
                <a:xfrm>
                  <a:off x="1276884" y="2571750"/>
                  <a:ext cx="1512168" cy="79208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smtClean="0"/>
                    <a:t>Occlusion</a:t>
                  </a:r>
                  <a:endParaRPr lang="fr-FR" sz="1400" dirty="0"/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1924956" y="2463738"/>
                  <a:ext cx="216024" cy="216024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Flèche vers le bas 27"/>
                <p:cNvSpPr/>
                <p:nvPr/>
              </p:nvSpPr>
              <p:spPr>
                <a:xfrm>
                  <a:off x="1942958" y="3291830"/>
                  <a:ext cx="180020" cy="295095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1989732" y="2283718"/>
                <a:ext cx="85169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3" name="Groupe 32"/>
          <p:cNvGrpSpPr/>
          <p:nvPr/>
        </p:nvGrpSpPr>
        <p:grpSpPr>
          <a:xfrm>
            <a:off x="3269600" y="1390472"/>
            <a:ext cx="1249725" cy="3154069"/>
            <a:chOff x="1276884" y="1059582"/>
            <a:chExt cx="1512168" cy="3816424"/>
          </a:xfrm>
        </p:grpSpPr>
        <p:grpSp>
          <p:nvGrpSpPr>
            <p:cNvPr id="34" name="Groupe 33"/>
            <p:cNvGrpSpPr/>
            <p:nvPr/>
          </p:nvGrpSpPr>
          <p:grpSpPr>
            <a:xfrm>
              <a:off x="1519667" y="1059582"/>
              <a:ext cx="1136114" cy="1209282"/>
              <a:chOff x="10424160" y="3194280"/>
              <a:chExt cx="1423799" cy="1377720"/>
            </a:xfrm>
          </p:grpSpPr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" name="Forme libre 44"/>
              <p:cNvSpPr/>
              <p:nvPr/>
            </p:nvSpPr>
            <p:spPr>
              <a:xfrm rot="16200000">
                <a:off x="10605960" y="3885983"/>
                <a:ext cx="914399" cy="918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1519667" y="3666724"/>
              <a:ext cx="1136114" cy="1209282"/>
              <a:chOff x="10424160" y="3194280"/>
              <a:chExt cx="1423799" cy="1377720"/>
            </a:xfrm>
          </p:grpSpPr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Forme libre 42"/>
              <p:cNvSpPr/>
              <p:nvPr/>
            </p:nvSpPr>
            <p:spPr>
              <a:xfrm rot="18900000">
                <a:off x="10454626" y="3893957"/>
                <a:ext cx="1217067" cy="759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1276884" y="2283718"/>
              <a:ext cx="1512168" cy="1303207"/>
              <a:chOff x="1276884" y="2283718"/>
              <a:chExt cx="1512168" cy="1303207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1276884" y="2463738"/>
                <a:ext cx="1512168" cy="1123187"/>
                <a:chOff x="1276884" y="2463738"/>
                <a:chExt cx="1512168" cy="1123187"/>
              </a:xfrm>
            </p:grpSpPr>
            <p:sp>
              <p:nvSpPr>
                <p:cNvPr id="39" name="Rectangle à coins arrondis 38"/>
                <p:cNvSpPr/>
                <p:nvPr/>
              </p:nvSpPr>
              <p:spPr>
                <a:xfrm>
                  <a:off x="1276884" y="2571750"/>
                  <a:ext cx="1512168" cy="79208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err="1" smtClean="0"/>
                    <a:t>Curvature</a:t>
                  </a:r>
                  <a:endParaRPr lang="fr-FR" sz="1400" dirty="0"/>
                </a:p>
              </p:txBody>
            </p:sp>
            <p:sp>
              <p:nvSpPr>
                <p:cNvPr id="40" name="Ellipse 39"/>
                <p:cNvSpPr/>
                <p:nvPr/>
              </p:nvSpPr>
              <p:spPr>
                <a:xfrm>
                  <a:off x="1924956" y="2463738"/>
                  <a:ext cx="216024" cy="216024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Flèche vers le bas 40"/>
                <p:cNvSpPr/>
                <p:nvPr/>
              </p:nvSpPr>
              <p:spPr>
                <a:xfrm>
                  <a:off x="1942958" y="3291830"/>
                  <a:ext cx="180020" cy="295095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1989732" y="2283718"/>
                <a:ext cx="85169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46" name="Groupe 45"/>
          <p:cNvGrpSpPr/>
          <p:nvPr/>
        </p:nvGrpSpPr>
        <p:grpSpPr>
          <a:xfrm>
            <a:off x="4756179" y="1395239"/>
            <a:ext cx="1249725" cy="3154069"/>
            <a:chOff x="1276884" y="1059582"/>
            <a:chExt cx="1512168" cy="3816424"/>
          </a:xfrm>
        </p:grpSpPr>
        <p:grpSp>
          <p:nvGrpSpPr>
            <p:cNvPr id="47" name="Groupe 46"/>
            <p:cNvGrpSpPr/>
            <p:nvPr/>
          </p:nvGrpSpPr>
          <p:grpSpPr>
            <a:xfrm>
              <a:off x="1519667" y="1059582"/>
              <a:ext cx="1136114" cy="1209282"/>
              <a:chOff x="10424160" y="3194280"/>
              <a:chExt cx="1423799" cy="1377720"/>
            </a:xfrm>
          </p:grpSpPr>
          <p:pic>
            <p:nvPicPr>
              <p:cNvPr id="57" name="Image 56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" name="Forme libre 57"/>
              <p:cNvSpPr/>
              <p:nvPr/>
            </p:nvSpPr>
            <p:spPr>
              <a:xfrm rot="3114521">
                <a:off x="10605960" y="3885983"/>
                <a:ext cx="914399" cy="918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48" name="Groupe 47"/>
            <p:cNvGrpSpPr/>
            <p:nvPr/>
          </p:nvGrpSpPr>
          <p:grpSpPr>
            <a:xfrm>
              <a:off x="1519667" y="3666724"/>
              <a:ext cx="1136114" cy="1209282"/>
              <a:chOff x="10424160" y="3194280"/>
              <a:chExt cx="1423799" cy="1377720"/>
            </a:xfrm>
          </p:grpSpPr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" name="Forme libre 55"/>
              <p:cNvSpPr/>
              <p:nvPr/>
            </p:nvSpPr>
            <p:spPr>
              <a:xfrm rot="18900000">
                <a:off x="10454626" y="3893957"/>
                <a:ext cx="1217067" cy="759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49" name="Groupe 48"/>
            <p:cNvGrpSpPr/>
            <p:nvPr/>
          </p:nvGrpSpPr>
          <p:grpSpPr>
            <a:xfrm>
              <a:off x="1276884" y="2283718"/>
              <a:ext cx="1512168" cy="1303207"/>
              <a:chOff x="1276884" y="2283718"/>
              <a:chExt cx="1512168" cy="1303207"/>
            </a:xfrm>
          </p:grpSpPr>
          <p:grpSp>
            <p:nvGrpSpPr>
              <p:cNvPr id="50" name="Groupe 49"/>
              <p:cNvGrpSpPr/>
              <p:nvPr/>
            </p:nvGrpSpPr>
            <p:grpSpPr>
              <a:xfrm>
                <a:off x="1276884" y="2463738"/>
                <a:ext cx="1512168" cy="1123187"/>
                <a:chOff x="1276884" y="2463738"/>
                <a:chExt cx="1512168" cy="1123187"/>
              </a:xfrm>
            </p:grpSpPr>
            <p:sp>
              <p:nvSpPr>
                <p:cNvPr id="52" name="Rectangle à coins arrondis 51"/>
                <p:cNvSpPr/>
                <p:nvPr/>
              </p:nvSpPr>
              <p:spPr>
                <a:xfrm>
                  <a:off x="1276884" y="2571750"/>
                  <a:ext cx="1512168" cy="79208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err="1" smtClean="0"/>
                    <a:t>Symmetry</a:t>
                  </a:r>
                  <a:endParaRPr lang="fr-FR" sz="1400" dirty="0"/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1924956" y="2463738"/>
                  <a:ext cx="216024" cy="216024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Flèche vers le bas 53"/>
                <p:cNvSpPr/>
                <p:nvPr/>
              </p:nvSpPr>
              <p:spPr>
                <a:xfrm>
                  <a:off x="1942958" y="3291830"/>
                  <a:ext cx="180020" cy="295095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1" name="Rectangle 50"/>
              <p:cNvSpPr/>
              <p:nvPr/>
            </p:nvSpPr>
            <p:spPr>
              <a:xfrm>
                <a:off x="1989732" y="2283718"/>
                <a:ext cx="85169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59" name="Groupe 58"/>
          <p:cNvGrpSpPr/>
          <p:nvPr/>
        </p:nvGrpSpPr>
        <p:grpSpPr>
          <a:xfrm>
            <a:off x="6221928" y="1390760"/>
            <a:ext cx="1249725" cy="3154069"/>
            <a:chOff x="1276884" y="1059582"/>
            <a:chExt cx="1512168" cy="3816424"/>
          </a:xfrm>
        </p:grpSpPr>
        <p:grpSp>
          <p:nvGrpSpPr>
            <p:cNvPr id="60" name="Groupe 59"/>
            <p:cNvGrpSpPr/>
            <p:nvPr/>
          </p:nvGrpSpPr>
          <p:grpSpPr>
            <a:xfrm>
              <a:off x="1519667" y="1059582"/>
              <a:ext cx="1136114" cy="1209282"/>
              <a:chOff x="10424160" y="3194280"/>
              <a:chExt cx="1423799" cy="1377720"/>
            </a:xfrm>
          </p:grpSpPr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1" name="Forme libre 70"/>
              <p:cNvSpPr/>
              <p:nvPr/>
            </p:nvSpPr>
            <p:spPr>
              <a:xfrm rot="18815855">
                <a:off x="10509949" y="3881390"/>
                <a:ext cx="1106422" cy="1010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61" name="Groupe 60"/>
            <p:cNvGrpSpPr/>
            <p:nvPr/>
          </p:nvGrpSpPr>
          <p:grpSpPr>
            <a:xfrm>
              <a:off x="1519667" y="3666724"/>
              <a:ext cx="1136114" cy="1209282"/>
              <a:chOff x="10424160" y="3194280"/>
              <a:chExt cx="1423799" cy="1377720"/>
            </a:xfrm>
          </p:grpSpPr>
          <p:pic>
            <p:nvPicPr>
              <p:cNvPr id="68" name="Image 67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Forme libre 68"/>
              <p:cNvSpPr/>
              <p:nvPr/>
            </p:nvSpPr>
            <p:spPr>
              <a:xfrm rot="18900000">
                <a:off x="10750885" y="3893957"/>
                <a:ext cx="624548" cy="759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62" name="Groupe 61"/>
            <p:cNvGrpSpPr/>
            <p:nvPr/>
          </p:nvGrpSpPr>
          <p:grpSpPr>
            <a:xfrm>
              <a:off x="1276884" y="2283718"/>
              <a:ext cx="1512168" cy="1303207"/>
              <a:chOff x="1276884" y="2283718"/>
              <a:chExt cx="1512168" cy="1303207"/>
            </a:xfrm>
          </p:grpSpPr>
          <p:grpSp>
            <p:nvGrpSpPr>
              <p:cNvPr id="63" name="Groupe 62"/>
              <p:cNvGrpSpPr/>
              <p:nvPr/>
            </p:nvGrpSpPr>
            <p:grpSpPr>
              <a:xfrm>
                <a:off x="1276884" y="2463738"/>
                <a:ext cx="1512168" cy="1123187"/>
                <a:chOff x="1276884" y="2463738"/>
                <a:chExt cx="1512168" cy="1123187"/>
              </a:xfrm>
            </p:grpSpPr>
            <p:sp>
              <p:nvSpPr>
                <p:cNvPr id="65" name="Rectangle à coins arrondis 64"/>
                <p:cNvSpPr/>
                <p:nvPr/>
              </p:nvSpPr>
              <p:spPr>
                <a:xfrm>
                  <a:off x="1276884" y="2571750"/>
                  <a:ext cx="1512168" cy="79208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smtClean="0"/>
                    <a:t>BRDF</a:t>
                  </a:r>
                  <a:endParaRPr lang="fr-FR" sz="1400" dirty="0"/>
                </a:p>
              </p:txBody>
            </p:sp>
            <p:sp>
              <p:nvSpPr>
                <p:cNvPr id="66" name="Ellipse 65"/>
                <p:cNvSpPr/>
                <p:nvPr/>
              </p:nvSpPr>
              <p:spPr>
                <a:xfrm>
                  <a:off x="1924956" y="2463738"/>
                  <a:ext cx="216024" cy="216024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" name="Flèche vers le bas 66"/>
                <p:cNvSpPr/>
                <p:nvPr/>
              </p:nvSpPr>
              <p:spPr>
                <a:xfrm>
                  <a:off x="1942958" y="3291830"/>
                  <a:ext cx="180020" cy="295095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1989732" y="2283718"/>
                <a:ext cx="85169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2" name="Groupe 71"/>
          <p:cNvGrpSpPr/>
          <p:nvPr/>
        </p:nvGrpSpPr>
        <p:grpSpPr>
          <a:xfrm>
            <a:off x="7695713" y="1391047"/>
            <a:ext cx="1249725" cy="3154069"/>
            <a:chOff x="1276884" y="1059582"/>
            <a:chExt cx="1512168" cy="3816424"/>
          </a:xfrm>
        </p:grpSpPr>
        <p:grpSp>
          <p:nvGrpSpPr>
            <p:cNvPr id="73" name="Groupe 72"/>
            <p:cNvGrpSpPr/>
            <p:nvPr/>
          </p:nvGrpSpPr>
          <p:grpSpPr>
            <a:xfrm>
              <a:off x="1519667" y="1059582"/>
              <a:ext cx="1136114" cy="1209282"/>
              <a:chOff x="10424160" y="3194280"/>
              <a:chExt cx="1423799" cy="1377720"/>
            </a:xfrm>
          </p:grpSpPr>
          <p:pic>
            <p:nvPicPr>
              <p:cNvPr id="83" name="Image 82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" name="Forme libre 83"/>
              <p:cNvSpPr/>
              <p:nvPr/>
            </p:nvSpPr>
            <p:spPr>
              <a:xfrm rot="20700000">
                <a:off x="10560240" y="3890160"/>
                <a:ext cx="1005840" cy="83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74" name="Groupe 73"/>
            <p:cNvGrpSpPr/>
            <p:nvPr/>
          </p:nvGrpSpPr>
          <p:grpSpPr>
            <a:xfrm>
              <a:off x="1519667" y="3666724"/>
              <a:ext cx="1136114" cy="1209282"/>
              <a:chOff x="10424160" y="3194280"/>
              <a:chExt cx="1423799" cy="1377720"/>
            </a:xfrm>
          </p:grpSpPr>
          <p:pic>
            <p:nvPicPr>
              <p:cNvPr id="81" name="Image 80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0424160" y="3194280"/>
                <a:ext cx="1423799" cy="13777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" name="Forme libre 81"/>
              <p:cNvSpPr/>
              <p:nvPr/>
            </p:nvSpPr>
            <p:spPr>
              <a:xfrm rot="3600000">
                <a:off x="10509948" y="3890161"/>
                <a:ext cx="1106424" cy="83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en-US" sz="1100">
                  <a:latin typeface="Arial" pitchFamily="18"/>
                  <a:ea typeface="WenQuanYi Zen Hei" pitchFamily="2"/>
                  <a:cs typeface="FreeSans" pitchFamily="2"/>
                </a:endParaRPr>
              </a:p>
            </p:txBody>
          </p:sp>
        </p:grpSp>
        <p:grpSp>
          <p:nvGrpSpPr>
            <p:cNvPr id="75" name="Groupe 74"/>
            <p:cNvGrpSpPr/>
            <p:nvPr/>
          </p:nvGrpSpPr>
          <p:grpSpPr>
            <a:xfrm>
              <a:off x="1276884" y="2283718"/>
              <a:ext cx="1512168" cy="1303207"/>
              <a:chOff x="1276884" y="2283718"/>
              <a:chExt cx="1512168" cy="1303207"/>
            </a:xfrm>
          </p:grpSpPr>
          <p:grpSp>
            <p:nvGrpSpPr>
              <p:cNvPr id="76" name="Groupe 75"/>
              <p:cNvGrpSpPr/>
              <p:nvPr/>
            </p:nvGrpSpPr>
            <p:grpSpPr>
              <a:xfrm>
                <a:off x="1276884" y="2463738"/>
                <a:ext cx="1512168" cy="1123187"/>
                <a:chOff x="1276884" y="2463738"/>
                <a:chExt cx="1512168" cy="1123187"/>
              </a:xfrm>
            </p:grpSpPr>
            <p:sp>
              <p:nvSpPr>
                <p:cNvPr id="78" name="Rectangle à coins arrondis 77"/>
                <p:cNvSpPr/>
                <p:nvPr/>
              </p:nvSpPr>
              <p:spPr>
                <a:xfrm>
                  <a:off x="1276884" y="2571750"/>
                  <a:ext cx="1512168" cy="79208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smtClean="0"/>
                    <a:t>Lens</a:t>
                  </a:r>
                  <a:endParaRPr lang="fr-FR" sz="1400" dirty="0"/>
                </a:p>
              </p:txBody>
            </p:sp>
            <p:sp>
              <p:nvSpPr>
                <p:cNvPr id="79" name="Ellipse 78"/>
                <p:cNvSpPr/>
                <p:nvPr/>
              </p:nvSpPr>
              <p:spPr>
                <a:xfrm>
                  <a:off x="1924956" y="2463738"/>
                  <a:ext cx="216024" cy="216024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Flèche vers le bas 79"/>
                <p:cNvSpPr/>
                <p:nvPr/>
              </p:nvSpPr>
              <p:spPr>
                <a:xfrm>
                  <a:off x="1942958" y="3291830"/>
                  <a:ext cx="180020" cy="295095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7" name="Rectangle 76"/>
              <p:cNvSpPr/>
              <p:nvPr/>
            </p:nvSpPr>
            <p:spPr>
              <a:xfrm>
                <a:off x="1989732" y="2283718"/>
                <a:ext cx="85169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85" name="Rectangle 84"/>
          <p:cNvSpPr/>
          <p:nvPr/>
        </p:nvSpPr>
        <p:spPr>
          <a:xfrm>
            <a:off x="6484618" y="1789800"/>
            <a:ext cx="724343" cy="281710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about motion?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2200387" y="1068884"/>
            <a:ext cx="4743226" cy="3824392"/>
            <a:chOff x="4139952" y="204788"/>
            <a:chExt cx="4743226" cy="38243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72"/>
            <a:stretch/>
          </p:blipFill>
          <p:spPr bwMode="auto">
            <a:xfrm>
              <a:off x="4139952" y="204788"/>
              <a:ext cx="4743226" cy="3824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 flipH="1">
              <a:off x="4801351" y="882971"/>
              <a:ext cx="1677860" cy="1400747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4801351" y="2283718"/>
              <a:ext cx="2448272" cy="108012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7249623" y="2613662"/>
              <a:ext cx="978771" cy="75017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9859">
              <a:off x="8003670" y="2363973"/>
              <a:ext cx="490729" cy="371857"/>
            </a:xfrm>
            <a:prstGeom prst="rect">
              <a:avLst/>
            </a:prstGeom>
          </p:spPr>
        </p:pic>
      </p:grpSp>
      <p:cxnSp>
        <p:nvCxnSpPr>
          <p:cNvPr id="19" name="Connecteur droit avec flèche 18"/>
          <p:cNvCxnSpPr/>
          <p:nvPr/>
        </p:nvCxnSpPr>
        <p:spPr>
          <a:xfrm>
            <a:off x="4275730" y="1747067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076056" y="422793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2700000">
            <a:off x="5866335" y="3617675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9800000">
            <a:off x="3336894" y="3477758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25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rewrite all </a:t>
            </a:r>
            <a:r>
              <a:rPr lang="fr-FR" dirty="0" err="1" smtClean="0"/>
              <a:t>operators</a:t>
            </a:r>
            <a:r>
              <a:rPr lang="fr-FR" dirty="0" smtClean="0"/>
              <a:t>…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1757432" y="2407488"/>
            <a:ext cx="1249725" cy="1077030"/>
            <a:chOff x="1276884" y="2283718"/>
            <a:chExt cx="1512168" cy="1303207"/>
          </a:xfrm>
        </p:grpSpPr>
        <p:grpSp>
          <p:nvGrpSpPr>
            <p:cNvPr id="24" name="Groupe 23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/>
                  <a:t>Occlusion</a:t>
                </a:r>
              </a:p>
              <a:p>
                <a:pPr algn="ctr"/>
                <a:r>
                  <a:rPr lang="fr-FR" sz="1200" dirty="0" err="1" smtClean="0"/>
                  <a:t>with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moving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occluder</a:t>
                </a:r>
                <a:endParaRPr lang="fr-FR" sz="1200" dirty="0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Flèche vers le bas 27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269600" y="2402155"/>
            <a:ext cx="1249725" cy="1077030"/>
            <a:chOff x="1276884" y="2283718"/>
            <a:chExt cx="1512168" cy="1303207"/>
          </a:xfrm>
        </p:grpSpPr>
        <p:grpSp>
          <p:nvGrpSpPr>
            <p:cNvPr id="37" name="Groupe 36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39" name="Rectangle à coins arrondis 38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err="1" smtClean="0"/>
                  <a:t>Curvature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with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moving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geometry</a:t>
                </a:r>
                <a:endParaRPr lang="fr-FR" sz="1200" dirty="0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lèche vers le bas 40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4728810" y="2402443"/>
            <a:ext cx="1249725" cy="1077030"/>
            <a:chOff x="1276884" y="2283718"/>
            <a:chExt cx="1512168" cy="1303207"/>
          </a:xfrm>
        </p:grpSpPr>
        <p:grpSp>
          <p:nvGrpSpPr>
            <p:cNvPr id="63" name="Groupe 62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65" name="Rectangle à coins arrondis 64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/>
                  <a:t>BRDF </a:t>
                </a:r>
                <a:r>
                  <a:rPr lang="fr-FR" sz="1200" dirty="0" err="1" smtClean="0"/>
                  <a:t>with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moving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reflector</a:t>
                </a:r>
                <a:endParaRPr lang="fr-FR" sz="1200" dirty="0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Flèche vers le bas 66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6202595" y="2402730"/>
            <a:ext cx="1249725" cy="1077030"/>
            <a:chOff x="1276884" y="2283718"/>
            <a:chExt cx="1512168" cy="1303207"/>
          </a:xfrm>
        </p:grpSpPr>
        <p:grpSp>
          <p:nvGrpSpPr>
            <p:cNvPr id="76" name="Groupe 75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78" name="Rectangle à coins arrondis 77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/>
                  <a:t>Lens </a:t>
                </a:r>
                <a:r>
                  <a:rPr lang="fr-FR" sz="1200" dirty="0" err="1" smtClean="0"/>
                  <a:t>with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moving</a:t>
                </a:r>
                <a:r>
                  <a:rPr lang="fr-FR" sz="1200" dirty="0" smtClean="0"/>
                  <a:t> camera</a:t>
                </a:r>
                <a:endParaRPr lang="fr-FR" sz="1200" dirty="0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Flèche vers le bas 79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5" name="Groupe 84"/>
          <p:cNvGrpSpPr/>
          <p:nvPr/>
        </p:nvGrpSpPr>
        <p:grpSpPr>
          <a:xfrm>
            <a:off x="1701205" y="1395239"/>
            <a:ext cx="1198884" cy="999406"/>
            <a:chOff x="173170" y="1390760"/>
            <a:chExt cx="1198884" cy="999406"/>
          </a:xfrm>
        </p:grpSpPr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33117" y="1390760"/>
              <a:ext cx="938937" cy="9994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7" name="Connecteur droit avec flèche 86"/>
            <p:cNvCxnSpPr/>
            <p:nvPr/>
          </p:nvCxnSpPr>
          <p:spPr>
            <a:xfrm flipH="1">
              <a:off x="337568" y="1663401"/>
              <a:ext cx="976736" cy="5544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ZoneTexte 87"/>
                <p:cNvSpPr txBox="1"/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05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fr-FR" sz="105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ZoneTexte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e 88"/>
          <p:cNvGrpSpPr/>
          <p:nvPr/>
        </p:nvGrpSpPr>
        <p:grpSpPr>
          <a:xfrm>
            <a:off x="3213233" y="1385714"/>
            <a:ext cx="1198884" cy="999406"/>
            <a:chOff x="173170" y="1390760"/>
            <a:chExt cx="1198884" cy="999406"/>
          </a:xfrm>
        </p:grpSpPr>
        <p:pic>
          <p:nvPicPr>
            <p:cNvPr id="90" name="Image 89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33117" y="1390760"/>
              <a:ext cx="938937" cy="9994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1" name="Connecteur droit avec flèche 90"/>
            <p:cNvCxnSpPr/>
            <p:nvPr/>
          </p:nvCxnSpPr>
          <p:spPr>
            <a:xfrm flipH="1">
              <a:off x="337568" y="1663401"/>
              <a:ext cx="976736" cy="5544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ZoneTexte 91"/>
                <p:cNvSpPr txBox="1"/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05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fr-FR" sz="105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ZoneTexte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e 96"/>
          <p:cNvGrpSpPr/>
          <p:nvPr/>
        </p:nvGrpSpPr>
        <p:grpSpPr>
          <a:xfrm>
            <a:off x="4663058" y="1385749"/>
            <a:ext cx="1198884" cy="999406"/>
            <a:chOff x="173170" y="1390760"/>
            <a:chExt cx="1198884" cy="999406"/>
          </a:xfrm>
        </p:grpSpPr>
        <p:pic>
          <p:nvPicPr>
            <p:cNvPr id="98" name="Image 97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33117" y="1390760"/>
              <a:ext cx="938937" cy="9994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9" name="Connecteur droit avec flèche 98"/>
            <p:cNvCxnSpPr/>
            <p:nvPr/>
          </p:nvCxnSpPr>
          <p:spPr>
            <a:xfrm flipH="1">
              <a:off x="337568" y="1663401"/>
              <a:ext cx="976736" cy="5544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ZoneTexte 99"/>
                <p:cNvSpPr txBox="1"/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05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fr-FR" sz="105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ZoneTexte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oupe 100"/>
          <p:cNvGrpSpPr/>
          <p:nvPr/>
        </p:nvGrpSpPr>
        <p:grpSpPr>
          <a:xfrm>
            <a:off x="6146791" y="1390228"/>
            <a:ext cx="1198884" cy="999406"/>
            <a:chOff x="173170" y="1390760"/>
            <a:chExt cx="1198884" cy="999406"/>
          </a:xfrm>
        </p:grpSpPr>
        <p:pic>
          <p:nvPicPr>
            <p:cNvPr id="102" name="Image 10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33117" y="1390760"/>
              <a:ext cx="938937" cy="9994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Connecteur droit avec flèche 102"/>
            <p:cNvCxnSpPr/>
            <p:nvPr/>
          </p:nvCxnSpPr>
          <p:spPr>
            <a:xfrm flipH="1">
              <a:off x="337568" y="1663401"/>
              <a:ext cx="976736" cy="5544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ZoneTexte 103"/>
                <p:cNvSpPr txBox="1"/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05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fr-FR" sz="105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ZoneTexte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e 108"/>
          <p:cNvGrpSpPr/>
          <p:nvPr/>
        </p:nvGrpSpPr>
        <p:grpSpPr>
          <a:xfrm>
            <a:off x="1698022" y="3517379"/>
            <a:ext cx="1198884" cy="999406"/>
            <a:chOff x="173170" y="1390760"/>
            <a:chExt cx="1198884" cy="999406"/>
          </a:xfrm>
        </p:grpSpPr>
        <p:pic>
          <p:nvPicPr>
            <p:cNvPr id="110" name="Image 109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33117" y="1390760"/>
              <a:ext cx="938937" cy="9994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1" name="Connecteur droit avec flèche 110"/>
            <p:cNvCxnSpPr/>
            <p:nvPr/>
          </p:nvCxnSpPr>
          <p:spPr>
            <a:xfrm flipH="1">
              <a:off x="337568" y="1663401"/>
              <a:ext cx="976736" cy="5544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ZoneTexte 111"/>
                <p:cNvSpPr txBox="1"/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05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fr-FR" sz="105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ZoneTexte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e 112"/>
          <p:cNvGrpSpPr/>
          <p:nvPr/>
        </p:nvGrpSpPr>
        <p:grpSpPr>
          <a:xfrm>
            <a:off x="3210050" y="3507854"/>
            <a:ext cx="1198884" cy="999406"/>
            <a:chOff x="173170" y="1390760"/>
            <a:chExt cx="1198884" cy="999406"/>
          </a:xfrm>
        </p:grpSpPr>
        <p:pic>
          <p:nvPicPr>
            <p:cNvPr id="114" name="Image 11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33117" y="1390760"/>
              <a:ext cx="938937" cy="9994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" name="Connecteur droit avec flèche 114"/>
            <p:cNvCxnSpPr/>
            <p:nvPr/>
          </p:nvCxnSpPr>
          <p:spPr>
            <a:xfrm flipH="1">
              <a:off x="337568" y="1663401"/>
              <a:ext cx="976736" cy="5544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ZoneTexte 115"/>
                <p:cNvSpPr txBox="1"/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05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fr-FR" sz="105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ZoneTexte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e 120"/>
          <p:cNvGrpSpPr/>
          <p:nvPr/>
        </p:nvGrpSpPr>
        <p:grpSpPr>
          <a:xfrm>
            <a:off x="4659875" y="3507889"/>
            <a:ext cx="1198884" cy="999406"/>
            <a:chOff x="173170" y="1390760"/>
            <a:chExt cx="1198884" cy="999406"/>
          </a:xfrm>
        </p:grpSpPr>
        <p:pic>
          <p:nvPicPr>
            <p:cNvPr id="122" name="Image 12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33117" y="1390760"/>
              <a:ext cx="938937" cy="9994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3" name="Connecteur droit avec flèche 122"/>
            <p:cNvCxnSpPr/>
            <p:nvPr/>
          </p:nvCxnSpPr>
          <p:spPr>
            <a:xfrm flipH="1">
              <a:off x="337568" y="1663401"/>
              <a:ext cx="976736" cy="5544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ZoneTexte 123"/>
                <p:cNvSpPr txBox="1"/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05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fr-FR" sz="105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ZoneTexte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e 124"/>
          <p:cNvGrpSpPr/>
          <p:nvPr/>
        </p:nvGrpSpPr>
        <p:grpSpPr>
          <a:xfrm>
            <a:off x="6143608" y="3512368"/>
            <a:ext cx="1198884" cy="999406"/>
            <a:chOff x="173170" y="1390760"/>
            <a:chExt cx="1198884" cy="999406"/>
          </a:xfrm>
        </p:grpSpPr>
        <p:pic>
          <p:nvPicPr>
            <p:cNvPr id="126" name="Image 125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33117" y="1390760"/>
              <a:ext cx="938937" cy="9994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7" name="Connecteur droit avec flèche 126"/>
            <p:cNvCxnSpPr/>
            <p:nvPr/>
          </p:nvCxnSpPr>
          <p:spPr>
            <a:xfrm flipH="1">
              <a:off x="337568" y="1663401"/>
              <a:ext cx="976736" cy="5544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ZoneTexte 127"/>
                <p:cNvSpPr txBox="1"/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05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fr-FR" sz="105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ZoneTexte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70" y="1933203"/>
                  <a:ext cx="366382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401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>
            <a:off x="3894496" y="2305752"/>
            <a:ext cx="0" cy="139887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5346818" y="2313985"/>
            <a:ext cx="0" cy="139887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not rewrite all </a:t>
            </a:r>
            <a:r>
              <a:rPr lang="fr-FR" dirty="0" err="1" smtClean="0"/>
              <a:t>operators</a:t>
            </a:r>
            <a:r>
              <a:rPr lang="fr-FR" dirty="0" smtClean="0"/>
              <a:t>!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1757432" y="2506394"/>
            <a:ext cx="1249725" cy="1050135"/>
            <a:chOff x="1276884" y="2316262"/>
            <a:chExt cx="1512168" cy="1270663"/>
          </a:xfrm>
        </p:grpSpPr>
        <p:grpSp>
          <p:nvGrpSpPr>
            <p:cNvPr id="24" name="Groupe 23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Occlusion</a:t>
                </a:r>
                <a:endParaRPr lang="fr-FR" sz="1400" dirty="0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Flèche vers le bas 27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1989732" y="2316262"/>
              <a:ext cx="85170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269600" y="2501061"/>
            <a:ext cx="1249725" cy="1050135"/>
            <a:chOff x="1276884" y="2316262"/>
            <a:chExt cx="1512168" cy="1270663"/>
          </a:xfrm>
        </p:grpSpPr>
        <p:grpSp>
          <p:nvGrpSpPr>
            <p:cNvPr id="37" name="Groupe 36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39" name="Rectangle à coins arrondis 38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err="1" smtClean="0"/>
                  <a:t>Curvature</a:t>
                </a:r>
                <a:endParaRPr lang="fr-FR" sz="1400" dirty="0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lèche vers le bas 40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1989732" y="2316262"/>
              <a:ext cx="85170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4716016" y="2501349"/>
            <a:ext cx="1249725" cy="1050135"/>
            <a:chOff x="1276884" y="2316262"/>
            <a:chExt cx="1512168" cy="1270663"/>
          </a:xfrm>
        </p:grpSpPr>
        <p:grpSp>
          <p:nvGrpSpPr>
            <p:cNvPr id="63" name="Groupe 62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65" name="Rectangle à coins arrondis 64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BRDF</a:t>
                </a:r>
                <a:endParaRPr lang="fr-FR" sz="1400" dirty="0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Flèche vers le bas 66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1989732" y="2316262"/>
              <a:ext cx="85170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6189801" y="2501636"/>
            <a:ext cx="1249725" cy="1050135"/>
            <a:chOff x="1276884" y="2316262"/>
            <a:chExt cx="1512168" cy="1270663"/>
          </a:xfrm>
        </p:grpSpPr>
        <p:grpSp>
          <p:nvGrpSpPr>
            <p:cNvPr id="76" name="Groupe 75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78" name="Rectangle à coins arrondis 77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Lens</a:t>
                </a:r>
                <a:endParaRPr lang="fr-FR" sz="1400" dirty="0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Flèche vers le bas 79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1989732" y="2316262"/>
              <a:ext cx="85170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9" name="Groupe 128"/>
          <p:cNvGrpSpPr/>
          <p:nvPr/>
        </p:nvGrpSpPr>
        <p:grpSpPr>
          <a:xfrm>
            <a:off x="3923928" y="915566"/>
            <a:ext cx="1249725" cy="1077030"/>
            <a:chOff x="1276884" y="2283718"/>
            <a:chExt cx="1512168" cy="1303207"/>
          </a:xfrm>
        </p:grpSpPr>
        <p:grpSp>
          <p:nvGrpSpPr>
            <p:cNvPr id="130" name="Groupe 129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132" name="Rectangle à coins arrondis 131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Motion</a:t>
                </a:r>
                <a:endParaRPr lang="fr-FR" sz="1400" dirty="0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Flèche vers le bas 133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5" name="Groupe 134"/>
          <p:cNvGrpSpPr/>
          <p:nvPr/>
        </p:nvGrpSpPr>
        <p:grpSpPr>
          <a:xfrm>
            <a:off x="3923928" y="3942992"/>
            <a:ext cx="1249725" cy="1077030"/>
            <a:chOff x="1276884" y="2283718"/>
            <a:chExt cx="1512168" cy="1303207"/>
          </a:xfrm>
        </p:grpSpPr>
        <p:grpSp>
          <p:nvGrpSpPr>
            <p:cNvPr id="136" name="Groupe 135"/>
            <p:cNvGrpSpPr/>
            <p:nvPr/>
          </p:nvGrpSpPr>
          <p:grpSpPr>
            <a:xfrm>
              <a:off x="1276884" y="2463738"/>
              <a:ext cx="1512168" cy="1123187"/>
              <a:chOff x="1276884" y="2463738"/>
              <a:chExt cx="1512168" cy="1123187"/>
            </a:xfrm>
          </p:grpSpPr>
          <p:sp>
            <p:nvSpPr>
              <p:cNvPr id="138" name="Rectangle à coins arrondis 137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/>
                  <a:t>Inverse Motion</a:t>
                </a:r>
                <a:endParaRPr lang="fr-FR" sz="1400" dirty="0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Flèche vers le bas 139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7" name="Rectangle 136"/>
            <p:cNvSpPr/>
            <p:nvPr/>
          </p:nvSpPr>
          <p:spPr>
            <a:xfrm>
              <a:off x="1989732" y="2283718"/>
              <a:ext cx="85169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7" name="Connecteur en angle 6"/>
          <p:cNvCxnSpPr>
            <a:stCxn id="28" idx="2"/>
            <a:endCxn id="137" idx="0"/>
          </p:cNvCxnSpPr>
          <p:nvPr/>
        </p:nvCxnSpPr>
        <p:spPr>
          <a:xfrm rot="16200000" flipH="1">
            <a:off x="3272040" y="2666780"/>
            <a:ext cx="386466" cy="2165957"/>
          </a:xfrm>
          <a:prstGeom prst="bentConnector3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en angle 140"/>
          <p:cNvCxnSpPr>
            <a:stCxn id="25" idx="0"/>
            <a:endCxn id="134" idx="2"/>
          </p:cNvCxnSpPr>
          <p:nvPr/>
        </p:nvCxnSpPr>
        <p:spPr>
          <a:xfrm rot="5400000" flipH="1" flipV="1">
            <a:off x="3208374" y="1165978"/>
            <a:ext cx="513798" cy="2167035"/>
          </a:xfrm>
          <a:prstGeom prst="bentConnector3">
            <a:avLst>
              <a:gd name="adj1" fmla="val 50000"/>
            </a:avLst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en angle 141"/>
          <p:cNvCxnSpPr>
            <a:stCxn id="77" idx="0"/>
            <a:endCxn id="134" idx="2"/>
          </p:cNvCxnSpPr>
          <p:nvPr/>
        </p:nvCxnSpPr>
        <p:spPr>
          <a:xfrm rot="16200000" flipV="1">
            <a:off x="5426938" y="1114449"/>
            <a:ext cx="509040" cy="2265334"/>
          </a:xfrm>
          <a:prstGeom prst="bentConnector3">
            <a:avLst>
              <a:gd name="adj1" fmla="val 50000"/>
            </a:avLst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en angle 142"/>
          <p:cNvCxnSpPr>
            <a:stCxn id="80" idx="2"/>
            <a:endCxn id="137" idx="0"/>
          </p:cNvCxnSpPr>
          <p:nvPr/>
        </p:nvCxnSpPr>
        <p:spPr>
          <a:xfrm rot="5400000">
            <a:off x="5485846" y="2614174"/>
            <a:ext cx="391224" cy="2266412"/>
          </a:xfrm>
          <a:prstGeom prst="bentConnector3">
            <a:avLst>
              <a:gd name="adj1" fmla="val 50000"/>
            </a:avLst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13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Motion </a:t>
            </a:r>
            <a:r>
              <a:rPr lang="fr-FR" dirty="0" err="1" smtClean="0"/>
              <a:t>operator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29305" y="987574"/>
            <a:ext cx="4085390" cy="2520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5" y="1175134"/>
            <a:ext cx="1802765" cy="1802765"/>
          </a:xfrm>
          <a:prstGeom prst="rect">
            <a:avLst/>
          </a:prstGeom>
        </p:spPr>
      </p:pic>
      <p:pic>
        <p:nvPicPr>
          <p:cNvPr id="1026" name="Picture 2" descr="C:\Users\SICPRET\Pictures\couc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r="14491" b="18967"/>
          <a:stretch/>
        </p:blipFill>
        <p:spPr bwMode="auto">
          <a:xfrm>
            <a:off x="2519771" y="2646387"/>
            <a:ext cx="4104457" cy="22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2918197" y="1409431"/>
            <a:ext cx="4867287" cy="1306335"/>
            <a:chOff x="2916834" y="1013041"/>
            <a:chExt cx="4867287" cy="1306335"/>
          </a:xfrm>
        </p:grpSpPr>
        <p:cxnSp>
          <p:nvCxnSpPr>
            <p:cNvPr id="7" name="Connecteur droit 6"/>
            <p:cNvCxnSpPr/>
            <p:nvPr/>
          </p:nvCxnSpPr>
          <p:spPr>
            <a:xfrm rot="19800000">
              <a:off x="4970029" y="1239256"/>
              <a:ext cx="2448272" cy="108012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H="1" flipV="1">
              <a:off x="3568327" y="1317272"/>
              <a:ext cx="1295676" cy="60340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9859">
              <a:off x="7293392" y="1445399"/>
              <a:ext cx="490729" cy="371857"/>
            </a:xfrm>
            <a:prstGeom prst="rect">
              <a:avLst/>
            </a:prstGeom>
          </p:spPr>
        </p:pic>
        <p:cxnSp>
          <p:nvCxnSpPr>
            <p:cNvPr id="10" name="Connecteur droit 9"/>
            <p:cNvCxnSpPr/>
            <p:nvPr/>
          </p:nvCxnSpPr>
          <p:spPr>
            <a:xfrm flipH="1" flipV="1">
              <a:off x="2916834" y="1013041"/>
              <a:ext cx="635259" cy="295842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549073" y="2332661"/>
            <a:ext cx="1374698" cy="1069887"/>
            <a:chOff x="1201275" y="2292361"/>
            <a:chExt cx="1663385" cy="1294564"/>
          </a:xfrm>
        </p:grpSpPr>
        <p:grpSp>
          <p:nvGrpSpPr>
            <p:cNvPr id="14" name="Groupe 13"/>
            <p:cNvGrpSpPr/>
            <p:nvPr/>
          </p:nvGrpSpPr>
          <p:grpSpPr>
            <a:xfrm>
              <a:off x="1201275" y="2463738"/>
              <a:ext cx="1663385" cy="1123187"/>
              <a:chOff x="1201275" y="2463738"/>
              <a:chExt cx="1663385" cy="1123187"/>
            </a:xfrm>
          </p:grpSpPr>
          <p:sp>
            <p:nvSpPr>
              <p:cNvPr id="16" name="Rectangle à coins arrondis 15"/>
              <p:cNvSpPr/>
              <p:nvPr/>
            </p:nvSpPr>
            <p:spPr>
              <a:xfrm>
                <a:off x="1201275" y="2571750"/>
                <a:ext cx="1663385" cy="7920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err="1" smtClean="0"/>
                  <a:t>Reflection</a:t>
                </a:r>
                <a:r>
                  <a:rPr lang="fr-FR" sz="1200" dirty="0"/>
                  <a:t> </a:t>
                </a:r>
                <a:r>
                  <a:rPr lang="fr-FR" sz="1200" dirty="0" err="1" smtClean="0"/>
                  <a:t>with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moving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reflector</a:t>
                </a:r>
                <a:endParaRPr lang="fr-FR" sz="1200" dirty="0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Flèche vers le bas 17"/>
              <p:cNvSpPr/>
              <p:nvPr/>
            </p:nvSpPr>
            <p:spPr>
              <a:xfrm>
                <a:off x="1942958" y="3291830"/>
                <a:ext cx="180020" cy="295095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992613" y="2292361"/>
              <a:ext cx="85170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52723" y="997233"/>
            <a:ext cx="1588914" cy="1330253"/>
            <a:chOff x="-632035" y="17103"/>
            <a:chExt cx="3096344" cy="2592288"/>
          </a:xfrm>
        </p:grpSpPr>
        <p:cxnSp>
          <p:nvCxnSpPr>
            <p:cNvPr id="32" name="Connecteur droit avec flèche 31"/>
            <p:cNvCxnSpPr/>
            <p:nvPr/>
          </p:nvCxnSpPr>
          <p:spPr>
            <a:xfrm>
              <a:off x="-488019" y="1601279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flipV="1">
              <a:off x="880133" y="363782"/>
              <a:ext cx="0" cy="20172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rot="9000000">
              <a:off x="-589783" y="1662621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/>
            <p:nvPr/>
          </p:nvSpPr>
          <p:spPr>
            <a:xfrm rot="20091690">
              <a:off x="-75986" y="1127081"/>
              <a:ext cx="1900140" cy="89266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1000">
                  <a:schemeClr val="accent1">
                    <a:tint val="44500"/>
                    <a:satMod val="160000"/>
                    <a:alpha val="82000"/>
                  </a:schemeClr>
                </a:gs>
                <a:gs pos="100000">
                  <a:schemeClr val="accent1">
                    <a:tint val="23500"/>
                    <a:satMod val="160000"/>
                    <a:alpha val="3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922173" y="1583737"/>
              <a:ext cx="54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space</a:t>
              </a:r>
              <a:endParaRPr lang="en-US" sz="1200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-632035" y="2332392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time</a:t>
              </a:r>
              <a:endParaRPr lang="en-US" sz="12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914062" y="17103"/>
              <a:ext cx="1018984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angle</a:t>
              </a:r>
              <a:endParaRPr lang="en-US" sz="1200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457196" y="3291830"/>
            <a:ext cx="1588914" cy="1330253"/>
            <a:chOff x="-632035" y="17103"/>
            <a:chExt cx="3096344" cy="2592288"/>
          </a:xfrm>
        </p:grpSpPr>
        <p:cxnSp>
          <p:nvCxnSpPr>
            <p:cNvPr id="43" name="Connecteur droit avec flèche 42"/>
            <p:cNvCxnSpPr/>
            <p:nvPr/>
          </p:nvCxnSpPr>
          <p:spPr>
            <a:xfrm>
              <a:off x="-488019" y="1601279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V="1">
              <a:off x="880133" y="363782"/>
              <a:ext cx="0" cy="20172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rot="9000000">
              <a:off x="-589783" y="1662621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lipse 45"/>
            <p:cNvSpPr/>
            <p:nvPr/>
          </p:nvSpPr>
          <p:spPr>
            <a:xfrm rot="20823121">
              <a:off x="-75986" y="1238078"/>
              <a:ext cx="1900140" cy="67066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1000">
                  <a:schemeClr val="accent1">
                    <a:tint val="44500"/>
                    <a:satMod val="160000"/>
                    <a:alpha val="82000"/>
                  </a:schemeClr>
                </a:gs>
                <a:gs pos="100000">
                  <a:schemeClr val="accent1">
                    <a:tint val="23500"/>
                    <a:satMod val="160000"/>
                    <a:alpha val="3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922173" y="1583737"/>
              <a:ext cx="54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space</a:t>
              </a:r>
              <a:endParaRPr lang="en-US" sz="12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-632035" y="2332392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time</a:t>
              </a:r>
              <a:endParaRPr lang="en-US" sz="1200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914062" y="17103"/>
              <a:ext cx="1018984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angle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83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0296E-6 L -4.72222E-6 -0.076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4908" r="29812"/>
          <a:stretch>
            <a:fillRect/>
          </a:stretch>
        </p:blipFill>
        <p:spPr>
          <a:xfrm>
            <a:off x="1331640" y="268364"/>
            <a:ext cx="3384060" cy="4571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16317" t="37910" r="71291" b="46044"/>
          <a:stretch/>
        </p:blipFill>
        <p:spPr>
          <a:xfrm>
            <a:off x="5529876" y="268363"/>
            <a:ext cx="2437386" cy="2200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37711" t="27362" r="52349" b="59834"/>
          <a:stretch/>
        </p:blipFill>
        <p:spPr>
          <a:xfrm>
            <a:off x="5542587" y="2651228"/>
            <a:ext cx="2437386" cy="218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74" name="Groupe 173"/>
          <p:cNvGrpSpPr/>
          <p:nvPr/>
        </p:nvGrpSpPr>
        <p:grpSpPr>
          <a:xfrm>
            <a:off x="5663008" y="365669"/>
            <a:ext cx="2209975" cy="1998222"/>
            <a:chOff x="5663006" y="487558"/>
            <a:chExt cx="2664296" cy="2664296"/>
          </a:xfrm>
        </p:grpSpPr>
        <p:sp>
          <p:nvSpPr>
            <p:cNvPr id="6" name="Ellipse 5"/>
            <p:cNvSpPr/>
            <p:nvPr/>
          </p:nvSpPr>
          <p:spPr>
            <a:xfrm>
              <a:off x="5663006" y="48755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5663006" y="7659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5663006" y="10539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5663006" y="13419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663006" y="163001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663006" y="19277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663006" y="220608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663006" y="249411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663006" y="278214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663006" y="307017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941368" y="48755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941368" y="7659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941368" y="10539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941368" y="13419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941368" y="163001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941368" y="19277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941368" y="220608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941368" y="249411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941368" y="278214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941368" y="307017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239070" y="48755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239070" y="7659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239070" y="10539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239070" y="13419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239070" y="163001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239070" y="19277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239070" y="220608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6239070" y="249411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239070" y="278214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6239070" y="307017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6517432" y="48755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6517432" y="7659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6517432" y="10539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6517432" y="13419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517432" y="163001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6517432" y="19277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6517432" y="220608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6517432" y="249411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6517432" y="278214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6517432" y="307017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6815134" y="48755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6815134" y="7659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6815134" y="10539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6815134" y="13419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>
              <a:off x="6815134" y="163001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6815134" y="19277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6815134" y="220608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6815134" y="249411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6815134" y="278214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6815134" y="307017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7093496" y="48755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7093496" y="7659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7093496" y="10539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7093496" y="13419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093496" y="163001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7093496" y="19277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7093496" y="220608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7093496" y="249411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7093496" y="278214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7093496" y="307017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7391198" y="48755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7391198" y="7659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7391198" y="10539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7391198" y="13419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7391198" y="163001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7391198" y="19277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7391198" y="220608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7391198" y="249411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7391198" y="278214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7391198" y="307017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7669560" y="48755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7669560" y="7659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llipse 77"/>
            <p:cNvSpPr/>
            <p:nvPr/>
          </p:nvSpPr>
          <p:spPr>
            <a:xfrm>
              <a:off x="7669560" y="10539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Ellipse 78"/>
            <p:cNvSpPr/>
            <p:nvPr/>
          </p:nvSpPr>
          <p:spPr>
            <a:xfrm>
              <a:off x="7669560" y="13419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Ellipse 79"/>
            <p:cNvSpPr/>
            <p:nvPr/>
          </p:nvSpPr>
          <p:spPr>
            <a:xfrm>
              <a:off x="7669560" y="163001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7669560" y="19277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/>
            <p:cNvSpPr/>
            <p:nvPr/>
          </p:nvSpPr>
          <p:spPr>
            <a:xfrm>
              <a:off x="7669560" y="220608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Ellipse 82"/>
            <p:cNvSpPr/>
            <p:nvPr/>
          </p:nvSpPr>
          <p:spPr>
            <a:xfrm>
              <a:off x="7669560" y="249411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7669560" y="278214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7669560" y="307017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Ellipse 85"/>
            <p:cNvSpPr/>
            <p:nvPr/>
          </p:nvSpPr>
          <p:spPr>
            <a:xfrm>
              <a:off x="7967262" y="48755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Ellipse 86"/>
            <p:cNvSpPr/>
            <p:nvPr/>
          </p:nvSpPr>
          <p:spPr>
            <a:xfrm>
              <a:off x="7967262" y="7659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7967262" y="10539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/>
            <p:cNvSpPr/>
            <p:nvPr/>
          </p:nvSpPr>
          <p:spPr>
            <a:xfrm>
              <a:off x="7967262" y="13419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Ellipse 89"/>
            <p:cNvSpPr/>
            <p:nvPr/>
          </p:nvSpPr>
          <p:spPr>
            <a:xfrm>
              <a:off x="7967262" y="163001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Ellipse 90"/>
            <p:cNvSpPr/>
            <p:nvPr/>
          </p:nvSpPr>
          <p:spPr>
            <a:xfrm>
              <a:off x="7967262" y="19277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/>
            <p:cNvSpPr/>
            <p:nvPr/>
          </p:nvSpPr>
          <p:spPr>
            <a:xfrm>
              <a:off x="7967262" y="220608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/>
            <p:cNvSpPr/>
            <p:nvPr/>
          </p:nvSpPr>
          <p:spPr>
            <a:xfrm>
              <a:off x="7967262" y="249411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Ellipse 93"/>
            <p:cNvSpPr/>
            <p:nvPr/>
          </p:nvSpPr>
          <p:spPr>
            <a:xfrm>
              <a:off x="7967262" y="278214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Ellipse 94"/>
            <p:cNvSpPr/>
            <p:nvPr/>
          </p:nvSpPr>
          <p:spPr>
            <a:xfrm>
              <a:off x="7967262" y="307017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Ellipse 95"/>
            <p:cNvSpPr/>
            <p:nvPr/>
          </p:nvSpPr>
          <p:spPr>
            <a:xfrm>
              <a:off x="8245624" y="48755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Ellipse 96"/>
            <p:cNvSpPr/>
            <p:nvPr/>
          </p:nvSpPr>
          <p:spPr>
            <a:xfrm>
              <a:off x="8245624" y="7659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Ellipse 97"/>
            <p:cNvSpPr/>
            <p:nvPr/>
          </p:nvSpPr>
          <p:spPr>
            <a:xfrm>
              <a:off x="8245624" y="10539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/>
            <p:cNvSpPr/>
            <p:nvPr/>
          </p:nvSpPr>
          <p:spPr>
            <a:xfrm>
              <a:off x="8245624" y="13419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8245624" y="163001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8245624" y="19277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8245624" y="220608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8245624" y="249411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8245624" y="278214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8245624" y="307017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6084168" y="11967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6084168" y="14847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6391470" y="14943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6372200" y="17631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6084168" y="17631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6084168" y="206084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6372200" y="205117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6372200" y="23392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6372200" y="11967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372200" y="9087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6650562" y="9087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6660232" y="62068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6650562" y="23392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6660232" y="262724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6948264" y="23392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7524328" y="17631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7524328" y="14847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6938594" y="9087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6938594" y="62068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7524328" y="11967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7226626" y="9087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7514658" y="9087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7812360" y="14847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7812360" y="17631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226626" y="234888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7524328" y="205117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7524328" y="23392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7236296" y="14847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7236296" y="11967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7389694" y="2343973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7524328" y="2200101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7668200" y="205650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7668344" y="177281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7668344" y="14847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7092280" y="23392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Ellipse 140"/>
            <p:cNvSpPr/>
            <p:nvPr/>
          </p:nvSpPr>
          <p:spPr>
            <a:xfrm>
              <a:off x="7236296" y="248322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6650562" y="248322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6506546" y="23392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6228184" y="23392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Ellipse 144"/>
            <p:cNvSpPr/>
            <p:nvPr/>
          </p:nvSpPr>
          <p:spPr>
            <a:xfrm>
              <a:off x="6228184" y="206084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6093550" y="219519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6084168" y="191683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5940152" y="177281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6084168" y="162880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5940152" y="147511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6084168" y="134076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6236568" y="11967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6084168" y="105273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6372200" y="105273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6236568" y="9087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6506546" y="9087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6660232" y="76470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7802690" y="162880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7658674" y="119675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7524328" y="105273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7384931" y="913483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7236296" y="76456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6938594" y="76470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6794578" y="9087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6813630" y="2632149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Ellipse 165"/>
            <p:cNvSpPr/>
            <p:nvPr/>
          </p:nvSpPr>
          <p:spPr>
            <a:xfrm>
              <a:off x="6813774" y="292494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7092136" y="292494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Ellipse 167"/>
            <p:cNvSpPr/>
            <p:nvPr/>
          </p:nvSpPr>
          <p:spPr>
            <a:xfrm>
              <a:off x="7082610" y="262724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7385075" y="1489547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Ellipse 169"/>
            <p:cNvSpPr/>
            <p:nvPr/>
          </p:nvSpPr>
          <p:spPr>
            <a:xfrm>
              <a:off x="7524328" y="134076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7380168" y="118722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Ellipse 171"/>
            <p:cNvSpPr/>
            <p:nvPr/>
          </p:nvSpPr>
          <p:spPr>
            <a:xfrm>
              <a:off x="7236296" y="105273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7092280" y="90872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4" name="Groupe 343"/>
          <p:cNvGrpSpPr/>
          <p:nvPr/>
        </p:nvGrpSpPr>
        <p:grpSpPr>
          <a:xfrm>
            <a:off x="5652122" y="2733768"/>
            <a:ext cx="2209975" cy="1998222"/>
            <a:chOff x="5652120" y="3645024"/>
            <a:chExt cx="2664296" cy="2664296"/>
          </a:xfrm>
        </p:grpSpPr>
        <p:sp>
          <p:nvSpPr>
            <p:cNvPr id="176" name="Ellipse 175"/>
            <p:cNvSpPr/>
            <p:nvPr/>
          </p:nvSpPr>
          <p:spPr>
            <a:xfrm>
              <a:off x="5652120" y="364502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Ellipse 177"/>
            <p:cNvSpPr/>
            <p:nvPr/>
          </p:nvSpPr>
          <p:spPr>
            <a:xfrm>
              <a:off x="5652120" y="42114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5652120" y="478748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Ellipse 181"/>
            <p:cNvSpPr/>
            <p:nvPr/>
          </p:nvSpPr>
          <p:spPr>
            <a:xfrm>
              <a:off x="5652120" y="53635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Ellipse 183"/>
            <p:cNvSpPr/>
            <p:nvPr/>
          </p:nvSpPr>
          <p:spPr>
            <a:xfrm>
              <a:off x="5652120" y="59396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Ellipse 187"/>
            <p:cNvSpPr/>
            <p:nvPr/>
          </p:nvSpPr>
          <p:spPr>
            <a:xfrm>
              <a:off x="5930482" y="42114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5930482" y="449945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Ellipse 189"/>
            <p:cNvSpPr/>
            <p:nvPr/>
          </p:nvSpPr>
          <p:spPr>
            <a:xfrm>
              <a:off x="5930482" y="478748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5930482" y="50851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Ellipse 191"/>
            <p:cNvSpPr/>
            <p:nvPr/>
          </p:nvSpPr>
          <p:spPr>
            <a:xfrm>
              <a:off x="5930482" y="53635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Ellipse 195"/>
            <p:cNvSpPr/>
            <p:nvPr/>
          </p:nvSpPr>
          <p:spPr>
            <a:xfrm>
              <a:off x="6228184" y="364502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6228184" y="392338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Ellipse 197"/>
            <p:cNvSpPr/>
            <p:nvPr/>
          </p:nvSpPr>
          <p:spPr>
            <a:xfrm>
              <a:off x="6228184" y="42114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Ellipse 198"/>
            <p:cNvSpPr/>
            <p:nvPr/>
          </p:nvSpPr>
          <p:spPr>
            <a:xfrm>
              <a:off x="6228184" y="449945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Ellipse 199"/>
            <p:cNvSpPr/>
            <p:nvPr/>
          </p:nvSpPr>
          <p:spPr>
            <a:xfrm>
              <a:off x="6228184" y="478748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1" name="Ellipse 200"/>
            <p:cNvSpPr/>
            <p:nvPr/>
          </p:nvSpPr>
          <p:spPr>
            <a:xfrm>
              <a:off x="6228184" y="50851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2" name="Ellipse 201"/>
            <p:cNvSpPr/>
            <p:nvPr/>
          </p:nvSpPr>
          <p:spPr>
            <a:xfrm>
              <a:off x="6228184" y="53635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4" name="Ellipse 203"/>
            <p:cNvSpPr/>
            <p:nvPr/>
          </p:nvSpPr>
          <p:spPr>
            <a:xfrm>
              <a:off x="6228184" y="59396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Ellipse 205"/>
            <p:cNvSpPr/>
            <p:nvPr/>
          </p:nvSpPr>
          <p:spPr>
            <a:xfrm>
              <a:off x="6506546" y="364502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" name="Ellipse 206"/>
            <p:cNvSpPr/>
            <p:nvPr/>
          </p:nvSpPr>
          <p:spPr>
            <a:xfrm>
              <a:off x="6506546" y="392338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Ellipse 207"/>
            <p:cNvSpPr/>
            <p:nvPr/>
          </p:nvSpPr>
          <p:spPr>
            <a:xfrm>
              <a:off x="6506546" y="42114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9" name="Ellipse 208"/>
            <p:cNvSpPr/>
            <p:nvPr/>
          </p:nvSpPr>
          <p:spPr>
            <a:xfrm>
              <a:off x="6506546" y="449945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Ellipse 209"/>
            <p:cNvSpPr/>
            <p:nvPr/>
          </p:nvSpPr>
          <p:spPr>
            <a:xfrm>
              <a:off x="6506546" y="478748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1" name="Ellipse 210"/>
            <p:cNvSpPr/>
            <p:nvPr/>
          </p:nvSpPr>
          <p:spPr>
            <a:xfrm>
              <a:off x="6506546" y="50851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2" name="Ellipse 211"/>
            <p:cNvSpPr/>
            <p:nvPr/>
          </p:nvSpPr>
          <p:spPr>
            <a:xfrm>
              <a:off x="6506546" y="53635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3" name="Ellipse 212"/>
            <p:cNvSpPr/>
            <p:nvPr/>
          </p:nvSpPr>
          <p:spPr>
            <a:xfrm>
              <a:off x="6506546" y="565157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4" name="Ellipse 213"/>
            <p:cNvSpPr/>
            <p:nvPr/>
          </p:nvSpPr>
          <p:spPr>
            <a:xfrm>
              <a:off x="6506546" y="59396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6" name="Ellipse 215"/>
            <p:cNvSpPr/>
            <p:nvPr/>
          </p:nvSpPr>
          <p:spPr>
            <a:xfrm>
              <a:off x="6804248" y="364502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7" name="Ellipse 216"/>
            <p:cNvSpPr/>
            <p:nvPr/>
          </p:nvSpPr>
          <p:spPr>
            <a:xfrm>
              <a:off x="6804248" y="392338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Ellipse 217"/>
            <p:cNvSpPr/>
            <p:nvPr/>
          </p:nvSpPr>
          <p:spPr>
            <a:xfrm>
              <a:off x="6804248" y="42114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Ellipse 218"/>
            <p:cNvSpPr/>
            <p:nvPr/>
          </p:nvSpPr>
          <p:spPr>
            <a:xfrm>
              <a:off x="6804248" y="449945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Ellipse 219"/>
            <p:cNvSpPr/>
            <p:nvPr/>
          </p:nvSpPr>
          <p:spPr>
            <a:xfrm>
              <a:off x="6804248" y="478748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1" name="Ellipse 220"/>
            <p:cNvSpPr/>
            <p:nvPr/>
          </p:nvSpPr>
          <p:spPr>
            <a:xfrm>
              <a:off x="6804248" y="50851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2" name="Ellipse 221"/>
            <p:cNvSpPr/>
            <p:nvPr/>
          </p:nvSpPr>
          <p:spPr>
            <a:xfrm>
              <a:off x="6804248" y="53635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" name="Ellipse 222"/>
            <p:cNvSpPr/>
            <p:nvPr/>
          </p:nvSpPr>
          <p:spPr>
            <a:xfrm>
              <a:off x="6804248" y="565157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" name="Ellipse 223"/>
            <p:cNvSpPr/>
            <p:nvPr/>
          </p:nvSpPr>
          <p:spPr>
            <a:xfrm>
              <a:off x="6804248" y="59396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" name="Ellipse 224"/>
            <p:cNvSpPr/>
            <p:nvPr/>
          </p:nvSpPr>
          <p:spPr>
            <a:xfrm>
              <a:off x="6804248" y="622764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" name="Ellipse 225"/>
            <p:cNvSpPr/>
            <p:nvPr/>
          </p:nvSpPr>
          <p:spPr>
            <a:xfrm>
              <a:off x="7082610" y="364502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" name="Ellipse 226"/>
            <p:cNvSpPr/>
            <p:nvPr/>
          </p:nvSpPr>
          <p:spPr>
            <a:xfrm>
              <a:off x="7082610" y="392338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" name="Ellipse 227"/>
            <p:cNvSpPr/>
            <p:nvPr/>
          </p:nvSpPr>
          <p:spPr>
            <a:xfrm>
              <a:off x="7082610" y="42114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" name="Ellipse 228"/>
            <p:cNvSpPr/>
            <p:nvPr/>
          </p:nvSpPr>
          <p:spPr>
            <a:xfrm>
              <a:off x="7082610" y="449945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" name="Ellipse 229"/>
            <p:cNvSpPr/>
            <p:nvPr/>
          </p:nvSpPr>
          <p:spPr>
            <a:xfrm>
              <a:off x="7082610" y="478748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1" name="Ellipse 230"/>
            <p:cNvSpPr/>
            <p:nvPr/>
          </p:nvSpPr>
          <p:spPr>
            <a:xfrm>
              <a:off x="7082610" y="50851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2" name="Ellipse 231"/>
            <p:cNvSpPr/>
            <p:nvPr/>
          </p:nvSpPr>
          <p:spPr>
            <a:xfrm>
              <a:off x="7082610" y="53635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3" name="Ellipse 232"/>
            <p:cNvSpPr/>
            <p:nvPr/>
          </p:nvSpPr>
          <p:spPr>
            <a:xfrm>
              <a:off x="7082610" y="565157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4" name="Ellipse 233"/>
            <p:cNvSpPr/>
            <p:nvPr/>
          </p:nvSpPr>
          <p:spPr>
            <a:xfrm>
              <a:off x="7082610" y="59396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5" name="Ellipse 234"/>
            <p:cNvSpPr/>
            <p:nvPr/>
          </p:nvSpPr>
          <p:spPr>
            <a:xfrm>
              <a:off x="7082610" y="622764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6" name="Ellipse 235"/>
            <p:cNvSpPr/>
            <p:nvPr/>
          </p:nvSpPr>
          <p:spPr>
            <a:xfrm>
              <a:off x="7380312" y="364502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7" name="Ellipse 236"/>
            <p:cNvSpPr/>
            <p:nvPr/>
          </p:nvSpPr>
          <p:spPr>
            <a:xfrm>
              <a:off x="7380312" y="392338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8" name="Ellipse 237"/>
            <p:cNvSpPr/>
            <p:nvPr/>
          </p:nvSpPr>
          <p:spPr>
            <a:xfrm>
              <a:off x="7380312" y="42114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9" name="Ellipse 238"/>
            <p:cNvSpPr/>
            <p:nvPr/>
          </p:nvSpPr>
          <p:spPr>
            <a:xfrm>
              <a:off x="7380312" y="449945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0" name="Ellipse 239"/>
            <p:cNvSpPr/>
            <p:nvPr/>
          </p:nvSpPr>
          <p:spPr>
            <a:xfrm>
              <a:off x="7380312" y="478748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1" name="Ellipse 240"/>
            <p:cNvSpPr/>
            <p:nvPr/>
          </p:nvSpPr>
          <p:spPr>
            <a:xfrm>
              <a:off x="7380312" y="50851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2" name="Ellipse 241"/>
            <p:cNvSpPr/>
            <p:nvPr/>
          </p:nvSpPr>
          <p:spPr>
            <a:xfrm>
              <a:off x="7380312" y="53635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3" name="Ellipse 242"/>
            <p:cNvSpPr/>
            <p:nvPr/>
          </p:nvSpPr>
          <p:spPr>
            <a:xfrm>
              <a:off x="7380312" y="565157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4" name="Ellipse 243"/>
            <p:cNvSpPr/>
            <p:nvPr/>
          </p:nvSpPr>
          <p:spPr>
            <a:xfrm>
              <a:off x="7380312" y="59396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5" name="Ellipse 244"/>
            <p:cNvSpPr/>
            <p:nvPr/>
          </p:nvSpPr>
          <p:spPr>
            <a:xfrm>
              <a:off x="7380312" y="622764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6" name="Ellipse 245"/>
            <p:cNvSpPr/>
            <p:nvPr/>
          </p:nvSpPr>
          <p:spPr>
            <a:xfrm>
              <a:off x="7658674" y="364502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7" name="Ellipse 246"/>
            <p:cNvSpPr/>
            <p:nvPr/>
          </p:nvSpPr>
          <p:spPr>
            <a:xfrm>
              <a:off x="7658674" y="392338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8" name="Ellipse 247"/>
            <p:cNvSpPr/>
            <p:nvPr/>
          </p:nvSpPr>
          <p:spPr>
            <a:xfrm>
              <a:off x="7658674" y="42114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9" name="Ellipse 248"/>
            <p:cNvSpPr/>
            <p:nvPr/>
          </p:nvSpPr>
          <p:spPr>
            <a:xfrm>
              <a:off x="7658674" y="449945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0" name="Ellipse 249"/>
            <p:cNvSpPr/>
            <p:nvPr/>
          </p:nvSpPr>
          <p:spPr>
            <a:xfrm>
              <a:off x="7658674" y="478748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1" name="Ellipse 250"/>
            <p:cNvSpPr/>
            <p:nvPr/>
          </p:nvSpPr>
          <p:spPr>
            <a:xfrm>
              <a:off x="7658674" y="50851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2" name="Ellipse 251"/>
            <p:cNvSpPr/>
            <p:nvPr/>
          </p:nvSpPr>
          <p:spPr>
            <a:xfrm>
              <a:off x="7658674" y="53635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3" name="Ellipse 252"/>
            <p:cNvSpPr/>
            <p:nvPr/>
          </p:nvSpPr>
          <p:spPr>
            <a:xfrm>
              <a:off x="7658674" y="565157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4" name="Ellipse 253"/>
            <p:cNvSpPr/>
            <p:nvPr/>
          </p:nvSpPr>
          <p:spPr>
            <a:xfrm>
              <a:off x="7658674" y="59396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5" name="Ellipse 254"/>
            <p:cNvSpPr/>
            <p:nvPr/>
          </p:nvSpPr>
          <p:spPr>
            <a:xfrm>
              <a:off x="7658674" y="622764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7" name="Ellipse 256"/>
            <p:cNvSpPr/>
            <p:nvPr/>
          </p:nvSpPr>
          <p:spPr>
            <a:xfrm>
              <a:off x="7956376" y="392338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8" name="Ellipse 257"/>
            <p:cNvSpPr/>
            <p:nvPr/>
          </p:nvSpPr>
          <p:spPr>
            <a:xfrm>
              <a:off x="7956376" y="42114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9" name="Ellipse 258"/>
            <p:cNvSpPr/>
            <p:nvPr/>
          </p:nvSpPr>
          <p:spPr>
            <a:xfrm>
              <a:off x="7956376" y="449945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0" name="Ellipse 259"/>
            <p:cNvSpPr/>
            <p:nvPr/>
          </p:nvSpPr>
          <p:spPr>
            <a:xfrm>
              <a:off x="7956376" y="478748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1" name="Ellipse 260"/>
            <p:cNvSpPr/>
            <p:nvPr/>
          </p:nvSpPr>
          <p:spPr>
            <a:xfrm>
              <a:off x="7956376" y="50851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2" name="Ellipse 261"/>
            <p:cNvSpPr/>
            <p:nvPr/>
          </p:nvSpPr>
          <p:spPr>
            <a:xfrm>
              <a:off x="7956376" y="53635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3" name="Ellipse 262"/>
            <p:cNvSpPr/>
            <p:nvPr/>
          </p:nvSpPr>
          <p:spPr>
            <a:xfrm>
              <a:off x="7956376" y="565157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6" name="Ellipse 265"/>
            <p:cNvSpPr/>
            <p:nvPr/>
          </p:nvSpPr>
          <p:spPr>
            <a:xfrm>
              <a:off x="8234738" y="364502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8" name="Ellipse 267"/>
            <p:cNvSpPr/>
            <p:nvPr/>
          </p:nvSpPr>
          <p:spPr>
            <a:xfrm>
              <a:off x="8234738" y="4211418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9" name="Ellipse 268"/>
            <p:cNvSpPr/>
            <p:nvPr/>
          </p:nvSpPr>
          <p:spPr>
            <a:xfrm>
              <a:off x="8234738" y="449945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0" name="Ellipse 269"/>
            <p:cNvSpPr/>
            <p:nvPr/>
          </p:nvSpPr>
          <p:spPr>
            <a:xfrm>
              <a:off x="8234738" y="4787482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1" name="Ellipse 270"/>
            <p:cNvSpPr/>
            <p:nvPr/>
          </p:nvSpPr>
          <p:spPr>
            <a:xfrm>
              <a:off x="8234738" y="5085184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2" name="Ellipse 271"/>
            <p:cNvSpPr/>
            <p:nvPr/>
          </p:nvSpPr>
          <p:spPr>
            <a:xfrm>
              <a:off x="8234738" y="536354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8234738" y="5939610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8" name="Ellipse 327"/>
            <p:cNvSpPr/>
            <p:nvPr/>
          </p:nvSpPr>
          <p:spPr>
            <a:xfrm>
              <a:off x="7791804" y="4786266"/>
              <a:ext cx="81678" cy="81678"/>
            </a:xfrm>
            <a:prstGeom prst="ellipse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6" name="Rectangle 345"/>
          <p:cNvSpPr/>
          <p:nvPr/>
        </p:nvSpPr>
        <p:spPr>
          <a:xfrm>
            <a:off x="6114650" y="3466651"/>
            <a:ext cx="545582" cy="493307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5" name="Ellipse 344"/>
          <p:cNvSpPr/>
          <p:nvPr/>
        </p:nvSpPr>
        <p:spPr>
          <a:xfrm>
            <a:off x="6337416" y="3672535"/>
            <a:ext cx="90176" cy="81536"/>
          </a:xfrm>
          <a:prstGeom prst="ellipse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436673" y="2014736"/>
            <a:ext cx="648072" cy="615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Rectangle 263"/>
          <p:cNvSpPr/>
          <p:nvPr/>
        </p:nvSpPr>
        <p:spPr>
          <a:xfrm>
            <a:off x="2749083" y="1464691"/>
            <a:ext cx="589156" cy="559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39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5" grpId="0" animBg="1"/>
      <p:bldP spid="4" grpId="0" animBg="1"/>
      <p:bldP spid="26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29305" y="987574"/>
            <a:ext cx="4085390" cy="2520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Motion </a:t>
            </a:r>
            <a:r>
              <a:rPr lang="fr-FR" dirty="0" err="1" smtClean="0"/>
              <a:t>operator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20" y="1059582"/>
            <a:ext cx="1802765" cy="1802765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2918197" y="1409431"/>
            <a:ext cx="4867287" cy="1306335"/>
            <a:chOff x="2916834" y="1013041"/>
            <a:chExt cx="4867287" cy="1306335"/>
          </a:xfrm>
        </p:grpSpPr>
        <p:cxnSp>
          <p:nvCxnSpPr>
            <p:cNvPr id="39" name="Connecteur droit 38"/>
            <p:cNvCxnSpPr/>
            <p:nvPr/>
          </p:nvCxnSpPr>
          <p:spPr>
            <a:xfrm rot="19800000">
              <a:off x="4970029" y="1239256"/>
              <a:ext cx="2448272" cy="108012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 flipV="1">
              <a:off x="3568327" y="1317272"/>
              <a:ext cx="1295676" cy="60340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9859">
              <a:off x="7293392" y="1445399"/>
              <a:ext cx="490729" cy="371857"/>
            </a:xfrm>
            <a:prstGeom prst="rect">
              <a:avLst/>
            </a:prstGeom>
          </p:spPr>
        </p:pic>
        <p:cxnSp>
          <p:nvCxnSpPr>
            <p:cNvPr id="42" name="Connecteur droit 41"/>
            <p:cNvCxnSpPr/>
            <p:nvPr/>
          </p:nvCxnSpPr>
          <p:spPr>
            <a:xfrm flipH="1" flipV="1">
              <a:off x="2916834" y="1013041"/>
              <a:ext cx="635259" cy="295842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SICPRET\Pictures\couch_moving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r="14172" b="28009"/>
          <a:stretch/>
        </p:blipFill>
        <p:spPr bwMode="auto">
          <a:xfrm>
            <a:off x="2521870" y="2676032"/>
            <a:ext cx="4113105" cy="21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452723" y="605781"/>
            <a:ext cx="1588914" cy="1330253"/>
            <a:chOff x="-632035" y="17103"/>
            <a:chExt cx="3096344" cy="2592288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-488019" y="1601279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880133" y="363782"/>
              <a:ext cx="0" cy="20172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rot="9000000">
              <a:off x="-589783" y="1662621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 rot="20091690">
              <a:off x="-75986" y="1127081"/>
              <a:ext cx="1900140" cy="89266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1000">
                  <a:schemeClr val="accent1">
                    <a:tint val="44500"/>
                    <a:satMod val="160000"/>
                    <a:alpha val="82000"/>
                  </a:schemeClr>
                </a:gs>
                <a:gs pos="100000">
                  <a:schemeClr val="accent1">
                    <a:tint val="23500"/>
                    <a:satMod val="160000"/>
                    <a:alpha val="3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922173" y="1583737"/>
              <a:ext cx="54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space</a:t>
              </a:r>
              <a:endParaRPr lang="en-US" sz="12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-632035" y="2332392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time</a:t>
              </a:r>
              <a:endParaRPr lang="en-US" sz="12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14062" y="17103"/>
              <a:ext cx="1018984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angle</a:t>
              </a:r>
              <a:endParaRPr lang="en-US" sz="1200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806193" y="2569994"/>
            <a:ext cx="853579" cy="645368"/>
            <a:chOff x="1276884" y="2463738"/>
            <a:chExt cx="1512168" cy="1143313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1276884" y="2571750"/>
              <a:ext cx="1512168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 smtClean="0"/>
                <a:t>Reflection</a:t>
              </a:r>
              <a:endParaRPr lang="fr-FR" sz="1100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1924956" y="246373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lèche vers le bas 48"/>
            <p:cNvSpPr/>
            <p:nvPr/>
          </p:nvSpPr>
          <p:spPr>
            <a:xfrm>
              <a:off x="1952613" y="3311956"/>
              <a:ext cx="180021" cy="295095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803138" y="1939903"/>
            <a:ext cx="853579" cy="726412"/>
            <a:chOff x="1276884" y="2312470"/>
            <a:chExt cx="1512168" cy="1286889"/>
          </a:xfrm>
        </p:grpSpPr>
        <p:grpSp>
          <p:nvGrpSpPr>
            <p:cNvPr id="51" name="Groupe 50"/>
            <p:cNvGrpSpPr/>
            <p:nvPr/>
          </p:nvGrpSpPr>
          <p:grpSpPr>
            <a:xfrm>
              <a:off x="1276884" y="2463738"/>
              <a:ext cx="1512168" cy="1135621"/>
              <a:chOff x="1276884" y="2463738"/>
              <a:chExt cx="1512168" cy="1135621"/>
            </a:xfrm>
          </p:grpSpPr>
          <p:sp>
            <p:nvSpPr>
              <p:cNvPr id="53" name="Rectangle à coins arrondis 52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/>
                  <a:t>Motion</a:t>
                </a:r>
                <a:endParaRPr lang="fr-FR" sz="1100" dirty="0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Flèche vers le bas 54"/>
              <p:cNvSpPr/>
              <p:nvPr/>
            </p:nvSpPr>
            <p:spPr>
              <a:xfrm>
                <a:off x="1955651" y="3304264"/>
                <a:ext cx="180021" cy="295095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1989732" y="2312470"/>
              <a:ext cx="85170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3869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Motion </a:t>
            </a:r>
            <a:r>
              <a:rPr lang="fr-FR" dirty="0" err="1" smtClean="0"/>
              <a:t>operator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29305" y="987574"/>
            <a:ext cx="4085390" cy="2520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5" y="1175134"/>
            <a:ext cx="1802765" cy="1802765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2918197" y="1409431"/>
            <a:ext cx="4867287" cy="1306335"/>
            <a:chOff x="2916834" y="1013041"/>
            <a:chExt cx="4867287" cy="1306335"/>
          </a:xfrm>
        </p:grpSpPr>
        <p:cxnSp>
          <p:nvCxnSpPr>
            <p:cNvPr id="7" name="Connecteur droit 6"/>
            <p:cNvCxnSpPr/>
            <p:nvPr/>
          </p:nvCxnSpPr>
          <p:spPr>
            <a:xfrm rot="19800000">
              <a:off x="4970029" y="1239256"/>
              <a:ext cx="2448272" cy="108012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H="1" flipV="1">
              <a:off x="3568327" y="1317272"/>
              <a:ext cx="1295676" cy="60340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9859">
              <a:off x="7293392" y="1445399"/>
              <a:ext cx="490729" cy="371857"/>
            </a:xfrm>
            <a:prstGeom prst="rect">
              <a:avLst/>
            </a:prstGeom>
          </p:spPr>
        </p:pic>
        <p:cxnSp>
          <p:nvCxnSpPr>
            <p:cNvPr id="10" name="Connecteur droit 9"/>
            <p:cNvCxnSpPr/>
            <p:nvPr/>
          </p:nvCxnSpPr>
          <p:spPr>
            <a:xfrm flipH="1" flipV="1">
              <a:off x="2916834" y="1013041"/>
              <a:ext cx="635259" cy="295842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 descr="C:\Users\SICPRET\Pictures\couc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r="14491" b="18967"/>
          <a:stretch/>
        </p:blipFill>
        <p:spPr bwMode="auto">
          <a:xfrm>
            <a:off x="2519771" y="2646387"/>
            <a:ext cx="4104457" cy="22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e 40"/>
          <p:cNvGrpSpPr/>
          <p:nvPr/>
        </p:nvGrpSpPr>
        <p:grpSpPr>
          <a:xfrm>
            <a:off x="452723" y="605781"/>
            <a:ext cx="1588914" cy="1330253"/>
            <a:chOff x="-632035" y="17103"/>
            <a:chExt cx="3096344" cy="2592288"/>
          </a:xfrm>
        </p:grpSpPr>
        <p:cxnSp>
          <p:nvCxnSpPr>
            <p:cNvPr id="50" name="Connecteur droit avec flèche 49"/>
            <p:cNvCxnSpPr/>
            <p:nvPr/>
          </p:nvCxnSpPr>
          <p:spPr>
            <a:xfrm>
              <a:off x="-488019" y="1601279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 flipV="1">
              <a:off x="880133" y="363782"/>
              <a:ext cx="0" cy="20172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rot="9000000">
              <a:off x="-589783" y="1662621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52"/>
            <p:cNvSpPr/>
            <p:nvPr/>
          </p:nvSpPr>
          <p:spPr>
            <a:xfrm rot="20091690">
              <a:off x="-75986" y="1127081"/>
              <a:ext cx="1900140" cy="89266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1000">
                  <a:schemeClr val="accent1">
                    <a:tint val="44500"/>
                    <a:satMod val="160000"/>
                    <a:alpha val="82000"/>
                  </a:schemeClr>
                </a:gs>
                <a:gs pos="100000">
                  <a:schemeClr val="accent1">
                    <a:tint val="23500"/>
                    <a:satMod val="160000"/>
                    <a:alpha val="3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1922173" y="1583737"/>
              <a:ext cx="54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space</a:t>
              </a:r>
              <a:endParaRPr lang="en-US" sz="12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-632035" y="2332392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time</a:t>
              </a:r>
              <a:endParaRPr lang="en-US" sz="12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914062" y="17103"/>
              <a:ext cx="1018984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angle</a:t>
              </a:r>
              <a:endParaRPr lang="en-US" sz="1200" dirty="0"/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457196" y="3665057"/>
            <a:ext cx="1588914" cy="1330253"/>
            <a:chOff x="-632035" y="17103"/>
            <a:chExt cx="3096344" cy="2592288"/>
          </a:xfrm>
        </p:grpSpPr>
        <p:cxnSp>
          <p:nvCxnSpPr>
            <p:cNvPr id="58" name="Connecteur droit avec flèche 57"/>
            <p:cNvCxnSpPr/>
            <p:nvPr/>
          </p:nvCxnSpPr>
          <p:spPr>
            <a:xfrm>
              <a:off x="-488019" y="1601279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 flipV="1">
              <a:off x="880133" y="363782"/>
              <a:ext cx="0" cy="20172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rot="9000000">
              <a:off x="-589783" y="1662621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e 60"/>
            <p:cNvSpPr/>
            <p:nvPr/>
          </p:nvSpPr>
          <p:spPr>
            <a:xfrm rot="20823121">
              <a:off x="-75986" y="1238078"/>
              <a:ext cx="1900140" cy="67066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1000">
                  <a:schemeClr val="accent1">
                    <a:tint val="44500"/>
                    <a:satMod val="160000"/>
                    <a:alpha val="82000"/>
                  </a:schemeClr>
                </a:gs>
                <a:gs pos="100000">
                  <a:schemeClr val="accent1">
                    <a:tint val="23500"/>
                    <a:satMod val="160000"/>
                    <a:alpha val="33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1922173" y="1583737"/>
              <a:ext cx="54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space</a:t>
              </a:r>
              <a:endParaRPr lang="en-US" sz="1200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-632035" y="2332392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time</a:t>
              </a:r>
              <a:endParaRPr lang="en-US" sz="1200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914062" y="17103"/>
              <a:ext cx="1018984" cy="5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angle</a:t>
              </a:r>
              <a:endParaRPr lang="en-US" sz="1200" dirty="0"/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808410" y="3124122"/>
            <a:ext cx="853579" cy="634009"/>
            <a:chOff x="1276884" y="2463738"/>
            <a:chExt cx="1512168" cy="1123187"/>
          </a:xfrm>
        </p:grpSpPr>
        <p:sp>
          <p:nvSpPr>
            <p:cNvPr id="66" name="Rectangle à coins arrondis 65"/>
            <p:cNvSpPr/>
            <p:nvPr/>
          </p:nvSpPr>
          <p:spPr>
            <a:xfrm>
              <a:off x="1276884" y="2571749"/>
              <a:ext cx="1512168" cy="7920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Inverse Motion</a:t>
              </a:r>
              <a:endParaRPr lang="fr-FR" sz="1100" dirty="0"/>
            </a:p>
          </p:txBody>
        </p:sp>
        <p:sp>
          <p:nvSpPr>
            <p:cNvPr id="67" name="Ellipse 66"/>
            <p:cNvSpPr/>
            <p:nvPr/>
          </p:nvSpPr>
          <p:spPr>
            <a:xfrm>
              <a:off x="1924956" y="246373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Flèche vers le bas 67"/>
            <p:cNvSpPr/>
            <p:nvPr/>
          </p:nvSpPr>
          <p:spPr>
            <a:xfrm>
              <a:off x="1942958" y="3291830"/>
              <a:ext cx="180020" cy="295095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806193" y="2569994"/>
            <a:ext cx="853579" cy="645368"/>
            <a:chOff x="1276884" y="2463738"/>
            <a:chExt cx="1512168" cy="1143313"/>
          </a:xfrm>
        </p:grpSpPr>
        <p:sp>
          <p:nvSpPr>
            <p:cNvPr id="70" name="Rectangle à coins arrondis 69"/>
            <p:cNvSpPr/>
            <p:nvPr/>
          </p:nvSpPr>
          <p:spPr>
            <a:xfrm>
              <a:off x="1276884" y="2571750"/>
              <a:ext cx="1512168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 smtClean="0"/>
                <a:t>Reflection</a:t>
              </a:r>
              <a:endParaRPr lang="fr-FR" sz="1100" dirty="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1924956" y="2463738"/>
              <a:ext cx="216024" cy="2160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Flèche vers le bas 71"/>
            <p:cNvSpPr/>
            <p:nvPr/>
          </p:nvSpPr>
          <p:spPr>
            <a:xfrm>
              <a:off x="1952613" y="3311956"/>
              <a:ext cx="180021" cy="295095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803138" y="1939903"/>
            <a:ext cx="853579" cy="726412"/>
            <a:chOff x="1276884" y="2312470"/>
            <a:chExt cx="1512168" cy="1286889"/>
          </a:xfrm>
        </p:grpSpPr>
        <p:grpSp>
          <p:nvGrpSpPr>
            <p:cNvPr id="74" name="Groupe 73"/>
            <p:cNvGrpSpPr/>
            <p:nvPr/>
          </p:nvGrpSpPr>
          <p:grpSpPr>
            <a:xfrm>
              <a:off x="1276884" y="2463738"/>
              <a:ext cx="1512168" cy="1135621"/>
              <a:chOff x="1276884" y="2463738"/>
              <a:chExt cx="1512168" cy="1135621"/>
            </a:xfrm>
          </p:grpSpPr>
          <p:sp>
            <p:nvSpPr>
              <p:cNvPr id="76" name="Rectangle à coins arrondis 75"/>
              <p:cNvSpPr/>
              <p:nvPr/>
            </p:nvSpPr>
            <p:spPr>
              <a:xfrm>
                <a:off x="1276884" y="2571750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 smtClean="0"/>
                  <a:t>Motion</a:t>
                </a:r>
                <a:endParaRPr lang="fr-FR" sz="1100" dirty="0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1924956" y="2463738"/>
                <a:ext cx="216024" cy="21602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Flèche vers le bas 77"/>
              <p:cNvSpPr/>
              <p:nvPr/>
            </p:nvSpPr>
            <p:spPr>
              <a:xfrm>
                <a:off x="1955651" y="3304264"/>
                <a:ext cx="180021" cy="295095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1989732" y="2312470"/>
              <a:ext cx="85170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5151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Accumulate</a:t>
            </a:r>
            <a:r>
              <a:rPr lang="fr-FR" dirty="0" smtClean="0"/>
              <a:t> covariance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42" y="1050057"/>
            <a:ext cx="3920022" cy="39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4"/>
          <p:cNvCxnSpPr/>
          <p:nvPr/>
        </p:nvCxnSpPr>
        <p:spPr>
          <a:xfrm flipH="1">
            <a:off x="5188482" y="1635646"/>
            <a:ext cx="1872209" cy="244827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188482" y="2643758"/>
            <a:ext cx="2952328" cy="144016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859">
            <a:off x="7941031" y="2453214"/>
            <a:ext cx="405561" cy="307320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flipH="1">
            <a:off x="5188482" y="1635646"/>
            <a:ext cx="1296144" cy="244827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467544" y="1491630"/>
            <a:ext cx="1136114" cy="1209282"/>
            <a:chOff x="10424160" y="3194280"/>
            <a:chExt cx="1423799" cy="137772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Forme libre 22"/>
            <p:cNvSpPr/>
            <p:nvPr/>
          </p:nvSpPr>
          <p:spPr>
            <a:xfrm>
              <a:off x="10560240" y="3890160"/>
              <a:ext cx="1005840" cy="8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90205" y="1681508"/>
            <a:ext cx="2435363" cy="235654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Forme libre 25"/>
          <p:cNvSpPr/>
          <p:nvPr/>
        </p:nvSpPr>
        <p:spPr>
          <a:xfrm rot="20700000">
            <a:off x="2422966" y="2804026"/>
            <a:ext cx="1720457" cy="2783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66C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55776" y="4011910"/>
            <a:ext cx="1485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final covariance</a:t>
            </a:r>
            <a:endParaRPr lang="en-US" sz="1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39442" y="1592213"/>
            <a:ext cx="400110" cy="11146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 smtClean="0"/>
              <a:t>first light </a:t>
            </a:r>
            <a:r>
              <a:rPr lang="fr-FR" sz="1400" dirty="0" err="1" smtClean="0"/>
              <a:t>path</a:t>
            </a:r>
            <a:endParaRPr lang="en-US" sz="1400" dirty="0"/>
          </a:p>
        </p:txBody>
      </p:sp>
      <p:grpSp>
        <p:nvGrpSpPr>
          <p:cNvPr id="29" name="Groupe 28"/>
          <p:cNvGrpSpPr/>
          <p:nvPr/>
        </p:nvGrpSpPr>
        <p:grpSpPr>
          <a:xfrm>
            <a:off x="467544" y="3253262"/>
            <a:ext cx="1136114" cy="1209282"/>
            <a:chOff x="10424160" y="3194280"/>
            <a:chExt cx="1423799" cy="1377720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424160" y="3194280"/>
              <a:ext cx="1423799" cy="1377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Forme libre 30"/>
            <p:cNvSpPr/>
            <p:nvPr/>
          </p:nvSpPr>
          <p:spPr>
            <a:xfrm rot="19800000">
              <a:off x="10560239" y="3890160"/>
              <a:ext cx="1005839" cy="8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66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139442" y="3238872"/>
            <a:ext cx="400110" cy="13474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 smtClean="0"/>
              <a:t>second light </a:t>
            </a:r>
            <a:r>
              <a:rPr lang="fr-FR" sz="1400" dirty="0" err="1" smtClean="0"/>
              <a:t>path</a:t>
            </a:r>
            <a:endParaRPr lang="en-US" sz="1400" dirty="0"/>
          </a:p>
        </p:txBody>
      </p:sp>
      <p:sp>
        <p:nvSpPr>
          <p:cNvPr id="34" name="Plus 33"/>
          <p:cNvSpPr/>
          <p:nvPr/>
        </p:nvSpPr>
        <p:spPr>
          <a:xfrm>
            <a:off x="737995" y="2759199"/>
            <a:ext cx="474012" cy="430920"/>
          </a:xfrm>
          <a:prstGeom prst="mathPlus">
            <a:avLst>
              <a:gd name="adj1" fmla="val 1935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9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32" grpId="0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303748" y="771550"/>
            <a:ext cx="4536504" cy="3816424"/>
            <a:chOff x="4139952" y="1059583"/>
            <a:chExt cx="4536504" cy="3816424"/>
          </a:xfrm>
        </p:grpSpPr>
        <p:cxnSp>
          <p:nvCxnSpPr>
            <p:cNvPr id="24" name="Connecteur droit avec flèche 23"/>
            <p:cNvCxnSpPr/>
            <p:nvPr/>
          </p:nvCxnSpPr>
          <p:spPr>
            <a:xfrm flipV="1">
              <a:off x="6622100" y="3687735"/>
              <a:ext cx="0" cy="3149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en angle 8"/>
            <p:cNvCxnSpPr>
              <a:stCxn id="19" idx="2"/>
              <a:endCxn id="20" idx="0"/>
            </p:cNvCxnSpPr>
            <p:nvPr/>
          </p:nvCxnSpPr>
          <p:spPr>
            <a:xfrm rot="5400000">
              <a:off x="5616117" y="1311610"/>
              <a:ext cx="360040" cy="1296144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en angle 10"/>
            <p:cNvCxnSpPr>
              <a:stCxn id="19" idx="2"/>
              <a:endCxn id="21" idx="0"/>
            </p:cNvCxnSpPr>
            <p:nvPr/>
          </p:nvCxnSpPr>
          <p:spPr>
            <a:xfrm rot="16200000" flipH="1">
              <a:off x="6822251" y="1401620"/>
              <a:ext cx="360040" cy="1116124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20" idx="2"/>
            </p:cNvCxnSpPr>
            <p:nvPr/>
          </p:nvCxnSpPr>
          <p:spPr>
            <a:xfrm>
              <a:off x="5148064" y="2859783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7560332" y="2868167"/>
              <a:ext cx="0" cy="12877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5508104" y="3845230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076056" y="1059583"/>
              <a:ext cx="2736304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Accumulate</a:t>
              </a:r>
              <a:r>
                <a:rPr lang="fr-FR" dirty="0" smtClean="0"/>
                <a:t> 5D Covariance </a:t>
              </a:r>
            </a:p>
            <a:p>
              <a:pPr algn="ctr"/>
              <a:r>
                <a:rPr lang="fr-FR" dirty="0" smtClean="0"/>
                <a:t>in </a:t>
              </a:r>
              <a:r>
                <a:rPr lang="fr-FR" dirty="0" err="1" smtClean="0"/>
                <a:t>screen</a:t>
              </a:r>
              <a:r>
                <a:rPr lang="fr-FR" dirty="0" smtClean="0"/>
                <a:t> </a:t>
              </a:r>
              <a:r>
                <a:rPr lang="fr-FR" dirty="0" err="1" smtClean="0"/>
                <a:t>space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39952" y="2139703"/>
              <a:ext cx="2016224" cy="7200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Estimate</a:t>
              </a:r>
              <a:r>
                <a:rPr lang="fr-FR" dirty="0"/>
                <a:t> 5D </a:t>
              </a:r>
            </a:p>
            <a:p>
              <a:pPr algn="ctr"/>
              <a:r>
                <a:rPr lang="fr-FR" dirty="0" err="1"/>
                <a:t>sampling</a:t>
              </a:r>
              <a:r>
                <a:rPr lang="fr-FR" dirty="0"/>
                <a:t> </a:t>
              </a:r>
              <a:r>
                <a:rPr lang="fr-FR" dirty="0" err="1"/>
                <a:t>density</a:t>
              </a:r>
              <a:endParaRPr lang="fr-FR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44208" y="2139703"/>
              <a:ext cx="2232248" cy="7200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Estimate</a:t>
              </a:r>
              <a:r>
                <a:rPr lang="fr-FR" dirty="0"/>
                <a:t> 2D reconstruction </a:t>
              </a:r>
              <a:r>
                <a:rPr lang="fr-FR" dirty="0" err="1"/>
                <a:t>filters</a:t>
              </a:r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39952" y="4155927"/>
              <a:ext cx="4536504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Reconstruct</a:t>
              </a:r>
              <a:r>
                <a:rPr lang="fr-FR" dirty="0" smtClean="0"/>
                <a:t> image</a:t>
              </a:r>
              <a:endParaRPr lang="fr-FR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39952" y="3147814"/>
              <a:ext cx="2736304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Acquire</a:t>
              </a:r>
              <a:r>
                <a:rPr lang="fr-FR" dirty="0" smtClean="0"/>
                <a:t> </a:t>
              </a:r>
              <a:r>
                <a:rPr lang="fr-FR" dirty="0"/>
                <a:t>5D </a:t>
              </a:r>
              <a:r>
                <a:rPr lang="fr-FR" dirty="0" err="1"/>
                <a:t>samples</a:t>
              </a:r>
              <a:endParaRPr lang="fr-FR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55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Using</a:t>
            </a:r>
            <a:r>
              <a:rPr lang="fr-FR" dirty="0" smtClean="0"/>
              <a:t> covariance 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5626968" cy="3394472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/>
              <a:t>How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extract</a:t>
            </a:r>
            <a:r>
              <a:rPr lang="fr-FR" sz="2400" dirty="0" smtClean="0"/>
              <a:t> </a:t>
            </a:r>
            <a:r>
              <a:rPr lang="fr-FR" sz="2400" dirty="0" err="1" smtClean="0"/>
              <a:t>bandwidth</a:t>
            </a:r>
            <a:r>
              <a:rPr lang="fr-FR" sz="2400" dirty="0" smtClean="0"/>
              <a:t> ?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err="1" smtClean="0"/>
              <a:t>Using</a:t>
            </a:r>
            <a:r>
              <a:rPr lang="fr-FR" sz="1800" dirty="0" smtClean="0"/>
              <a:t> the volume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err="1" smtClean="0"/>
              <a:t>Determinant</a:t>
            </a:r>
            <a:r>
              <a:rPr lang="fr-FR" sz="1800" dirty="0" smtClean="0"/>
              <a:t> of the covariance</a:t>
            </a:r>
            <a:br>
              <a:rPr lang="fr-FR" sz="1800" dirty="0" smtClean="0"/>
            </a:b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How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estimate</a:t>
            </a:r>
            <a:r>
              <a:rPr lang="fr-FR" sz="2400" dirty="0" smtClean="0"/>
              <a:t> the </a:t>
            </a:r>
            <a:r>
              <a:rPr lang="fr-FR" sz="2400" dirty="0" err="1" smtClean="0"/>
              <a:t>filter</a:t>
            </a:r>
            <a:r>
              <a:rPr lang="fr-FR" sz="2400" dirty="0" smtClean="0"/>
              <a:t> ?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err="1" smtClean="0"/>
              <a:t>Frequency</a:t>
            </a:r>
            <a:r>
              <a:rPr lang="fr-FR" sz="1800" dirty="0" smtClean="0"/>
              <a:t> </a:t>
            </a:r>
            <a:r>
              <a:rPr lang="fr-FR" sz="1800" dirty="0" err="1" smtClean="0"/>
              <a:t>analysis</a:t>
            </a:r>
            <a:r>
              <a:rPr lang="fr-FR" sz="1800" dirty="0" smtClean="0"/>
              <a:t> of </a:t>
            </a:r>
            <a:r>
              <a:rPr lang="fr-FR" sz="1800" dirty="0" err="1" smtClean="0"/>
              <a:t>integration</a:t>
            </a:r>
            <a:r>
              <a:rPr lang="fr-FR" sz="1800" dirty="0" smtClean="0"/>
              <a:t> [</a:t>
            </a:r>
            <a:r>
              <a:rPr lang="fr-FR" sz="1800" dirty="0" smtClean="0">
                <a:solidFill>
                  <a:schemeClr val="tx2"/>
                </a:solidFill>
              </a:rPr>
              <a:t>Durand 2011</a:t>
            </a:r>
            <a:r>
              <a:rPr lang="fr-FR" sz="1800" dirty="0" smtClean="0"/>
              <a:t>]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err="1" smtClean="0"/>
              <a:t>Slicing</a:t>
            </a:r>
            <a:r>
              <a:rPr lang="fr-FR" sz="1800" dirty="0" smtClean="0"/>
              <a:t> the </a:t>
            </a:r>
            <a:r>
              <a:rPr lang="fr-FR" sz="1800" dirty="0" err="1" smtClean="0"/>
              <a:t>equivalent</a:t>
            </a:r>
            <a:r>
              <a:rPr lang="fr-FR" sz="1800" dirty="0" smtClean="0"/>
              <a:t> </a:t>
            </a:r>
            <a:r>
              <a:rPr lang="fr-FR" sz="1800" dirty="0" err="1" smtClean="0"/>
              <a:t>Gaussian</a:t>
            </a:r>
            <a:endParaRPr lang="fr-FR" sz="18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868144" y="3003798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16200000">
            <a:off x="5868143" y="2931790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9000000">
            <a:off x="5766380" y="3065140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 rot="20091690">
            <a:off x="6280177" y="2529600"/>
            <a:ext cx="1900140" cy="89266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1000">
                <a:schemeClr val="accent1">
                  <a:tint val="44500"/>
                  <a:satMod val="160000"/>
                  <a:alpha val="82000"/>
                </a:schemeClr>
              </a:gs>
              <a:gs pos="100000">
                <a:schemeClr val="accent1">
                  <a:tint val="23500"/>
                  <a:satMod val="160000"/>
                  <a:alpha val="33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7081574" y="2499742"/>
            <a:ext cx="317788" cy="9361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8278336" y="2986256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space</a:t>
            </a:r>
            <a:endParaRPr lang="en-US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724128" y="3734911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time</a:t>
            </a:r>
            <a:endParaRPr lang="en-US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270224" y="1419622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space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372200" y="3066514"/>
                <a:ext cx="389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066514"/>
                <a:ext cx="38914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7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303748" y="771550"/>
            <a:ext cx="4536504" cy="3816424"/>
            <a:chOff x="4139952" y="1059583"/>
            <a:chExt cx="4536504" cy="3816424"/>
          </a:xfrm>
        </p:grpSpPr>
        <p:cxnSp>
          <p:nvCxnSpPr>
            <p:cNvPr id="24" name="Connecteur droit avec flèche 23"/>
            <p:cNvCxnSpPr/>
            <p:nvPr/>
          </p:nvCxnSpPr>
          <p:spPr>
            <a:xfrm flipV="1">
              <a:off x="6622100" y="3687735"/>
              <a:ext cx="0" cy="3149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en angle 8"/>
            <p:cNvCxnSpPr>
              <a:stCxn id="19" idx="2"/>
              <a:endCxn id="20" idx="0"/>
            </p:cNvCxnSpPr>
            <p:nvPr/>
          </p:nvCxnSpPr>
          <p:spPr>
            <a:xfrm rot="5400000">
              <a:off x="5616117" y="1311610"/>
              <a:ext cx="360040" cy="1296144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en angle 10"/>
            <p:cNvCxnSpPr>
              <a:stCxn id="19" idx="2"/>
              <a:endCxn id="21" idx="0"/>
            </p:cNvCxnSpPr>
            <p:nvPr/>
          </p:nvCxnSpPr>
          <p:spPr>
            <a:xfrm rot="16200000" flipH="1">
              <a:off x="6822251" y="1401620"/>
              <a:ext cx="360040" cy="1116124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20" idx="2"/>
            </p:cNvCxnSpPr>
            <p:nvPr/>
          </p:nvCxnSpPr>
          <p:spPr>
            <a:xfrm>
              <a:off x="5148064" y="2859783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7560332" y="2868167"/>
              <a:ext cx="0" cy="12877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5508104" y="3845230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076056" y="1059583"/>
              <a:ext cx="2736304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Accumulate</a:t>
              </a:r>
              <a:r>
                <a:rPr lang="fr-FR" dirty="0" smtClean="0"/>
                <a:t> 5D Covariance </a:t>
              </a:r>
            </a:p>
            <a:p>
              <a:pPr algn="ctr"/>
              <a:r>
                <a:rPr lang="fr-FR" dirty="0" smtClean="0"/>
                <a:t>in </a:t>
              </a:r>
              <a:r>
                <a:rPr lang="fr-FR" dirty="0" err="1" smtClean="0"/>
                <a:t>screen</a:t>
              </a:r>
              <a:r>
                <a:rPr lang="fr-FR" dirty="0" smtClean="0"/>
                <a:t> </a:t>
              </a:r>
              <a:r>
                <a:rPr lang="fr-FR" dirty="0" err="1" smtClean="0"/>
                <a:t>space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39952" y="2139703"/>
              <a:ext cx="2016224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Estimate</a:t>
              </a:r>
              <a:r>
                <a:rPr lang="fr-FR" dirty="0"/>
                <a:t> 5D </a:t>
              </a:r>
            </a:p>
            <a:p>
              <a:pPr algn="ctr"/>
              <a:r>
                <a:rPr lang="fr-FR" dirty="0" err="1"/>
                <a:t>sampling</a:t>
              </a:r>
              <a:r>
                <a:rPr lang="fr-FR" dirty="0"/>
                <a:t> </a:t>
              </a:r>
              <a:r>
                <a:rPr lang="fr-FR" dirty="0" err="1"/>
                <a:t>density</a:t>
              </a:r>
              <a:endParaRPr lang="fr-FR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44208" y="2139703"/>
              <a:ext cx="2232248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Estimate</a:t>
              </a:r>
              <a:r>
                <a:rPr lang="fr-FR" dirty="0"/>
                <a:t> 2D reconstruction </a:t>
              </a:r>
              <a:r>
                <a:rPr lang="fr-FR" dirty="0" err="1"/>
                <a:t>filters</a:t>
              </a:r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39952" y="4155927"/>
              <a:ext cx="4536504" cy="7200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Reconstruct</a:t>
              </a:r>
              <a:r>
                <a:rPr lang="fr-FR" dirty="0" smtClean="0"/>
                <a:t> image</a:t>
              </a:r>
              <a:endParaRPr lang="fr-FR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39952" y="3147814"/>
              <a:ext cx="2736304" cy="7200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Acquire</a:t>
              </a:r>
              <a:r>
                <a:rPr lang="fr-FR" dirty="0" smtClean="0"/>
                <a:t> 5D </a:t>
              </a:r>
              <a:r>
                <a:rPr lang="fr-FR" dirty="0" err="1" smtClean="0"/>
                <a:t>samples</a:t>
              </a:r>
              <a:endParaRPr lang="fr-FR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55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Implementation</a:t>
            </a:r>
            <a:r>
              <a:rPr lang="fr-FR" dirty="0" smtClean="0"/>
              <a:t> </a:t>
            </a:r>
            <a:r>
              <a:rPr lang="fr-FR" dirty="0" err="1" smtClean="0"/>
              <a:t>details</a:t>
            </a:r>
            <a:r>
              <a:rPr lang="fr-FR" dirty="0" smtClean="0"/>
              <a:t>: occlusion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200151"/>
            <a:ext cx="5338936" cy="3394472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/>
              <a:t>Occlusion </a:t>
            </a:r>
            <a:r>
              <a:rPr lang="fr-FR" sz="2400" dirty="0" err="1" smtClean="0"/>
              <a:t>using</a:t>
            </a:r>
            <a:r>
              <a:rPr lang="fr-FR" sz="2400" dirty="0" smtClean="0"/>
              <a:t> a </a:t>
            </a:r>
            <a:r>
              <a:rPr lang="fr-FR" sz="2400" dirty="0" err="1" smtClean="0"/>
              <a:t>voxelized</a:t>
            </a:r>
            <a:r>
              <a:rPr lang="fr-FR" sz="2400" dirty="0" smtClean="0"/>
              <a:t> </a:t>
            </a:r>
            <a:r>
              <a:rPr lang="fr-FR" sz="2400" dirty="0" err="1" smtClean="0"/>
              <a:t>scene</a:t>
            </a:r>
            <a:endParaRPr lang="fr-FR" sz="2400" dirty="0" smtClean="0"/>
          </a:p>
          <a:p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Use the 3x3 covariance of </a:t>
            </a:r>
            <a:r>
              <a:rPr lang="fr-FR" sz="2400" dirty="0" err="1" smtClean="0"/>
              <a:t>normals</a:t>
            </a:r>
            <a:r>
              <a:rPr lang="fr-FR" sz="2400" dirty="0" smtClean="0"/>
              <a:t> distribution</a:t>
            </a:r>
          </a:p>
          <a:p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 err="1" smtClean="0"/>
              <a:t>Evaluate</a:t>
            </a:r>
            <a:r>
              <a:rPr lang="fr-FR" sz="2400" dirty="0" smtClean="0"/>
              <a:t> </a:t>
            </a:r>
            <a:r>
              <a:rPr lang="fr-FR" sz="2400" dirty="0" err="1" smtClean="0"/>
              <a:t>using</a:t>
            </a:r>
            <a:r>
              <a:rPr lang="fr-FR" sz="2400" dirty="0" smtClean="0"/>
              <a:t> ray </a:t>
            </a:r>
            <a:r>
              <a:rPr lang="fr-FR" sz="2400" dirty="0" err="1" smtClean="0"/>
              <a:t>marching</a:t>
            </a:r>
            <a:endParaRPr lang="en-US" sz="2400" dirty="0"/>
          </a:p>
        </p:txBody>
      </p:sp>
      <p:pic>
        <p:nvPicPr>
          <p:cNvPr id="5" name="Picture 2" descr="C:\Users\SICPRET\Desktop\Work\covariance_tracing\Paper\figs\voxel_grid_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2" b="17466"/>
          <a:stretch/>
        </p:blipFill>
        <p:spPr bwMode="auto">
          <a:xfrm>
            <a:off x="6012160" y="1746129"/>
            <a:ext cx="2749635" cy="219377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7000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0" name="Picture 144" descr="C:\Users\SICPRET\Desktop\Work\covariance_tracing\Paper\results\chopper_cov_zoom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83" y="1131591"/>
            <a:ext cx="1871621" cy="177804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1" name="Picture 145" descr="C:\Users\SICPRET\Desktop\Work\covariance_tracing\Paper\results\chopper_ref_zoom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15" y="3120557"/>
            <a:ext cx="1871621" cy="177804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8" name="Picture 142" descr="C:\Users\SICPRET\Desktop\Work\covariance_tracing\Paper\results\chopper_cov_zoom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83" y="1131591"/>
            <a:ext cx="1871621" cy="177804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" name="Picture 143" descr="C:\Users\SICPRET\Desktop\Work\covariance_tracing\Paper\results\chopper_ref_zoom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15" y="3120557"/>
            <a:ext cx="1871621" cy="177804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3" name="Picture 147" descr="C:\Users\SICPRET\Desktop\Work\covariance_tracing\Paper\results\chopper_ref_zoom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"/>
          <a:stretch/>
        </p:blipFill>
        <p:spPr bwMode="auto">
          <a:xfrm>
            <a:off x="6463316" y="3104948"/>
            <a:ext cx="1888275" cy="181149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4" name="Picture 148" descr="C:\Users\SICPRET\Desktop\Work\covariance_tracing\Paper\results\chopper_cov_zoom3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t="2448" r="463" b="2448"/>
          <a:stretch/>
        </p:blipFill>
        <p:spPr bwMode="auto">
          <a:xfrm>
            <a:off x="6463317" y="1113722"/>
            <a:ext cx="1888275" cy="181377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3" name="Picture 137" descr="C:\Users\SICPRET\Desktop\Work\covariance_tracing\Paper\results\chopper_cov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7" y="1073008"/>
            <a:ext cx="3935951" cy="37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5" name="Picture 139" descr="C:\Users\SICPRET\Desktop\Work\covariance_tracing\Paper\results\chopper_filters_zoom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42" y="1066879"/>
            <a:ext cx="1190215" cy="11902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6" name="Picture 140" descr="C:\Users\SICPRET\Desktop\Work\covariance_tracing\Paper\results\chopper_filters_zoom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40" y="2380984"/>
            <a:ext cx="1190730" cy="119073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7" name="Picture 141" descr="C:\Users\SICPRET\Desktop\Work\covariance_tracing\Paper\results\chopper_filters_zoom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11" y="3681777"/>
            <a:ext cx="1187022" cy="118702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6637" y="1073083"/>
            <a:ext cx="495055" cy="4734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501772" y="3268474"/>
            <a:ext cx="495055" cy="47340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964433" y="3178335"/>
            <a:ext cx="450050" cy="43036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375206" y="1580486"/>
            <a:ext cx="315471" cy="1010341"/>
          </a:xfrm>
          <a:prstGeom prst="rect">
            <a:avLst/>
          </a:prstGeom>
          <a:noFill/>
        </p:spPr>
        <p:txBody>
          <a:bodyPr vert="vert" wrap="none" lIns="57150" tIns="28575" rIns="57150" bIns="28575" rtlCol="0">
            <a:spAutoFit/>
          </a:bodyPr>
          <a:lstStyle/>
          <a:p>
            <a:r>
              <a:rPr lang="fr-FR" sz="1300" dirty="0"/>
              <a:t>Our </a:t>
            </a:r>
            <a:r>
              <a:rPr lang="fr-FR" sz="1300" dirty="0" err="1"/>
              <a:t>algorithm</a:t>
            </a:r>
            <a:endParaRPr lang="fr-FR" sz="13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370498" y="3208837"/>
            <a:ext cx="315471" cy="1678986"/>
          </a:xfrm>
          <a:prstGeom prst="rect">
            <a:avLst/>
          </a:prstGeom>
          <a:noFill/>
        </p:spPr>
        <p:txBody>
          <a:bodyPr vert="vert" wrap="none" lIns="57150" tIns="28575" rIns="57150" bIns="28575" rtlCol="0">
            <a:spAutoFit/>
          </a:bodyPr>
          <a:lstStyle/>
          <a:p>
            <a:pPr algn="ctr"/>
            <a:r>
              <a:rPr lang="fr-FR" sz="1300" dirty="0" err="1"/>
              <a:t>Equal</a:t>
            </a:r>
            <a:r>
              <a:rPr lang="fr-FR" sz="1300" dirty="0"/>
              <a:t> time Monte-Carlo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: the </a:t>
            </a:r>
            <a:r>
              <a:rPr lang="fr-FR" dirty="0" err="1" smtClean="0"/>
              <a:t>helicopter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36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51218" y="3413200"/>
            <a:ext cx="1048760" cy="104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50373" y="2293426"/>
            <a:ext cx="1048760" cy="104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216339" y="2293426"/>
            <a:ext cx="1048760" cy="104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648291" y="1206633"/>
            <a:ext cx="3091509" cy="32230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rme libre 9"/>
          <p:cNvSpPr/>
          <p:nvPr/>
        </p:nvSpPr>
        <p:spPr>
          <a:xfrm>
            <a:off x="3145530" y="3728457"/>
            <a:ext cx="291773" cy="28873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67500" tIns="39375" rIns="67500" bIns="39375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6443275" y="3408468"/>
            <a:ext cx="1061439" cy="104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67500" tIns="39375" rIns="67500" bIns="39375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212282" y="3413200"/>
            <a:ext cx="1048760" cy="104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rme libre 10"/>
          <p:cNvSpPr/>
          <p:nvPr/>
        </p:nvSpPr>
        <p:spPr>
          <a:xfrm>
            <a:off x="5203155" y="3408468"/>
            <a:ext cx="1061439" cy="104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67500" tIns="39375" rIns="67500" bIns="39375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6443275" y="2281087"/>
            <a:ext cx="1061439" cy="104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FFFF00"/>
            </a:solidFill>
            <a:prstDash val="solid"/>
          </a:ln>
        </p:spPr>
        <p:txBody>
          <a:bodyPr vert="horz" wrap="none" lIns="67500" tIns="39375" rIns="67500" bIns="39375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5203155" y="2281087"/>
            <a:ext cx="1061439" cy="104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FFFF00"/>
            </a:solidFill>
            <a:prstDash val="solid"/>
          </a:ln>
        </p:spPr>
        <p:txBody>
          <a:bodyPr vert="horz" wrap="none" lIns="67500" tIns="39375" rIns="67500" bIns="39375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203155" y="1176595"/>
            <a:ext cx="2301559" cy="1048760"/>
            <a:chOff x="8325045" y="2890664"/>
            <a:chExt cx="3682494" cy="167801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10309237" y="2890664"/>
              <a:ext cx="1698302" cy="16780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10">
              <a:lum/>
              <a:alphaModFix/>
            </a:blip>
            <a:srcRect/>
            <a:stretch>
              <a:fillRect/>
            </a:stretch>
          </p:blipFill>
          <p:spPr>
            <a:xfrm>
              <a:off x="8325045" y="2890664"/>
              <a:ext cx="1703170" cy="16780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Forme libre 13"/>
            <p:cNvSpPr/>
            <p:nvPr/>
          </p:nvSpPr>
          <p:spPr>
            <a:xfrm>
              <a:off x="10309237" y="2890664"/>
              <a:ext cx="1698302" cy="165232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rgbClr val="FF00FF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8325045" y="2890664"/>
              <a:ext cx="1698302" cy="165232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rgbClr val="FF00FF"/>
              </a:solidFill>
              <a:prstDash val="solid"/>
            </a:ln>
          </p:spPr>
          <p:txBody>
            <a:bodyPr vert="horz" wrap="none" lIns="108000" tIns="63000" rIns="108000" bIns="63000" anchor="ctr" anchorCtr="0" compatLnSpc="0"/>
            <a:lstStyle/>
            <a:p>
              <a:pPr hangingPunct="0"/>
              <a:endParaRPr lang="en-US" sz="1100">
                <a:latin typeface="Arial" pitchFamily="18"/>
                <a:ea typeface="WenQuanYi Zen Hei" pitchFamily="2"/>
                <a:cs typeface="FreeSans" pitchFamily="2"/>
              </a:endParaRPr>
            </a:p>
          </p:txBody>
        </p:sp>
      </p:grpSp>
      <p:sp>
        <p:nvSpPr>
          <p:cNvPr id="16" name="Forme libre 15"/>
          <p:cNvSpPr/>
          <p:nvPr/>
        </p:nvSpPr>
        <p:spPr>
          <a:xfrm>
            <a:off x="2538317" y="2624589"/>
            <a:ext cx="236157" cy="233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FFFF00"/>
            </a:solidFill>
            <a:prstDash val="solid"/>
          </a:ln>
        </p:spPr>
        <p:txBody>
          <a:bodyPr vert="horz" wrap="none" lIns="67500" tIns="39375" rIns="67500" bIns="39375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3484635" y="1733378"/>
            <a:ext cx="271657" cy="26878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FF00FF"/>
            </a:solidFill>
            <a:prstDash val="solid"/>
          </a:ln>
        </p:spPr>
        <p:txBody>
          <a:bodyPr vert="horz" wrap="none" lIns="67500" tIns="39375" rIns="67500" bIns="39375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99639" y="4465666"/>
            <a:ext cx="814944" cy="229026"/>
          </a:xfrm>
          <a:prstGeom prst="rect">
            <a:avLst/>
          </a:prstGeom>
          <a:noFill/>
          <a:ln>
            <a:noFill/>
          </a:ln>
        </p:spPr>
        <p:txBody>
          <a:bodyPr vert="horz" wrap="none" lIns="56250" tIns="28125" rIns="56250" bIns="28125" anchorCtr="0" compatLnSpc="0">
            <a:spAutoFit/>
          </a:bodyPr>
          <a:lstStyle/>
          <a:p>
            <a:pPr algn="ctr" hangingPunct="0"/>
            <a:r>
              <a:rPr lang="en-US" sz="1100" dirty="0">
                <a:ea typeface="WenQuanYi Zen Hei" pitchFamily="2"/>
                <a:cs typeface="FreeSans" pitchFamily="2"/>
              </a:rPr>
              <a:t>Our method</a:t>
            </a:r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: the </a:t>
            </a:r>
            <a:r>
              <a:rPr lang="fr-FR" dirty="0" err="1" smtClean="0"/>
              <a:t>snooker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462212" y="4461960"/>
            <a:ext cx="1002601" cy="427040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1200" dirty="0">
                <a:ea typeface="WenQuanYi Zen Hei" pitchFamily="2"/>
                <a:cs typeface="FreeSans" pitchFamily="2"/>
              </a:rPr>
              <a:t>Equal-time </a:t>
            </a:r>
            <a:br>
              <a:rPr lang="en-US" sz="1200" dirty="0">
                <a:ea typeface="WenQuanYi Zen Hei" pitchFamily="2"/>
                <a:cs typeface="FreeSans" pitchFamily="2"/>
              </a:rPr>
            </a:br>
            <a:r>
              <a:rPr lang="en-US" sz="1200" dirty="0">
                <a:ea typeface="WenQuanYi Zen Hei" pitchFamily="2"/>
                <a:cs typeface="FreeSans" pitchFamily="2"/>
              </a:rPr>
              <a:t>Monte Carlo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947375" y="1525591"/>
            <a:ext cx="1017330" cy="273152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r>
              <a:rPr lang="fr-FR" sz="1400" dirty="0" err="1" smtClean="0"/>
              <a:t>defocus</a:t>
            </a:r>
            <a:r>
              <a:rPr lang="fr-FR" sz="1400" dirty="0" smtClean="0"/>
              <a:t> </a:t>
            </a:r>
            <a:r>
              <a:rPr lang="fr-FR" sz="1400" dirty="0" err="1" smtClean="0"/>
              <a:t>blur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947375" y="2700957"/>
            <a:ext cx="977832" cy="273152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r>
              <a:rPr lang="fr-FR" sz="1400" dirty="0"/>
              <a:t>m</a:t>
            </a:r>
            <a:r>
              <a:rPr lang="fr-FR" sz="1400" dirty="0" smtClean="0"/>
              <a:t>otion </a:t>
            </a:r>
            <a:r>
              <a:rPr lang="fr-FR" sz="1400" dirty="0" err="1" smtClean="0"/>
              <a:t>blur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7947375" y="3796271"/>
            <a:ext cx="836768" cy="273152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r>
              <a:rPr lang="fr-FR" sz="1400" dirty="0" smtClean="0"/>
              <a:t>BRDF </a:t>
            </a:r>
            <a:r>
              <a:rPr lang="fr-FR" sz="1400" dirty="0" err="1" smtClean="0"/>
              <a:t>blur</a:t>
            </a:r>
            <a:endParaRPr lang="fr-FR" sz="1400" dirty="0"/>
          </a:p>
        </p:txBody>
      </p:sp>
      <p:cxnSp>
        <p:nvCxnSpPr>
          <p:cNvPr id="29" name="Connecteur droit avec flèche 28"/>
          <p:cNvCxnSpPr>
            <a:stCxn id="25" idx="1"/>
          </p:cNvCxnSpPr>
          <p:nvPr/>
        </p:nvCxnSpPr>
        <p:spPr>
          <a:xfrm flipH="1">
            <a:off x="7587335" y="1662167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7587335" y="2832988"/>
            <a:ext cx="360040" cy="3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7587335" y="3939486"/>
            <a:ext cx="360040" cy="3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0280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48291" y="1206633"/>
            <a:ext cx="3091509" cy="32230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rme libre 9"/>
          <p:cNvSpPr/>
          <p:nvPr/>
        </p:nvSpPr>
        <p:spPr>
          <a:xfrm>
            <a:off x="3145530" y="3728457"/>
            <a:ext cx="291773" cy="28873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67500" tIns="39375" rIns="67500" bIns="39375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2538317" y="2624589"/>
            <a:ext cx="236157" cy="233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FFFF00"/>
            </a:solidFill>
            <a:prstDash val="solid"/>
          </a:ln>
        </p:spPr>
        <p:txBody>
          <a:bodyPr vert="horz" wrap="none" lIns="67500" tIns="39375" rIns="67500" bIns="39375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3484635" y="1733378"/>
            <a:ext cx="271657" cy="26878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FF00FF"/>
            </a:solidFill>
            <a:prstDash val="solid"/>
          </a:ln>
        </p:spPr>
        <p:txBody>
          <a:bodyPr vert="horz" wrap="none" lIns="67500" tIns="39375" rIns="67500" bIns="39375" anchor="ctr" anchorCtr="0" compatLnSpc="0"/>
          <a:lstStyle/>
          <a:p>
            <a:pPr hangingPunct="0"/>
            <a:endParaRPr lang="en-US" sz="1100">
              <a:latin typeface="Arial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: the </a:t>
            </a:r>
            <a:r>
              <a:rPr lang="fr-FR" dirty="0" err="1" smtClean="0"/>
              <a:t>snooker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860032" y="1519500"/>
            <a:ext cx="427727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/>
              <a:t>Our </a:t>
            </a:r>
            <a:r>
              <a:rPr lang="fr-FR" sz="2000" dirty="0" err="1" smtClean="0"/>
              <a:t>method</a:t>
            </a:r>
            <a:r>
              <a:rPr lang="fr-FR" sz="2000" dirty="0" smtClean="0"/>
              <a:t>: 25min</a:t>
            </a:r>
          </a:p>
          <a:p>
            <a:endParaRPr lang="fr-FR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err="1" smtClean="0"/>
              <a:t>Eq</a:t>
            </a:r>
            <a:r>
              <a:rPr lang="fr-FR" sz="2000" dirty="0" smtClean="0"/>
              <a:t>. </a:t>
            </a:r>
            <a:r>
              <a:rPr lang="fr-FR" sz="2000" dirty="0" err="1" smtClean="0"/>
              <a:t>quality</a:t>
            </a:r>
            <a:r>
              <a:rPr lang="fr-FR" sz="2000" dirty="0" smtClean="0"/>
              <a:t> Monte Carlo: 2h25min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200 light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per pixel</a:t>
            </a:r>
          </a:p>
          <a:p>
            <a:endParaRPr lang="fr-FR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/>
              <a:t>Covariance </a:t>
            </a:r>
            <a:r>
              <a:rPr lang="fr-FR" sz="2000" dirty="0" err="1" smtClean="0"/>
              <a:t>tracing</a:t>
            </a:r>
            <a:r>
              <a:rPr lang="fr-FR" sz="2000" dirty="0" smtClean="0"/>
              <a:t>: 2min 36s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10 covariance per pixel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/>
              <a:t>Reconstruction: 16s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8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34008" t="31628" r="40894" b="50000"/>
          <a:stretch/>
        </p:blipFill>
        <p:spPr>
          <a:xfrm>
            <a:off x="1756998" y="915567"/>
            <a:ext cx="2598978" cy="253661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Front" fov="2700000">
              <a:rot lat="600000" lon="2100000" rev="0"/>
            </a:camera>
            <a:lightRig rig="threePt" dir="t"/>
          </a:scene3d>
        </p:spPr>
      </p:pic>
      <p:grpSp>
        <p:nvGrpSpPr>
          <p:cNvPr id="6" name="Groupe 5"/>
          <p:cNvGrpSpPr/>
          <p:nvPr/>
        </p:nvGrpSpPr>
        <p:grpSpPr>
          <a:xfrm>
            <a:off x="2338529" y="1119511"/>
            <a:ext cx="1584176" cy="2128729"/>
            <a:chOff x="1403648" y="1739165"/>
            <a:chExt cx="1584176" cy="2128729"/>
          </a:xfrm>
        </p:grpSpPr>
        <p:grpSp>
          <p:nvGrpSpPr>
            <p:cNvPr id="5" name="Groupe 4"/>
            <p:cNvGrpSpPr/>
            <p:nvPr/>
          </p:nvGrpSpPr>
          <p:grpSpPr>
            <a:xfrm>
              <a:off x="1475656" y="1739165"/>
              <a:ext cx="1512168" cy="2128729"/>
              <a:chOff x="1331640" y="1667157"/>
              <a:chExt cx="1512168" cy="2128729"/>
            </a:xfrm>
          </p:grpSpPr>
          <p:sp>
            <p:nvSpPr>
              <p:cNvPr id="4" name="Ellipse 3"/>
              <p:cNvSpPr/>
              <p:nvPr/>
            </p:nvSpPr>
            <p:spPr>
              <a:xfrm>
                <a:off x="1364376" y="166715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1610685" y="1986699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1754701" y="1779662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754701" y="241874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1516776" y="321083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1826709" y="285079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2546789" y="181955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2258757" y="1986699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2762813" y="249075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1970725" y="349886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1331640" y="241874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2762813" y="321083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2402773" y="249075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2258757" y="2922803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2690805" y="357087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2402773" y="3714891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Ellipse 32"/>
            <p:cNvSpPr/>
            <p:nvPr/>
          </p:nvSpPr>
          <p:spPr>
            <a:xfrm>
              <a:off x="1403648" y="3651870"/>
              <a:ext cx="80995" cy="80995"/>
            </a:xfrm>
            <a:prstGeom prst="ellipse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34008" t="31628" r="40894" b="50000"/>
          <a:stretch/>
        </p:blipFill>
        <p:spPr>
          <a:xfrm>
            <a:off x="1468966" y="1059582"/>
            <a:ext cx="2598978" cy="253661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Front" fov="2700000">
              <a:rot lat="600000" lon="2100000" rev="0"/>
            </a:camera>
            <a:lightRig rig="threePt" dir="t"/>
          </a:scene3d>
        </p:spPr>
      </p:pic>
      <p:grpSp>
        <p:nvGrpSpPr>
          <p:cNvPr id="34" name="Groupe 33"/>
          <p:cNvGrpSpPr/>
          <p:nvPr/>
        </p:nvGrpSpPr>
        <p:grpSpPr>
          <a:xfrm rot="10255251">
            <a:off x="1993728" y="1243246"/>
            <a:ext cx="1584176" cy="2128729"/>
            <a:chOff x="1403648" y="1739165"/>
            <a:chExt cx="1584176" cy="2128729"/>
          </a:xfrm>
        </p:grpSpPr>
        <p:grpSp>
          <p:nvGrpSpPr>
            <p:cNvPr id="35" name="Groupe 34"/>
            <p:cNvGrpSpPr/>
            <p:nvPr/>
          </p:nvGrpSpPr>
          <p:grpSpPr>
            <a:xfrm>
              <a:off x="1475656" y="1739165"/>
              <a:ext cx="1512168" cy="2128729"/>
              <a:chOff x="1331640" y="1667157"/>
              <a:chExt cx="1512168" cy="2128729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1364376" y="166715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1610685" y="1986699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1754701" y="1779662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1754701" y="241874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1516776" y="321083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1826709" y="285079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2546789" y="181955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2258757" y="1986699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2762813" y="249075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1970725" y="349886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1331640" y="241874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2762813" y="321083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2402773" y="249075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2258757" y="2922803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2690805" y="357087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2402773" y="3714891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Ellipse 35"/>
            <p:cNvSpPr/>
            <p:nvPr/>
          </p:nvSpPr>
          <p:spPr>
            <a:xfrm>
              <a:off x="1403648" y="3651870"/>
              <a:ext cx="80995" cy="80995"/>
            </a:xfrm>
            <a:prstGeom prst="ellipse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34008" t="31628" r="40894" b="50000"/>
          <a:stretch/>
        </p:blipFill>
        <p:spPr>
          <a:xfrm>
            <a:off x="1180934" y="1275606"/>
            <a:ext cx="2598978" cy="253661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Front" fov="2700000">
              <a:rot lat="600000" lon="2100000" rev="0"/>
            </a:camera>
            <a:lightRig rig="threePt" dir="t"/>
          </a:scene3d>
        </p:spPr>
      </p:pic>
      <p:grpSp>
        <p:nvGrpSpPr>
          <p:cNvPr id="53" name="Groupe 52"/>
          <p:cNvGrpSpPr/>
          <p:nvPr/>
        </p:nvGrpSpPr>
        <p:grpSpPr>
          <a:xfrm rot="10441376">
            <a:off x="1821624" y="1460738"/>
            <a:ext cx="1584176" cy="2128729"/>
            <a:chOff x="1403648" y="1739165"/>
            <a:chExt cx="1584176" cy="2128729"/>
          </a:xfrm>
        </p:grpSpPr>
        <p:grpSp>
          <p:nvGrpSpPr>
            <p:cNvPr id="54" name="Groupe 53"/>
            <p:cNvGrpSpPr/>
            <p:nvPr/>
          </p:nvGrpSpPr>
          <p:grpSpPr>
            <a:xfrm>
              <a:off x="1475656" y="1739165"/>
              <a:ext cx="1512168" cy="2128729"/>
              <a:chOff x="1331640" y="1667157"/>
              <a:chExt cx="1512168" cy="2128729"/>
            </a:xfrm>
          </p:grpSpPr>
          <p:sp>
            <p:nvSpPr>
              <p:cNvPr id="56" name="Ellipse 55"/>
              <p:cNvSpPr/>
              <p:nvPr/>
            </p:nvSpPr>
            <p:spPr>
              <a:xfrm>
                <a:off x="1364376" y="166715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1610685" y="1986699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1754701" y="1779662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1754701" y="241874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1516776" y="321083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1826709" y="285079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2546789" y="181955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2258757" y="1986699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2762813" y="249075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1970725" y="349886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1331640" y="241874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2762813" y="321083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2402773" y="249075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2258757" y="2922803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2690805" y="357087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2402773" y="3714891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Ellipse 54"/>
            <p:cNvSpPr/>
            <p:nvPr/>
          </p:nvSpPr>
          <p:spPr>
            <a:xfrm>
              <a:off x="1403648" y="3651870"/>
              <a:ext cx="80995" cy="80995"/>
            </a:xfrm>
            <a:prstGeom prst="ellipse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r="5000"/>
          <a:stretch>
            <a:fillRect/>
          </a:stretch>
        </p:blipFill>
        <p:spPr>
          <a:xfrm>
            <a:off x="4855470" y="267495"/>
            <a:ext cx="3316930" cy="4655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34008" t="31628" r="40894" b="50000"/>
          <a:stretch/>
        </p:blipFill>
        <p:spPr>
          <a:xfrm>
            <a:off x="827584" y="1475292"/>
            <a:ext cx="2598978" cy="253661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Front" fov="2700000">
              <a:rot lat="600000" lon="2100000" rev="0"/>
            </a:camera>
            <a:lightRig rig="threePt" dir="t"/>
          </a:scene3d>
        </p:spPr>
      </p:pic>
      <p:cxnSp>
        <p:nvCxnSpPr>
          <p:cNvPr id="19" name="Connecteur droit avec flèche 18"/>
          <p:cNvCxnSpPr/>
          <p:nvPr/>
        </p:nvCxnSpPr>
        <p:spPr>
          <a:xfrm flipV="1">
            <a:off x="900817" y="631590"/>
            <a:ext cx="1008112" cy="64807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23530" y="483518"/>
            <a:ext cx="145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t</a:t>
            </a:r>
            <a:r>
              <a:rPr lang="fr-FR" sz="1400" dirty="0" smtClean="0"/>
              <a:t>ime</a:t>
            </a:r>
          </a:p>
          <a:p>
            <a:pPr algn="ctr"/>
            <a:r>
              <a:rPr lang="fr-FR" sz="1400" i="1" dirty="0" err="1" smtClean="0"/>
              <a:t>integration</a:t>
            </a:r>
            <a:endParaRPr lang="fr-FR" sz="1400" i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1645074" y="843558"/>
            <a:ext cx="2422870" cy="3274380"/>
            <a:chOff x="755578" y="1332758"/>
            <a:chExt cx="2422870" cy="3274380"/>
          </a:xfrm>
        </p:grpSpPr>
        <p:cxnSp>
          <p:nvCxnSpPr>
            <p:cNvPr id="9" name="Connecteur droit avec flèche 8"/>
            <p:cNvCxnSpPr/>
            <p:nvPr/>
          </p:nvCxnSpPr>
          <p:spPr>
            <a:xfrm>
              <a:off x="919954" y="3927202"/>
              <a:ext cx="2258494" cy="4096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flipH="1" flipV="1">
              <a:off x="891210" y="1332758"/>
              <a:ext cx="27091" cy="25915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755578" y="4083918"/>
              <a:ext cx="2375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space</a:t>
              </a:r>
              <a:endParaRPr lang="fr-FR" sz="1400" dirty="0" smtClean="0"/>
            </a:p>
            <a:p>
              <a:pPr algn="ctr"/>
              <a:r>
                <a:rPr lang="fr-FR" sz="1400" i="1" dirty="0" smtClean="0"/>
                <a:t>reconstruction</a:t>
              </a:r>
            </a:p>
          </p:txBody>
        </p:sp>
      </p:grpSp>
      <p:grpSp>
        <p:nvGrpSpPr>
          <p:cNvPr id="72" name="Groupe 71"/>
          <p:cNvGrpSpPr/>
          <p:nvPr/>
        </p:nvGrpSpPr>
        <p:grpSpPr>
          <a:xfrm rot="11087288">
            <a:off x="1389576" y="1698049"/>
            <a:ext cx="1584176" cy="2128729"/>
            <a:chOff x="1403648" y="1739165"/>
            <a:chExt cx="1584176" cy="2128729"/>
          </a:xfrm>
        </p:grpSpPr>
        <p:grpSp>
          <p:nvGrpSpPr>
            <p:cNvPr id="73" name="Groupe 72"/>
            <p:cNvGrpSpPr/>
            <p:nvPr/>
          </p:nvGrpSpPr>
          <p:grpSpPr>
            <a:xfrm>
              <a:off x="1475656" y="1739165"/>
              <a:ext cx="1512168" cy="2128729"/>
              <a:chOff x="1331640" y="1667157"/>
              <a:chExt cx="1512168" cy="2128729"/>
            </a:xfrm>
          </p:grpSpPr>
          <p:sp>
            <p:nvSpPr>
              <p:cNvPr id="75" name="Ellipse 74"/>
              <p:cNvSpPr/>
              <p:nvPr/>
            </p:nvSpPr>
            <p:spPr>
              <a:xfrm>
                <a:off x="1364376" y="166715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1610685" y="1986699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1754701" y="1779662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1754701" y="241874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1516776" y="321083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1826709" y="285079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2546789" y="181955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2258757" y="1986699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2762813" y="249075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1970725" y="349886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1331640" y="2418747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2762813" y="321083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2402773" y="249075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2258757" y="2922803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2690805" y="3570875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2402773" y="3714891"/>
                <a:ext cx="80995" cy="80995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Ellipse 73"/>
            <p:cNvSpPr/>
            <p:nvPr/>
          </p:nvSpPr>
          <p:spPr>
            <a:xfrm>
              <a:off x="1403648" y="3651870"/>
              <a:ext cx="80995" cy="80995"/>
            </a:xfrm>
            <a:prstGeom prst="ellipse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52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5893E-6 L -0.10365 0.1161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5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dirty="0" smtClean="0"/>
              <a:t>Covariance </a:t>
            </a:r>
            <a:r>
              <a:rPr lang="fr-FR" sz="2800" dirty="0" err="1" smtClean="0"/>
              <a:t>tracing</a:t>
            </a:r>
            <a:endParaRPr lang="fr-FR" sz="2800" dirty="0" smtClean="0"/>
          </a:p>
          <a:p>
            <a:pPr lvl="1">
              <a:buFont typeface="Arial" pitchFamily="34" charset="0"/>
              <a:buChar char="•"/>
            </a:pPr>
            <a:r>
              <a:rPr lang="fr-FR" sz="2300" dirty="0" err="1" smtClean="0"/>
              <a:t>Generate</a:t>
            </a:r>
            <a:r>
              <a:rPr lang="fr-FR" sz="2300" dirty="0" smtClean="0"/>
              <a:t> </a:t>
            </a:r>
            <a:r>
              <a:rPr lang="fr-FR" sz="2300" dirty="0" err="1" smtClean="0"/>
              <a:t>better</a:t>
            </a:r>
            <a:r>
              <a:rPr lang="fr-FR" sz="2300" dirty="0" smtClean="0"/>
              <a:t> </a:t>
            </a:r>
            <a:r>
              <a:rPr lang="fr-FR" sz="2300" dirty="0" smtClean="0"/>
              <a:t>light </a:t>
            </a:r>
            <a:r>
              <a:rPr lang="fr-FR" sz="2300" dirty="0" err="1" smtClean="0"/>
              <a:t>paths</a:t>
            </a:r>
            <a:endParaRPr lang="fr-FR" sz="2300" dirty="0" smtClean="0"/>
          </a:p>
          <a:p>
            <a:pPr lvl="1">
              <a:buFont typeface="Arial" pitchFamily="34" charset="0"/>
              <a:buChar char="•"/>
            </a:pPr>
            <a:r>
              <a:rPr lang="fr-FR" sz="2300" dirty="0" smtClean="0"/>
              <a:t>Simple formulation</a:t>
            </a:r>
            <a:br>
              <a:rPr lang="fr-FR" sz="2300" dirty="0" smtClean="0"/>
            </a:br>
            <a:endParaRPr lang="fr-FR" sz="2300" dirty="0" smtClean="0"/>
          </a:p>
          <a:p>
            <a:pPr>
              <a:buFont typeface="Wingdings" pitchFamily="2" charset="2"/>
              <a:buChar char="§"/>
            </a:pPr>
            <a:r>
              <a:rPr lang="fr-FR" sz="2800" dirty="0" err="1"/>
              <a:t>Unified</a:t>
            </a:r>
            <a:r>
              <a:rPr lang="fr-FR" sz="2800" dirty="0"/>
              <a:t> </a:t>
            </a:r>
            <a:r>
              <a:rPr lang="fr-FR" sz="2800" dirty="0" err="1"/>
              <a:t>frequency</a:t>
            </a:r>
            <a:r>
              <a:rPr lang="fr-FR" sz="2800" dirty="0"/>
              <a:t> </a:t>
            </a:r>
            <a:r>
              <a:rPr lang="fr-FR" sz="2800" dirty="0" err="1"/>
              <a:t>analysis</a:t>
            </a:r>
            <a:endParaRPr lang="fr-FR" sz="2800" dirty="0"/>
          </a:p>
          <a:p>
            <a:pPr lvl="1">
              <a:buFont typeface="Arial" pitchFamily="34" charset="0"/>
              <a:buChar char="•"/>
            </a:pPr>
            <a:r>
              <a:rPr lang="fr-FR" sz="2300" dirty="0"/>
              <a:t>Temporal </a:t>
            </a:r>
            <a:r>
              <a:rPr lang="fr-FR" sz="2300" dirty="0" smtClean="0"/>
              <a:t>light </a:t>
            </a:r>
            <a:r>
              <a:rPr lang="fr-FR" sz="2300" dirty="0" err="1" smtClean="0"/>
              <a:t>fields</a:t>
            </a:r>
            <a:endParaRPr lang="fr-FR" sz="2300" dirty="0"/>
          </a:p>
          <a:p>
            <a:pPr lvl="1">
              <a:buFont typeface="Arial" pitchFamily="34" charset="0"/>
              <a:buChar char="•"/>
            </a:pPr>
            <a:r>
              <a:rPr lang="fr-FR" sz="2300" dirty="0"/>
              <a:t>No </a:t>
            </a:r>
            <a:r>
              <a:rPr lang="fr-FR" sz="2300" dirty="0" err="1"/>
              <a:t>special</a:t>
            </a:r>
            <a:r>
              <a:rPr lang="fr-FR" sz="2300" dirty="0"/>
              <a:t> </a:t>
            </a:r>
            <a:r>
              <a:rPr lang="fr-FR" sz="2300" dirty="0" smtClean="0"/>
              <a:t>case</a:t>
            </a:r>
            <a:endParaRPr lang="fr-FR" sz="2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13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fr-FR" sz="2800" dirty="0" err="1" smtClean="0"/>
              <a:t>Tracing</a:t>
            </a:r>
            <a:r>
              <a:rPr lang="fr-FR" sz="2800" dirty="0" smtClean="0"/>
              <a:t> covariance has a </a:t>
            </a:r>
            <a:r>
              <a:rPr lang="fr-FR" sz="2800" dirty="0" err="1" smtClean="0"/>
              <a:t>cost</a:t>
            </a:r>
            <a:endParaRPr lang="fr-FR" sz="2800" dirty="0" smtClean="0"/>
          </a:p>
          <a:p>
            <a:pPr lvl="1">
              <a:buFont typeface="Arial" pitchFamily="34" charset="0"/>
              <a:buChar char="•"/>
            </a:pPr>
            <a:r>
              <a:rPr lang="fr-FR" sz="2300" dirty="0" err="1" smtClean="0"/>
              <a:t>Mostly</a:t>
            </a:r>
            <a:r>
              <a:rPr lang="fr-FR" sz="2300" dirty="0" smtClean="0"/>
              <a:t> due to the local occlusion </a:t>
            </a:r>
            <a:r>
              <a:rPr lang="fr-FR" sz="2300" dirty="0" err="1" smtClean="0"/>
              <a:t>query</a:t>
            </a:r>
            <a:endParaRPr lang="fr-FR" sz="2300" dirty="0"/>
          </a:p>
          <a:p>
            <a:pPr lvl="1">
              <a:buFont typeface="Arial" pitchFamily="34" charset="0"/>
              <a:buChar char="•"/>
            </a:pPr>
            <a:endParaRPr lang="fr-FR" sz="2300" dirty="0"/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New </a:t>
            </a:r>
            <a:r>
              <a:rPr lang="fr-FR" sz="2800" dirty="0" err="1" smtClean="0"/>
              <a:t>operators</a:t>
            </a:r>
            <a:endParaRPr lang="fr-FR" sz="2800" dirty="0"/>
          </a:p>
          <a:p>
            <a:pPr lvl="1">
              <a:buFont typeface="Arial" pitchFamily="34" charset="0"/>
              <a:buChar char="•"/>
            </a:pPr>
            <a:r>
              <a:rPr lang="fr-FR" sz="2300" dirty="0" err="1"/>
              <a:t>Participating</a:t>
            </a:r>
            <a:r>
              <a:rPr lang="fr-FR" sz="2300" dirty="0"/>
              <a:t> </a:t>
            </a:r>
            <a:r>
              <a:rPr lang="fr-FR" sz="2300" dirty="0" smtClean="0"/>
              <a:t>media</a:t>
            </a:r>
            <a:endParaRPr lang="fr-FR" sz="2300" dirty="0"/>
          </a:p>
        </p:txBody>
      </p:sp>
      <p:pic>
        <p:nvPicPr>
          <p:cNvPr id="7170" name="Picture 2" descr="C:\Users\SICPRET\Desktop\Work\covariance_tracing\Paper\figs\voxel_grid_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2" b="17466"/>
          <a:stretch/>
        </p:blipFill>
        <p:spPr bwMode="auto">
          <a:xfrm>
            <a:off x="6350027" y="1221601"/>
            <a:ext cx="2272425" cy="18130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SICPRET\Desktop\Work\covariance_volume\Paper_TOG2013\results\halloween-fpp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399">
            <a:off x="6314599" y="2739173"/>
            <a:ext cx="1892569" cy="189256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324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20" y="1059582"/>
            <a:ext cx="1802765" cy="1802765"/>
          </a:xfrm>
          <a:prstGeom prst="rect">
            <a:avLst/>
          </a:prstGeom>
        </p:spPr>
      </p:pic>
      <p:pic>
        <p:nvPicPr>
          <p:cNvPr id="6" name="Picture 2" descr="http://homeguides.sfgate.com/DM-Resize/photos.demandstudios.com/getty/article/154/181/AA049700.jpg?w=600&amp;h=600&amp;keep_ratio=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34" y="3100267"/>
            <a:ext cx="5021556" cy="240197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816730" y="4025467"/>
            <a:ext cx="5995630" cy="118494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GROUND IS MOVING!</a:t>
            </a:r>
            <a:br>
              <a:rPr lang="fr-F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6439" y="446337"/>
            <a:ext cx="5695178" cy="356557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0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8846E-6 L -0.00121 -0.15084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Adaptive Sampling and Reconstruction using Greedy Error Minimiz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183">
            <a:off x="6797321" y="1246669"/>
            <a:ext cx="1620180" cy="162018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: </a:t>
            </a:r>
            <a:r>
              <a:rPr lang="fr-FR" i="1" dirty="0"/>
              <a:t>a</a:t>
            </a:r>
            <a:r>
              <a:rPr lang="fr-FR" i="1" dirty="0" smtClean="0"/>
              <a:t> posteriori</a:t>
            </a:r>
            <a:endParaRPr lang="fr-FR" i="1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008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Image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endParaRPr lang="fr-FR" dirty="0"/>
          </a:p>
          <a:p>
            <a:pPr lvl="1">
              <a:buFont typeface="Arial" pitchFamily="34" charset="0"/>
              <a:buChar char="•"/>
            </a:pPr>
            <a:r>
              <a:rPr lang="fr-FR" sz="2600" dirty="0"/>
              <a:t>[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Mitchell 1987</a:t>
            </a:r>
            <a:r>
              <a:rPr lang="fr-FR" sz="2600" dirty="0"/>
              <a:t>], [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Overbeck </a:t>
            </a:r>
            <a:r>
              <a:rPr lang="fr-FR" sz="2600" i="1" dirty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 2009</a:t>
            </a:r>
            <a:r>
              <a:rPr lang="fr-FR" sz="2600" dirty="0"/>
              <a:t>], </a:t>
            </a:r>
          </a:p>
          <a:p>
            <a:pPr lvl="1">
              <a:buFont typeface="Arial" pitchFamily="34" charset="0"/>
              <a:buChar char="•"/>
            </a:pPr>
            <a:r>
              <a:rPr lang="fr-FR" sz="2600" dirty="0"/>
              <a:t>[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Sen </a:t>
            </a:r>
            <a:r>
              <a:rPr lang="fr-FR" sz="2600" i="1" dirty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 2011</a:t>
            </a:r>
            <a:r>
              <a:rPr lang="fr-FR" sz="2600" dirty="0"/>
              <a:t>], [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Rousselle </a:t>
            </a:r>
            <a:r>
              <a:rPr lang="fr-FR" sz="2600" i="1" dirty="0">
                <a:solidFill>
                  <a:schemeClr val="accent1">
                    <a:lumMod val="75000"/>
                  </a:schemeClr>
                </a:solidFill>
              </a:rPr>
              <a:t>et al. 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2011</a:t>
            </a:r>
            <a:r>
              <a:rPr lang="fr-FR" sz="2600" dirty="0"/>
              <a:t>]</a:t>
            </a:r>
          </a:p>
          <a:p>
            <a:pPr lvl="1">
              <a:buFont typeface="Arial" pitchFamily="34" charset="0"/>
              <a:buChar char="•"/>
            </a:pPr>
            <a:endParaRPr lang="fr-FR" sz="2600" dirty="0"/>
          </a:p>
          <a:p>
            <a:pPr>
              <a:buFont typeface="Wingdings" pitchFamily="2" charset="2"/>
              <a:buChar char="§"/>
            </a:pPr>
            <a:r>
              <a:rPr lang="fr-FR" dirty="0" err="1"/>
              <a:t>Integration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  <a:p>
            <a:pPr lvl="1">
              <a:buFont typeface="Arial" pitchFamily="34" charset="0"/>
              <a:buChar char="•"/>
            </a:pPr>
            <a:r>
              <a:rPr lang="fr-FR" sz="2600" dirty="0"/>
              <a:t>[</a:t>
            </a:r>
            <a:r>
              <a:rPr lang="fr-FR" sz="2600" dirty="0" err="1">
                <a:solidFill>
                  <a:schemeClr val="accent1">
                    <a:lumMod val="75000"/>
                  </a:schemeClr>
                </a:solidFill>
              </a:rPr>
              <a:t>Hachisuka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600" i="1" dirty="0">
                <a:solidFill>
                  <a:schemeClr val="accent1">
                    <a:lumMod val="75000"/>
                  </a:schemeClr>
                </a:solidFill>
              </a:rPr>
              <a:t>et al. 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2008</a:t>
            </a:r>
            <a:r>
              <a:rPr lang="fr-FR" sz="2600" dirty="0"/>
              <a:t>]</a:t>
            </a:r>
          </a:p>
          <a:p>
            <a:endParaRPr lang="fr-FR" sz="2900" dirty="0"/>
          </a:p>
          <a:p>
            <a:pPr>
              <a:buFont typeface="Wingdings" pitchFamily="2" charset="2"/>
              <a:buChar char="§"/>
            </a:pPr>
            <a:r>
              <a:rPr lang="fr-FR" dirty="0"/>
              <a:t>Reconstruction</a:t>
            </a:r>
          </a:p>
          <a:p>
            <a:pPr lvl="1">
              <a:buFont typeface="Arial" pitchFamily="34" charset="0"/>
              <a:buChar char="•"/>
            </a:pPr>
            <a:r>
              <a:rPr lang="fr-FR" sz="2600" dirty="0"/>
              <a:t>[</a:t>
            </a:r>
            <a:r>
              <a:rPr lang="fr-FR" sz="2600" dirty="0" err="1">
                <a:solidFill>
                  <a:schemeClr val="accent1">
                    <a:lumMod val="75000"/>
                  </a:schemeClr>
                </a:solidFill>
              </a:rPr>
              <a:t>Lehtinen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600" i="1" dirty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 2011</a:t>
            </a:r>
            <a:r>
              <a:rPr lang="fr-FR" sz="2600" dirty="0"/>
              <a:t>], [</a:t>
            </a:r>
            <a:r>
              <a:rPr lang="fr-FR" sz="2600" dirty="0" err="1">
                <a:solidFill>
                  <a:schemeClr val="accent1">
                    <a:lumMod val="75000"/>
                  </a:schemeClr>
                </a:solidFill>
              </a:rPr>
              <a:t>Lehtinen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600" i="1" dirty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 2012</a:t>
            </a:r>
            <a:r>
              <a:rPr lang="fr-FR" sz="2600" dirty="0"/>
              <a:t>]</a:t>
            </a:r>
          </a:p>
          <a:p>
            <a:pPr lvl="1">
              <a:buFont typeface="Arial" pitchFamily="34" charset="0"/>
              <a:buChar char="•"/>
            </a:pPr>
            <a:endParaRPr lang="fr-FR" sz="2900" i="1" dirty="0"/>
          </a:p>
          <a:p>
            <a:pPr>
              <a:buFont typeface="Wingdings" pitchFamily="2" charset="2"/>
              <a:buChar char="ü"/>
            </a:pPr>
            <a:r>
              <a:rPr lang="fr-FR" sz="2900" dirty="0" err="1">
                <a:solidFill>
                  <a:srgbClr val="00B050"/>
                </a:solidFill>
              </a:rPr>
              <a:t>Easy</a:t>
            </a:r>
            <a:r>
              <a:rPr lang="fr-FR" sz="2900" dirty="0">
                <a:solidFill>
                  <a:srgbClr val="00B050"/>
                </a:solidFill>
              </a:rPr>
              <a:t> to plug</a:t>
            </a:r>
          </a:p>
          <a:p>
            <a:pPr>
              <a:buFont typeface="Calibri" pitchFamily="34" charset="0"/>
              <a:buChar char="‐"/>
            </a:pPr>
            <a:r>
              <a:rPr lang="fr-FR" sz="2900" dirty="0" err="1">
                <a:solidFill>
                  <a:srgbClr val="FF0000"/>
                </a:solidFill>
              </a:rPr>
              <a:t>Require</a:t>
            </a:r>
            <a:r>
              <a:rPr lang="fr-FR" sz="2900" dirty="0">
                <a:solidFill>
                  <a:srgbClr val="FF0000"/>
                </a:solidFill>
              </a:rPr>
              <a:t> </a:t>
            </a:r>
            <a:r>
              <a:rPr lang="fr-FR" sz="2900" dirty="0" err="1">
                <a:solidFill>
                  <a:srgbClr val="FF0000"/>
                </a:solidFill>
              </a:rPr>
              <a:t>already</a:t>
            </a:r>
            <a:r>
              <a:rPr lang="fr-FR" sz="2900" dirty="0">
                <a:solidFill>
                  <a:srgbClr val="FF0000"/>
                </a:solidFill>
              </a:rPr>
              <a:t> dense </a:t>
            </a:r>
            <a:r>
              <a:rPr lang="fr-FR" sz="2900" dirty="0" err="1">
                <a:solidFill>
                  <a:srgbClr val="FF0000"/>
                </a:solidFill>
              </a:rPr>
              <a:t>sampling</a:t>
            </a:r>
            <a:endParaRPr lang="fr-FR" sz="2900" dirty="0">
              <a:solidFill>
                <a:srgbClr val="FF0000"/>
              </a:solidFill>
            </a:endParaRPr>
          </a:p>
          <a:p>
            <a:pPr>
              <a:buFont typeface="Calibri" pitchFamily="34" charset="0"/>
              <a:buChar char="‐"/>
            </a:pPr>
            <a:r>
              <a:rPr lang="fr-FR" sz="2900" dirty="0" err="1">
                <a:solidFill>
                  <a:srgbClr val="FF0000"/>
                </a:solidFill>
              </a:rPr>
              <a:t>Rely</a:t>
            </a:r>
            <a:r>
              <a:rPr lang="fr-FR" sz="2900" dirty="0">
                <a:solidFill>
                  <a:srgbClr val="FF0000"/>
                </a:solidFill>
              </a:rPr>
              <a:t> on point </a:t>
            </a:r>
            <a:r>
              <a:rPr lang="fr-FR" sz="2900" dirty="0" err="1">
                <a:solidFill>
                  <a:srgbClr val="FF0000"/>
                </a:solidFill>
              </a:rPr>
              <a:t>samples</a:t>
            </a:r>
            <a:endParaRPr lang="fr-FR" sz="29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fr-FR" sz="2600" dirty="0"/>
          </a:p>
        </p:txBody>
      </p:sp>
      <p:pic>
        <p:nvPicPr>
          <p:cNvPr id="1029" name="Picture 5" descr="http://gvi.seas.harvard.edu/sites/all/files/paper-rep-images/mdas_teaser_figur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t="4357" r="33378" b="8649"/>
          <a:stretch/>
        </p:blipFill>
        <p:spPr bwMode="auto">
          <a:xfrm>
            <a:off x="5125739" y="2056761"/>
            <a:ext cx="1921536" cy="17970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3" name="Picture 9" descr="Teas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9" t="7008" r="2308" b="8267"/>
          <a:stretch/>
        </p:blipFill>
        <p:spPr bwMode="auto">
          <a:xfrm rot="405767">
            <a:off x="6120438" y="3387584"/>
            <a:ext cx="2474039" cy="14118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05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: </a:t>
            </a:r>
            <a:r>
              <a:rPr lang="fr-FR" i="1" dirty="0"/>
              <a:t>a</a:t>
            </a:r>
            <a:r>
              <a:rPr lang="fr-FR" i="1" dirty="0" smtClean="0"/>
              <a:t> priori</a:t>
            </a:r>
            <a:endParaRPr lang="fr-FR" i="1" dirty="0"/>
          </a:p>
        </p:txBody>
      </p:sp>
      <p:sp>
        <p:nvSpPr>
          <p:cNvPr id="31" name="Espace réservé du contenu 30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/>
              <a:t>First </a:t>
            </a:r>
            <a:r>
              <a:rPr lang="fr-FR" sz="2400" dirty="0" err="1" smtClean="0"/>
              <a:t>order</a:t>
            </a:r>
            <a:r>
              <a:rPr lang="fr-FR" sz="2400" dirty="0" smtClean="0"/>
              <a:t>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1800" dirty="0" smtClean="0"/>
              <a:t>[</a:t>
            </a:r>
            <a:r>
              <a:rPr lang="fr-FR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Ramamoorthi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 al.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2007</a:t>
            </a:r>
            <a:r>
              <a:rPr lang="fr-FR" sz="1800" dirty="0" smtClean="0"/>
              <a:t>]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err="1" smtClean="0"/>
              <a:t>Frequency</a:t>
            </a:r>
            <a:r>
              <a:rPr lang="fr-FR" sz="2400" dirty="0" smtClean="0"/>
              <a:t>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1800" dirty="0" smtClean="0"/>
              <a:t>[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Durand 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 al.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2005</a:t>
            </a:r>
            <a:r>
              <a:rPr lang="fr-FR" sz="1800" dirty="0" smtClean="0"/>
              <a:t>]</a:t>
            </a:r>
            <a:endParaRPr lang="fr-FR" sz="3200" dirty="0"/>
          </a:p>
        </p:txBody>
      </p:sp>
      <p:pic>
        <p:nvPicPr>
          <p:cNvPr id="34" name="Picture 6" descr="http://www.cs.berkeley.edu/%7Eravir/papers/firstorder/fig2-sp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" b="30264"/>
          <a:stretch/>
        </p:blipFill>
        <p:spPr bwMode="auto">
          <a:xfrm rot="20867920">
            <a:off x="4773916" y="1444693"/>
            <a:ext cx="3777131" cy="12425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" name="Picture 4" descr="http://people.csail.mit.edu/fredo/PUBLI/Fourier/st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617">
            <a:off x="5488077" y="2521087"/>
            <a:ext cx="3027629" cy="194766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09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: </a:t>
            </a:r>
            <a:r>
              <a:rPr lang="fr-FR" i="1" dirty="0"/>
              <a:t>a</a:t>
            </a:r>
            <a:r>
              <a:rPr lang="fr-FR" i="1" dirty="0" smtClean="0"/>
              <a:t> priori</a:t>
            </a:r>
            <a:endParaRPr lang="fr-FR" i="1" dirty="0"/>
          </a:p>
        </p:txBody>
      </p:sp>
      <p:sp>
        <p:nvSpPr>
          <p:cNvPr id="31" name="Espace réservé du contenu 30"/>
          <p:cNvSpPr>
            <a:spLocks noGrp="1"/>
          </p:cNvSpPr>
          <p:nvPr>
            <p:ph sz="half" idx="1"/>
          </p:nvPr>
        </p:nvSpPr>
        <p:spPr>
          <a:xfrm>
            <a:off x="457200" y="943546"/>
            <a:ext cx="4038600" cy="3903885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/>
              <a:t>First </a:t>
            </a:r>
            <a:r>
              <a:rPr lang="fr-FR" sz="2400" dirty="0" err="1" smtClean="0"/>
              <a:t>order</a:t>
            </a:r>
            <a:r>
              <a:rPr lang="fr-FR" sz="2400" dirty="0" smtClean="0"/>
              <a:t>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1800" dirty="0" smtClean="0"/>
              <a:t>[</a:t>
            </a:r>
            <a:r>
              <a:rPr lang="fr-FR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Ramamoorthi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 al.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2007</a:t>
            </a:r>
            <a:r>
              <a:rPr lang="fr-FR" sz="1800" dirty="0" smtClean="0"/>
              <a:t>]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err="1" smtClean="0">
                <a:solidFill>
                  <a:srgbClr val="FF0000"/>
                </a:solidFill>
              </a:rPr>
              <a:t>Frequency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analysis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1800" dirty="0" smtClean="0"/>
              <a:t>[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Durand 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 al.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2005</a:t>
            </a:r>
            <a:r>
              <a:rPr lang="fr-FR" sz="1800" dirty="0" smtClean="0"/>
              <a:t>]</a:t>
            </a:r>
            <a:endParaRPr lang="fr-FR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91630"/>
            <a:ext cx="2948061" cy="294806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63838"/>
            <a:ext cx="1219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44" y="3363838"/>
            <a:ext cx="1219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52120" y="3973438"/>
            <a:ext cx="326504" cy="3265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5651090" y="3358922"/>
            <a:ext cx="793138" cy="615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652120" y="4302400"/>
            <a:ext cx="792925" cy="284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04248" y="4614396"/>
            <a:ext cx="50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zoom</a:t>
            </a:r>
            <a:endParaRPr lang="en-US" sz="11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740352" y="4607024"/>
            <a:ext cx="1200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Fourier </a:t>
            </a:r>
            <a:r>
              <a:rPr lang="fr-FR" sz="1100" dirty="0" err="1" smtClean="0"/>
              <a:t>transform</a:t>
            </a:r>
            <a:endParaRPr lang="en-US" sz="11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28" y="1971675"/>
            <a:ext cx="1219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71675"/>
            <a:ext cx="1219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796136" y="2894985"/>
            <a:ext cx="326504" cy="3265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5800615" y="1963421"/>
            <a:ext cx="644643" cy="931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5800615" y="3191247"/>
            <a:ext cx="645460" cy="28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4318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05" y="2421535"/>
            <a:ext cx="1481431" cy="148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: </a:t>
            </a:r>
            <a:r>
              <a:rPr lang="fr-FR" i="1" dirty="0"/>
              <a:t>a</a:t>
            </a:r>
            <a:r>
              <a:rPr lang="fr-FR" i="1" dirty="0" smtClean="0"/>
              <a:t> priori</a:t>
            </a:r>
            <a:endParaRPr lang="fr-FR" i="1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500" dirty="0" err="1" smtClean="0"/>
              <a:t>Predict</a:t>
            </a:r>
            <a:r>
              <a:rPr lang="fr-FR" sz="2500" dirty="0" smtClean="0"/>
              <a:t> full </a:t>
            </a:r>
            <a:r>
              <a:rPr lang="fr-FR" sz="2500" dirty="0" err="1" smtClean="0"/>
              <a:t>spectrum</a:t>
            </a:r>
            <a:endParaRPr lang="fr-FR" b="0" dirty="0" smtClean="0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rgbClr val="00B050"/>
                </a:solidFill>
              </a:rPr>
              <a:t>Anisotropic</a:t>
            </a:r>
            <a:r>
              <a:rPr lang="fr-FR" sz="2000" dirty="0" smtClean="0">
                <a:solidFill>
                  <a:srgbClr val="00B050"/>
                </a:solidFill>
              </a:rPr>
              <a:t> information</a:t>
            </a:r>
          </a:p>
          <a:p>
            <a:pPr>
              <a:buFont typeface="Calibri" pitchFamily="34" charset="0"/>
              <a:buChar char="−"/>
            </a:pPr>
            <a:r>
              <a:rPr lang="fr-FR" sz="2000" dirty="0" err="1" smtClean="0">
                <a:solidFill>
                  <a:srgbClr val="FF0000"/>
                </a:solidFill>
              </a:rPr>
              <a:t>Unwieldy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 smtClean="0"/>
              <a:t>Predict</a:t>
            </a:r>
            <a:r>
              <a:rPr lang="fr-FR" dirty="0" smtClean="0"/>
              <a:t> </a:t>
            </a:r>
            <a:r>
              <a:rPr lang="fr-FR" dirty="0" err="1" smtClean="0"/>
              <a:t>bounds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00B050"/>
                </a:solidFill>
              </a:rPr>
              <a:t>Compact &amp; efficient</a:t>
            </a:r>
          </a:p>
          <a:p>
            <a:pPr>
              <a:buFont typeface="Calibri" pitchFamily="34" charset="0"/>
              <a:buChar char="−"/>
            </a:pPr>
            <a:r>
              <a:rPr lang="fr-FR" sz="2000" dirty="0" err="1" smtClean="0">
                <a:solidFill>
                  <a:srgbClr val="FF0000"/>
                </a:solidFill>
              </a:rPr>
              <a:t>Special</a:t>
            </a:r>
            <a:r>
              <a:rPr lang="fr-FR" sz="2000" dirty="0" smtClean="0">
                <a:solidFill>
                  <a:srgbClr val="FF0000"/>
                </a:solidFill>
              </a:rPr>
              <a:t> cases formu</a:t>
            </a:r>
            <a:r>
              <a:rPr lang="fr-FR" dirty="0" smtClean="0">
                <a:solidFill>
                  <a:srgbClr val="FF0000"/>
                </a:solidFill>
              </a:rPr>
              <a:t>la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38678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dirty="0" smtClean="0"/>
              <a:t>[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Egan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2009</a:t>
            </a:r>
            <a:r>
              <a:rPr lang="fr-FR" dirty="0" smtClean="0"/>
              <a:t>], [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Bagher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2013</a:t>
            </a:r>
            <a:r>
              <a:rPr lang="fr-FR" dirty="0" smtClean="0"/>
              <a:t>], [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Meha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2012</a:t>
            </a:r>
            <a:r>
              <a:rPr lang="fr-FR" dirty="0" smtClean="0"/>
              <a:t>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96" y="3867894"/>
            <a:ext cx="230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dirty="0" smtClean="0"/>
              <a:t>[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Soler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2009</a:t>
            </a:r>
            <a:r>
              <a:rPr lang="fr-FR" dirty="0" smtClean="0"/>
              <a:t>]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4355976" y="1491630"/>
            <a:ext cx="0" cy="2889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04" y="2427734"/>
            <a:ext cx="1475232" cy="1475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318" y="4587974"/>
            <a:ext cx="5639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None </a:t>
            </a:r>
            <a:r>
              <a:rPr lang="fr-FR" sz="2400" dirty="0" err="1" smtClean="0">
                <a:solidFill>
                  <a:srgbClr val="FF0000"/>
                </a:solidFill>
              </a:rPr>
              <a:t>can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work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with</a:t>
            </a:r>
            <a:r>
              <a:rPr lang="fr-FR" sz="2400" dirty="0" smtClean="0">
                <a:solidFill>
                  <a:srgbClr val="FF0000"/>
                </a:solidFill>
              </a:rPr>
              <a:t> full global illumination!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5746419" y="2782437"/>
            <a:ext cx="1488639" cy="782334"/>
          </a:xfrm>
          <a:custGeom>
            <a:avLst/>
            <a:gdLst>
              <a:gd name="connsiteX0" fmla="*/ 0 w 1509311"/>
              <a:gd name="connsiteY0" fmla="*/ 473725 h 848299"/>
              <a:gd name="connsiteX1" fmla="*/ 1509311 w 1509311"/>
              <a:gd name="connsiteY1" fmla="*/ 319489 h 848299"/>
              <a:gd name="connsiteX2" fmla="*/ 1509311 w 1509311"/>
              <a:gd name="connsiteY2" fmla="*/ 0 h 848299"/>
              <a:gd name="connsiteX3" fmla="*/ 44067 w 1509311"/>
              <a:gd name="connsiteY3" fmla="*/ 848299 h 848299"/>
              <a:gd name="connsiteX0" fmla="*/ 0 w 1509311"/>
              <a:gd name="connsiteY0" fmla="*/ 473725 h 851431"/>
              <a:gd name="connsiteX1" fmla="*/ 1509311 w 1509311"/>
              <a:gd name="connsiteY1" fmla="*/ 319489 h 851431"/>
              <a:gd name="connsiteX2" fmla="*/ 1509311 w 1509311"/>
              <a:gd name="connsiteY2" fmla="*/ 0 h 851431"/>
              <a:gd name="connsiteX3" fmla="*/ 22146 w 1509311"/>
              <a:gd name="connsiteY3" fmla="*/ 851431 h 851431"/>
              <a:gd name="connsiteX0" fmla="*/ 12301 w 1487165"/>
              <a:gd name="connsiteY0" fmla="*/ 533224 h 851431"/>
              <a:gd name="connsiteX1" fmla="*/ 1487165 w 1487165"/>
              <a:gd name="connsiteY1" fmla="*/ 319489 h 851431"/>
              <a:gd name="connsiteX2" fmla="*/ 1487165 w 1487165"/>
              <a:gd name="connsiteY2" fmla="*/ 0 h 851431"/>
              <a:gd name="connsiteX3" fmla="*/ 0 w 1487165"/>
              <a:gd name="connsiteY3" fmla="*/ 851431 h 851431"/>
              <a:gd name="connsiteX0" fmla="*/ 12301 w 1490297"/>
              <a:gd name="connsiteY0" fmla="*/ 592723 h 910930"/>
              <a:gd name="connsiteX1" fmla="*/ 1487165 w 1490297"/>
              <a:gd name="connsiteY1" fmla="*/ 378988 h 910930"/>
              <a:gd name="connsiteX2" fmla="*/ 1490297 w 1490297"/>
              <a:gd name="connsiteY2" fmla="*/ 0 h 910930"/>
              <a:gd name="connsiteX3" fmla="*/ 0 w 1490297"/>
              <a:gd name="connsiteY3" fmla="*/ 910930 h 910930"/>
              <a:gd name="connsiteX0" fmla="*/ 0 w 1499917"/>
              <a:gd name="connsiteY0" fmla="*/ 595854 h 910930"/>
              <a:gd name="connsiteX1" fmla="*/ 1496785 w 1499917"/>
              <a:gd name="connsiteY1" fmla="*/ 378988 h 910930"/>
              <a:gd name="connsiteX2" fmla="*/ 1499917 w 1499917"/>
              <a:gd name="connsiteY2" fmla="*/ 0 h 910930"/>
              <a:gd name="connsiteX3" fmla="*/ 9620 w 1499917"/>
              <a:gd name="connsiteY3" fmla="*/ 910930 h 910930"/>
              <a:gd name="connsiteX0" fmla="*/ 0 w 1499917"/>
              <a:gd name="connsiteY0" fmla="*/ 595854 h 948508"/>
              <a:gd name="connsiteX1" fmla="*/ 1496785 w 1499917"/>
              <a:gd name="connsiteY1" fmla="*/ 378988 h 948508"/>
              <a:gd name="connsiteX2" fmla="*/ 1499917 w 1499917"/>
              <a:gd name="connsiteY2" fmla="*/ 0 h 948508"/>
              <a:gd name="connsiteX3" fmla="*/ 15883 w 1499917"/>
              <a:gd name="connsiteY3" fmla="*/ 948508 h 948508"/>
              <a:gd name="connsiteX0" fmla="*/ 18563 w 1518480"/>
              <a:gd name="connsiteY0" fmla="*/ 595854 h 992350"/>
              <a:gd name="connsiteX1" fmla="*/ 1515348 w 1518480"/>
              <a:gd name="connsiteY1" fmla="*/ 378988 h 992350"/>
              <a:gd name="connsiteX2" fmla="*/ 1518480 w 1518480"/>
              <a:gd name="connsiteY2" fmla="*/ 0 h 992350"/>
              <a:gd name="connsiteX3" fmla="*/ 0 w 1518480"/>
              <a:gd name="connsiteY3" fmla="*/ 992350 h 992350"/>
              <a:gd name="connsiteX0" fmla="*/ 18563 w 1518480"/>
              <a:gd name="connsiteY0" fmla="*/ 595854 h 992350"/>
              <a:gd name="connsiteX1" fmla="*/ 1515348 w 1518480"/>
              <a:gd name="connsiteY1" fmla="*/ 378988 h 992350"/>
              <a:gd name="connsiteX2" fmla="*/ 1518480 w 1518480"/>
              <a:gd name="connsiteY2" fmla="*/ 0 h 992350"/>
              <a:gd name="connsiteX3" fmla="*/ 0 w 1518480"/>
              <a:gd name="connsiteY3" fmla="*/ 992350 h 992350"/>
              <a:gd name="connsiteX4" fmla="*/ 18563 w 1518480"/>
              <a:gd name="connsiteY4" fmla="*/ 595854 h 992350"/>
              <a:gd name="connsiteX0" fmla="*/ 0 w 1499917"/>
              <a:gd name="connsiteY0" fmla="*/ 595854 h 992350"/>
              <a:gd name="connsiteX1" fmla="*/ 1496785 w 1499917"/>
              <a:gd name="connsiteY1" fmla="*/ 378988 h 992350"/>
              <a:gd name="connsiteX2" fmla="*/ 1499917 w 1499917"/>
              <a:gd name="connsiteY2" fmla="*/ 0 h 992350"/>
              <a:gd name="connsiteX3" fmla="*/ 10012 w 1499917"/>
              <a:gd name="connsiteY3" fmla="*/ 992350 h 992350"/>
              <a:gd name="connsiteX4" fmla="*/ 0 w 1499917"/>
              <a:gd name="connsiteY4" fmla="*/ 595854 h 992350"/>
              <a:gd name="connsiteX0" fmla="*/ 2652 w 1489905"/>
              <a:gd name="connsiteY0" fmla="*/ 605985 h 992350"/>
              <a:gd name="connsiteX1" fmla="*/ 1486773 w 1489905"/>
              <a:gd name="connsiteY1" fmla="*/ 378988 h 992350"/>
              <a:gd name="connsiteX2" fmla="*/ 1489905 w 1489905"/>
              <a:gd name="connsiteY2" fmla="*/ 0 h 992350"/>
              <a:gd name="connsiteX3" fmla="*/ 0 w 1489905"/>
              <a:gd name="connsiteY3" fmla="*/ 992350 h 992350"/>
              <a:gd name="connsiteX4" fmla="*/ 2652 w 1489905"/>
              <a:gd name="connsiteY4" fmla="*/ 605985 h 992350"/>
              <a:gd name="connsiteX0" fmla="*/ 2652 w 1489905"/>
              <a:gd name="connsiteY0" fmla="*/ 605985 h 992350"/>
              <a:gd name="connsiteX1" fmla="*/ 1486773 w 1489905"/>
              <a:gd name="connsiteY1" fmla="*/ 427114 h 992350"/>
              <a:gd name="connsiteX2" fmla="*/ 1489905 w 1489905"/>
              <a:gd name="connsiteY2" fmla="*/ 0 h 992350"/>
              <a:gd name="connsiteX3" fmla="*/ 0 w 1489905"/>
              <a:gd name="connsiteY3" fmla="*/ 992350 h 992350"/>
              <a:gd name="connsiteX4" fmla="*/ 2652 w 1489905"/>
              <a:gd name="connsiteY4" fmla="*/ 605985 h 992350"/>
              <a:gd name="connsiteX0" fmla="*/ 2652 w 1489905"/>
              <a:gd name="connsiteY0" fmla="*/ 545194 h 992350"/>
              <a:gd name="connsiteX1" fmla="*/ 1486773 w 1489905"/>
              <a:gd name="connsiteY1" fmla="*/ 427114 h 992350"/>
              <a:gd name="connsiteX2" fmla="*/ 1489905 w 1489905"/>
              <a:gd name="connsiteY2" fmla="*/ 0 h 992350"/>
              <a:gd name="connsiteX3" fmla="*/ 0 w 1489905"/>
              <a:gd name="connsiteY3" fmla="*/ 992350 h 992350"/>
              <a:gd name="connsiteX4" fmla="*/ 2652 w 1489905"/>
              <a:gd name="connsiteY4" fmla="*/ 545194 h 992350"/>
              <a:gd name="connsiteX0" fmla="*/ 12784 w 1489905"/>
              <a:gd name="connsiteY0" fmla="*/ 562925 h 992350"/>
              <a:gd name="connsiteX1" fmla="*/ 1486773 w 1489905"/>
              <a:gd name="connsiteY1" fmla="*/ 427114 h 992350"/>
              <a:gd name="connsiteX2" fmla="*/ 1489905 w 1489905"/>
              <a:gd name="connsiteY2" fmla="*/ 0 h 992350"/>
              <a:gd name="connsiteX3" fmla="*/ 0 w 1489905"/>
              <a:gd name="connsiteY3" fmla="*/ 992350 h 992350"/>
              <a:gd name="connsiteX4" fmla="*/ 12784 w 1489905"/>
              <a:gd name="connsiteY4" fmla="*/ 562925 h 992350"/>
              <a:gd name="connsiteX0" fmla="*/ 119 w 1489905"/>
              <a:gd name="connsiteY0" fmla="*/ 567991 h 992350"/>
              <a:gd name="connsiteX1" fmla="*/ 1486773 w 1489905"/>
              <a:gd name="connsiteY1" fmla="*/ 427114 h 992350"/>
              <a:gd name="connsiteX2" fmla="*/ 1489905 w 1489905"/>
              <a:gd name="connsiteY2" fmla="*/ 0 h 992350"/>
              <a:gd name="connsiteX3" fmla="*/ 0 w 1489905"/>
              <a:gd name="connsiteY3" fmla="*/ 992350 h 992350"/>
              <a:gd name="connsiteX4" fmla="*/ 119 w 1489905"/>
              <a:gd name="connsiteY4" fmla="*/ 567991 h 992350"/>
              <a:gd name="connsiteX0" fmla="*/ 119 w 1489905"/>
              <a:gd name="connsiteY0" fmla="*/ 1132279 h 1556638"/>
              <a:gd name="connsiteX1" fmla="*/ 1486773 w 1489905"/>
              <a:gd name="connsiteY1" fmla="*/ 0 h 1556638"/>
              <a:gd name="connsiteX2" fmla="*/ 1489905 w 1489905"/>
              <a:gd name="connsiteY2" fmla="*/ 564288 h 1556638"/>
              <a:gd name="connsiteX3" fmla="*/ 0 w 1489905"/>
              <a:gd name="connsiteY3" fmla="*/ 1556638 h 1556638"/>
              <a:gd name="connsiteX4" fmla="*/ 119 w 1489905"/>
              <a:gd name="connsiteY4" fmla="*/ 1132279 h 1556638"/>
              <a:gd name="connsiteX0" fmla="*/ 119 w 1499530"/>
              <a:gd name="connsiteY0" fmla="*/ 1132279 h 1556638"/>
              <a:gd name="connsiteX1" fmla="*/ 1486773 w 1499530"/>
              <a:gd name="connsiteY1" fmla="*/ 0 h 1556638"/>
              <a:gd name="connsiteX2" fmla="*/ 1499530 w 1499530"/>
              <a:gd name="connsiteY2" fmla="*/ 930048 h 1556638"/>
              <a:gd name="connsiteX3" fmla="*/ 0 w 1499530"/>
              <a:gd name="connsiteY3" fmla="*/ 1556638 h 1556638"/>
              <a:gd name="connsiteX4" fmla="*/ 119 w 1499530"/>
              <a:gd name="connsiteY4" fmla="*/ 1132279 h 1556638"/>
              <a:gd name="connsiteX0" fmla="*/ 119 w 1499530"/>
              <a:gd name="connsiteY0" fmla="*/ 1132279 h 1421884"/>
              <a:gd name="connsiteX1" fmla="*/ 1486773 w 1499530"/>
              <a:gd name="connsiteY1" fmla="*/ 0 h 1421884"/>
              <a:gd name="connsiteX2" fmla="*/ 1499530 w 1499530"/>
              <a:gd name="connsiteY2" fmla="*/ 930048 h 1421884"/>
              <a:gd name="connsiteX3" fmla="*/ 0 w 1499530"/>
              <a:gd name="connsiteY3" fmla="*/ 1421884 h 1421884"/>
              <a:gd name="connsiteX4" fmla="*/ 119 w 1499530"/>
              <a:gd name="connsiteY4" fmla="*/ 1132279 h 1421884"/>
              <a:gd name="connsiteX0" fmla="*/ 119 w 1506023"/>
              <a:gd name="connsiteY0" fmla="*/ 506637 h 796242"/>
              <a:gd name="connsiteX1" fmla="*/ 1506023 w 1506023"/>
              <a:gd name="connsiteY1" fmla="*/ 0 h 796242"/>
              <a:gd name="connsiteX2" fmla="*/ 1499530 w 1506023"/>
              <a:gd name="connsiteY2" fmla="*/ 304406 h 796242"/>
              <a:gd name="connsiteX3" fmla="*/ 0 w 1506023"/>
              <a:gd name="connsiteY3" fmla="*/ 796242 h 796242"/>
              <a:gd name="connsiteX4" fmla="*/ 119 w 1506023"/>
              <a:gd name="connsiteY4" fmla="*/ 506637 h 796242"/>
              <a:gd name="connsiteX0" fmla="*/ 119 w 1499530"/>
              <a:gd name="connsiteY0" fmla="*/ 492729 h 782334"/>
              <a:gd name="connsiteX1" fmla="*/ 1488639 w 1499530"/>
              <a:gd name="connsiteY1" fmla="*/ 0 h 782334"/>
              <a:gd name="connsiteX2" fmla="*/ 1499530 w 1499530"/>
              <a:gd name="connsiteY2" fmla="*/ 290498 h 782334"/>
              <a:gd name="connsiteX3" fmla="*/ 0 w 1499530"/>
              <a:gd name="connsiteY3" fmla="*/ 782334 h 782334"/>
              <a:gd name="connsiteX4" fmla="*/ 119 w 1499530"/>
              <a:gd name="connsiteY4" fmla="*/ 492729 h 782334"/>
              <a:gd name="connsiteX0" fmla="*/ 119 w 1488639"/>
              <a:gd name="connsiteY0" fmla="*/ 492729 h 782334"/>
              <a:gd name="connsiteX1" fmla="*/ 1488639 w 1488639"/>
              <a:gd name="connsiteY1" fmla="*/ 0 h 782334"/>
              <a:gd name="connsiteX2" fmla="*/ 1485623 w 1488639"/>
              <a:gd name="connsiteY2" fmla="*/ 297452 h 782334"/>
              <a:gd name="connsiteX3" fmla="*/ 0 w 1488639"/>
              <a:gd name="connsiteY3" fmla="*/ 782334 h 782334"/>
              <a:gd name="connsiteX4" fmla="*/ 119 w 1488639"/>
              <a:gd name="connsiteY4" fmla="*/ 492729 h 78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639" h="782334">
                <a:moveTo>
                  <a:pt x="119" y="492729"/>
                </a:moveTo>
                <a:lnTo>
                  <a:pt x="1488639" y="0"/>
                </a:lnTo>
                <a:cubicBezTo>
                  <a:pt x="1487634" y="99151"/>
                  <a:pt x="1486628" y="198301"/>
                  <a:pt x="1485623" y="297452"/>
                </a:cubicBezTo>
                <a:lnTo>
                  <a:pt x="0" y="782334"/>
                </a:lnTo>
                <a:cubicBezTo>
                  <a:pt x="40" y="640881"/>
                  <a:pt x="79" y="634182"/>
                  <a:pt x="119" y="4927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7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uiExpand="1" build="p"/>
      <p:bldP spid="13" grpId="0" build="p"/>
      <p:bldP spid="15" grpId="0" uiExpand="1" build="p"/>
      <p:bldP spid="17" grpId="0"/>
      <p:bldP spid="18" grpId="0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06774"/>
            <a:ext cx="3309192" cy="330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Our </a:t>
            </a:r>
            <a:r>
              <a:rPr lang="fr-FR" sz="3600" dirty="0" err="1" smtClean="0"/>
              <a:t>idea</a:t>
            </a:r>
            <a:r>
              <a:rPr lang="fr-FR" sz="3600" dirty="0" smtClean="0"/>
              <a:t>: 5D Covariance </a:t>
            </a:r>
            <a:r>
              <a:rPr lang="fr-FR" sz="3600" dirty="0" err="1" smtClean="0"/>
              <a:t>representation</a:t>
            </a:r>
            <a:endParaRPr lang="fr-FR" sz="3600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3374412" y="2269650"/>
            <a:ext cx="2234705" cy="127729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5400000" flipV="1">
            <a:off x="4159345" y="2736747"/>
            <a:ext cx="712045" cy="369985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2732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3|8.7|3.5|6.7|8.8|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3|8.7|3.5|6.7|8.8|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3|8.7|3.5|6.7|8.8|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3|8.7|3.5|6.7|8.8|6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3|8.7|3.5|6.7|8.8|6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3|8.7|3.5|6.7|8.8|6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3|8.7|3.5|6.7|8.8|6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.1|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7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1.9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8.2|7.7|7.1|10.6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9|25|9.2|7.4|1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9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8.7|4.2|10.1|1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8.7|4.2|10.1|1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6580</TotalTime>
  <Words>3290</Words>
  <Application>Microsoft Office PowerPoint</Application>
  <PresentationFormat>Affichage à l'écran (16:9)</PresentationFormat>
  <Paragraphs>330</Paragraphs>
  <Slides>42</Slides>
  <Notes>42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4" baseType="lpstr">
      <vt:lpstr>Arial</vt:lpstr>
      <vt:lpstr>StarSymbol</vt:lpstr>
      <vt:lpstr>Droid Sans</vt:lpstr>
      <vt:lpstr>WenQuanYi Zen Hei</vt:lpstr>
      <vt:lpstr>Cambria Math</vt:lpstr>
      <vt:lpstr>Wingdings</vt:lpstr>
      <vt:lpstr>Calibri</vt:lpstr>
      <vt:lpstr>FreeSans</vt:lpstr>
      <vt:lpstr>Comfortaa</vt:lpstr>
      <vt:lpstr>Times New Roman</vt:lpstr>
      <vt:lpstr>Lohit Hindi</vt:lpstr>
      <vt:lpstr>Thème Office</vt:lpstr>
      <vt:lpstr>5D COVARIANCE TRACING FOR EFFICIENT DEFOCUS AND MOTION BLUR </vt:lpstr>
      <vt:lpstr>Présentation PowerPoint</vt:lpstr>
      <vt:lpstr>Présentation PowerPoint</vt:lpstr>
      <vt:lpstr>Présentation PowerPoint</vt:lpstr>
      <vt:lpstr>Previous works: a posteriori</vt:lpstr>
      <vt:lpstr>Previous work: a priori</vt:lpstr>
      <vt:lpstr>Previous work: a priori</vt:lpstr>
      <vt:lpstr>Previous work: a priori</vt:lpstr>
      <vt:lpstr>Our idea: 5D Covariance representation</vt:lpstr>
      <vt:lpstr>5D Covariance representation</vt:lpstr>
      <vt:lpstr>Contributions</vt:lpstr>
      <vt:lpstr>Our algorithm</vt:lpstr>
      <vt:lpstr>Our algorithm</vt:lpstr>
      <vt:lpstr>Our algorithm</vt:lpstr>
      <vt:lpstr>Our algorithm</vt:lpstr>
      <vt:lpstr>Présentation PowerPoint</vt:lpstr>
      <vt:lpstr>Covariance tracing</vt:lpstr>
      <vt:lpstr>Covariance tracing</vt:lpstr>
      <vt:lpstr>Covariance tracing</vt:lpstr>
      <vt:lpstr>Covariance tracing</vt:lpstr>
      <vt:lpstr>Covariance tracing</vt:lpstr>
      <vt:lpstr>Covariance tracing</vt:lpstr>
      <vt:lpstr>Covariance tracing</vt:lpstr>
      <vt:lpstr>Covariance tracing</vt:lpstr>
      <vt:lpstr>Just a chain of operators</vt:lpstr>
      <vt:lpstr>What about motion?</vt:lpstr>
      <vt:lpstr>We could rewrite all operators…</vt:lpstr>
      <vt:lpstr>We will not rewrite all operators!</vt:lpstr>
      <vt:lpstr>Motion operator</vt:lpstr>
      <vt:lpstr>Motion operator</vt:lpstr>
      <vt:lpstr>Motion operator</vt:lpstr>
      <vt:lpstr>Accumulate covariance</vt:lpstr>
      <vt:lpstr>Présentation PowerPoint</vt:lpstr>
      <vt:lpstr>Using covariance information</vt:lpstr>
      <vt:lpstr>Présentation PowerPoint</vt:lpstr>
      <vt:lpstr>Implementation details: occlusion</vt:lpstr>
      <vt:lpstr>Results: the helicopter</vt:lpstr>
      <vt:lpstr>Results: the snooker</vt:lpstr>
      <vt:lpstr>Results: the snooker</vt:lpstr>
      <vt:lpstr>Conclusion</vt:lpstr>
      <vt:lpstr>Future work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5D COVARIANCE TRACING FOR EFFICIENT DEFOCUS AND MOTION BLUR</dc:title>
  <dc:creator>SICPRET</dc:creator>
  <cp:lastModifiedBy>SICPRET</cp:lastModifiedBy>
  <cp:revision>425</cp:revision>
  <dcterms:created xsi:type="dcterms:W3CDTF">2013-07-18T11:45:39Z</dcterms:created>
  <dcterms:modified xsi:type="dcterms:W3CDTF">2013-07-24T15:08:37Z</dcterms:modified>
</cp:coreProperties>
</file>